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Lst>
  <p:sldSz cx="9144000" cy="6858000" type="screen4x3"/>
  <p:notesSz cx="6858000" cy="9144000"/>
  <p:embeddedFontLst>
    <p:embeddedFont>
      <p:font typeface="Calibri" panose="020F0502020204030204" pitchFamily="34" charset="0"/>
      <p:regular r:id="rId83"/>
      <p:bold r:id="rId84"/>
      <p:italic r:id="rId85"/>
      <p:boldItalic r:id="rId86"/>
    </p:embeddedFont>
    <p:embeddedFont>
      <p:font typeface="Cambria" panose="02040503050406030204" pitchFamily="18" charset="0"/>
      <p:regular r:id="rId87"/>
      <p:bold r:id="rId88"/>
      <p:italic r:id="rId89"/>
      <p:boldItalic r:id="rId90"/>
    </p:embeddedFont>
    <p:embeddedFont>
      <p:font typeface="Comic Sans MS" panose="030F0902030302020204" pitchFamily="66" charset="0"/>
      <p:regular r:id="rId91"/>
      <p:bold r:id="rId92"/>
    </p:embeddedFont>
    <p:embeddedFont>
      <p:font typeface="Gill Sans" panose="020B0502020104020203" pitchFamily="34" charset="-79"/>
      <p:regular r:id="rId93"/>
      <p:bold r:id="rId94"/>
    </p:embeddedFont>
    <p:embeddedFont>
      <p:font typeface="Palatino Linotype" panose="02040502050505030304" pitchFamily="18" charset="0"/>
      <p:regular r:id="rId95"/>
      <p:bold r:id="rId96"/>
      <p:italic r:id="rId97"/>
      <p:boldItalic r:id="rId98"/>
    </p:embeddedFont>
    <p:embeddedFont>
      <p:font typeface="Tahoma" panose="020B0604030504040204" pitchFamily="34" charset="0"/>
      <p:regular r:id="rId99"/>
      <p:bold r:id="rId100"/>
    </p:embeddedFont>
    <p:embeddedFont>
      <p:font typeface="Verdana" panose="020B0604030504040204" pitchFamily="34" charset="0"/>
      <p:regular r:id="rId101"/>
      <p:bold r:id="rId102"/>
      <p:italic r:id="rId103"/>
      <p:boldItalic r:id="rId10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5" roundtripDataSignature="AMtx7mjYCMMTaGQxtjvpvU2gYPOf/c1M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snapToObjects="1">
      <p:cViewPr varScale="1">
        <p:scale>
          <a:sx n="108" d="100"/>
          <a:sy n="108" d="100"/>
        </p:scale>
        <p:origin x="17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2.fntdata"/><Relationship Id="rId89" Type="http://schemas.openxmlformats.org/officeDocument/2006/relationships/font" Target="fonts/font7.fntdata"/><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20.fntdata"/><Relationship Id="rId5" Type="http://schemas.openxmlformats.org/officeDocument/2006/relationships/slide" Target="slides/slide4.xml"/><Relationship Id="rId90" Type="http://schemas.openxmlformats.org/officeDocument/2006/relationships/font" Target="fonts/font8.fntdata"/><Relationship Id="rId95" Type="http://schemas.openxmlformats.org/officeDocument/2006/relationships/font" Target="fonts/font13.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font" Target="fonts/font3.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21.fntdata"/><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font" Target="fonts/font9.fntdata"/><Relationship Id="rId96"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94" Type="http://schemas.openxmlformats.org/officeDocument/2006/relationships/font" Target="fonts/font12.fntdata"/><Relationship Id="rId99" Type="http://schemas.openxmlformats.org/officeDocument/2006/relationships/font" Target="fonts/font17.fntdata"/><Relationship Id="rId10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5.fntdata"/><Relationship Id="rId104" Type="http://schemas.openxmlformats.org/officeDocument/2006/relationships/font" Target="fonts/font2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8.fntdata"/><Relationship Id="rId105"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1.fntdata"/><Relationship Id="rId98" Type="http://schemas.openxmlformats.org/officeDocument/2006/relationships/font" Target="fonts/font16.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font" Target="fonts/font1.fntdata"/><Relationship Id="rId8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topbullying.gov/at-risk/effects/index.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101" name="Google Shape;10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 name="Google Shape;10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200"/>
              <a:buNone/>
            </a:pPr>
            <a:r>
              <a:rPr lang="en-US"/>
              <a:t>Mary</a:t>
            </a:r>
            <a:endParaRPr/>
          </a:p>
        </p:txBody>
      </p:sp>
      <p:sp>
        <p:nvSpPr>
          <p:cNvPr id="174" name="Google Shape;17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
        <p:nvSpPr>
          <p:cNvPr id="181" name="Google Shape;18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2" name="Google Shape;18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Char char="•"/>
            </a:pPr>
            <a:r>
              <a:rPr lang="en-US" sz="1200" b="1" i="0" u="none" strike="noStrike" cap="none">
                <a:solidFill>
                  <a:schemeClr val="dk1"/>
                </a:solidFill>
                <a:latin typeface="Arial"/>
                <a:ea typeface="Arial"/>
                <a:cs typeface="Arial"/>
                <a:sym typeface="Arial"/>
              </a:rPr>
              <a:t> Mary – bullying </a:t>
            </a: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http://www.cfchildren.org/bullying-prevention/</a:t>
            </a:r>
            <a:endParaRPr/>
          </a:p>
          <a:p>
            <a:pPr marL="0" marR="0" lvl="0" indent="0" algn="l" rtl="0">
              <a:lnSpc>
                <a:spcPct val="100000"/>
              </a:lnSpc>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Committee for Children handout “Defining Bullying”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b="1"/>
              <a:t>Mike</a:t>
            </a:r>
            <a:endParaRPr b="1"/>
          </a:p>
          <a:p>
            <a:pPr marL="76200" marR="0" lvl="0" indent="-76200" algn="l" rtl="0">
              <a:lnSpc>
                <a:spcPct val="100000"/>
              </a:lnSpc>
              <a:spcBef>
                <a:spcPts val="0"/>
              </a:spcBef>
              <a:spcAft>
                <a:spcPts val="0"/>
              </a:spcAft>
              <a:buClr>
                <a:schemeClr val="dk1"/>
              </a:buClr>
              <a:buSzPts val="1200"/>
              <a:buFont typeface="Arial"/>
              <a:buChar char="●"/>
            </a:pPr>
            <a:r>
              <a:rPr lang="en-US"/>
              <a:t>Teasing – fun, among friends, no hurt/harm on either side</a:t>
            </a:r>
            <a:endParaRPr/>
          </a:p>
          <a:p>
            <a:pPr marL="76200" marR="0" lvl="0" indent="-76200" algn="l" rtl="0">
              <a:lnSpc>
                <a:spcPct val="100000"/>
              </a:lnSpc>
              <a:spcBef>
                <a:spcPts val="360"/>
              </a:spcBef>
              <a:spcAft>
                <a:spcPts val="0"/>
              </a:spcAft>
              <a:buClr>
                <a:schemeClr val="dk1"/>
              </a:buClr>
              <a:buSzPts val="1200"/>
              <a:buFont typeface="Arial"/>
              <a:buChar char="●"/>
            </a:pPr>
            <a:r>
              <a:rPr lang="en-US" b="1">
                <a:solidFill>
                  <a:srgbClr val="FF0000"/>
                </a:solidFill>
              </a:rPr>
              <a:t>But it can lead to other things!</a:t>
            </a:r>
            <a:endParaRPr/>
          </a:p>
        </p:txBody>
      </p:sp>
      <p:sp>
        <p:nvSpPr>
          <p:cNvPr id="190" name="Google Shape;19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000000"/>
                </a:solidFill>
              </a:rPr>
              <a:t>12</a:t>
            </a:fld>
            <a:endParaRPr>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6:notes"/>
          <p:cNvSpPr txBox="1">
            <a:spLocks noGrp="1"/>
          </p:cNvSpPr>
          <p:nvPr>
            <p:ph type="body" idx="1"/>
          </p:nvPr>
        </p:nvSpPr>
        <p:spPr>
          <a:xfrm>
            <a:off x="894522" y="4272197"/>
            <a:ext cx="5031685" cy="41129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Comic Sans MS"/>
              <a:buNone/>
            </a:pPr>
            <a:r>
              <a:rPr lang="en-US" sz="1600" b="1" i="0" u="none" strike="noStrike" cap="none">
                <a:solidFill>
                  <a:schemeClr val="dk1"/>
                </a:solidFill>
                <a:latin typeface="Arial"/>
                <a:ea typeface="Arial"/>
                <a:cs typeface="Arial"/>
                <a:sym typeface="Arial"/>
              </a:rPr>
              <a:t>Mary - </a:t>
            </a:r>
            <a:r>
              <a:rPr lang="en-US" sz="1600" b="0" i="0" u="none" strike="noStrike" cap="none">
                <a:solidFill>
                  <a:schemeClr val="dk1"/>
                </a:solidFill>
                <a:latin typeface="Comic Sans MS"/>
                <a:ea typeface="Comic Sans MS"/>
                <a:cs typeface="Comic Sans MS"/>
                <a:sym typeface="Comic Sans MS"/>
              </a:rPr>
              <a:t>Bullying is a form of victimization (or peer abuse) &amp; shares some characteristics (repetitive, power imbalance) w/ other forms of victimization:  domestic violence &amp; child maltreatment.</a:t>
            </a:r>
            <a:endParaRPr/>
          </a:p>
          <a:p>
            <a:pPr marL="0" marR="0" lvl="0" indent="0" algn="l" rtl="0">
              <a:lnSpc>
                <a:spcPct val="100000"/>
              </a:lnSpc>
              <a:spcBef>
                <a:spcPts val="480"/>
              </a:spcBef>
              <a:spcAft>
                <a:spcPts val="0"/>
              </a:spcAft>
              <a:buClr>
                <a:schemeClr val="dk1"/>
              </a:buClr>
              <a:buSzPts val="400"/>
              <a:buFont typeface="Comic Sans MS"/>
              <a:buNone/>
            </a:pPr>
            <a:r>
              <a:rPr lang="en-US" sz="1600" b="0" i="0" u="none" strike="noStrike" cap="none">
                <a:solidFill>
                  <a:schemeClr val="dk1"/>
                </a:solidFill>
                <a:latin typeface="Comic Sans MS"/>
                <a:ea typeface="Comic Sans MS"/>
                <a:cs typeface="Comic Sans MS"/>
                <a:sym typeface="Comic Sans MS"/>
              </a:rPr>
              <a:t>Reminder:  Bullying isn</a:t>
            </a:r>
            <a:r>
              <a:rPr lang="en-US" sz="1600" b="0" i="0" u="none" strike="noStrike" cap="none">
                <a:solidFill>
                  <a:schemeClr val="dk1"/>
                </a:solidFill>
                <a:latin typeface="Arial"/>
                <a:ea typeface="Arial"/>
                <a:cs typeface="Arial"/>
                <a:sym typeface="Arial"/>
              </a:rPr>
              <a:t>’</a:t>
            </a:r>
            <a:r>
              <a:rPr lang="en-US" sz="1600" b="0" i="0" u="none" strike="noStrike" cap="none">
                <a:solidFill>
                  <a:schemeClr val="dk1"/>
                </a:solidFill>
                <a:latin typeface="Comic Sans MS"/>
                <a:ea typeface="Comic Sans MS"/>
                <a:cs typeface="Comic Sans MS"/>
                <a:sym typeface="Comic Sans MS"/>
              </a:rPr>
              <a:t>t a form of conflict, which implies two parties who are on more equal footing; responding to bullying as if it were conflict can be damaging as it may send inappropriate messages to the children involved or re-victimize the child who was bullied.  We’ll discuss this more a bit later when we address common mis-directions in bullying prevention &amp; intervention.</a:t>
            </a:r>
            <a:endParaRPr/>
          </a:p>
          <a:p>
            <a:pPr marL="0" marR="0" lvl="0" indent="0" algn="l" rtl="0">
              <a:lnSpc>
                <a:spcPct val="100000"/>
              </a:lnSpc>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198" name="Google Shape;198;p6:notes"/>
          <p:cNvSpPr txBox="1"/>
          <p:nvPr/>
        </p:nvSpPr>
        <p:spPr>
          <a:xfrm>
            <a:off x="1" y="0"/>
            <a:ext cx="2972421" cy="457513"/>
          </a:xfrm>
          <a:prstGeom prst="rect">
            <a:avLst/>
          </a:prstGeom>
          <a:noFill/>
          <a:ln>
            <a:noFill/>
          </a:ln>
        </p:spPr>
        <p:txBody>
          <a:bodyPr spcFirstLastPara="1" wrap="square" lIns="89700" tIns="44850" rIns="89700" bIns="44850" anchor="t" anchorCtr="0">
            <a:noAutofit/>
          </a:bodyPr>
          <a:lstStyle/>
          <a:p>
            <a:pPr marL="0" marR="0" lvl="0" indent="0" algn="l" rtl="0">
              <a:lnSpc>
                <a:spcPct val="100000"/>
              </a:lnSpc>
              <a:spcBef>
                <a:spcPts val="0"/>
              </a:spcBef>
              <a:spcAft>
                <a:spcPts val="0"/>
              </a:spcAft>
              <a:buClr>
                <a:schemeClr val="dk1"/>
              </a:buClr>
              <a:buSzPts val="250"/>
              <a:buFont typeface="Arial"/>
              <a:buNone/>
            </a:pPr>
            <a:r>
              <a:rPr lang="en-US" sz="1000" b="0" i="0" u="none" strike="noStrike" cap="none">
                <a:solidFill>
                  <a:schemeClr val="dk1"/>
                </a:solidFill>
                <a:latin typeface="Arial"/>
                <a:ea typeface="Arial"/>
                <a:cs typeface="Arial"/>
                <a:sym typeface="Arial"/>
              </a:rPr>
              <a:t>BPCC Training</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p:txBody>
      </p:sp>
      <p:sp>
        <p:nvSpPr>
          <p:cNvPr id="199" name="Google Shape;199;p6:notes"/>
          <p:cNvSpPr txBox="1">
            <a:spLocks noGrp="1"/>
          </p:cNvSpPr>
          <p:nvPr>
            <p:ph type="ftr" idx="11"/>
          </p:nvPr>
        </p:nvSpPr>
        <p:spPr>
          <a:xfrm>
            <a:off x="1" y="8694295"/>
            <a:ext cx="2972421" cy="45595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200"/>
              <a:buFont typeface="Comic Sans MS"/>
              <a:buNone/>
            </a:pPr>
            <a:r>
              <a:rPr lang="en-US" sz="800" b="0" i="0" u="none" strike="noStrike" cap="none">
                <a:solidFill>
                  <a:schemeClr val="dk1"/>
                </a:solidFill>
                <a:latin typeface="Comic Sans MS"/>
                <a:ea typeface="Comic Sans MS"/>
                <a:cs typeface="Comic Sans MS"/>
                <a:sym typeface="Comic Sans MS"/>
              </a:rPr>
              <a:t>Tab 2: Doc 1</a:t>
            </a:r>
            <a:endParaRPr/>
          </a:p>
          <a:p>
            <a:pPr marL="0" marR="0" lvl="0" indent="0" algn="l" rtl="0">
              <a:lnSpc>
                <a:spcPct val="100000"/>
              </a:lnSpc>
              <a:spcBef>
                <a:spcPts val="0"/>
              </a:spcBef>
              <a:spcAft>
                <a:spcPts val="0"/>
              </a:spcAft>
              <a:buClr>
                <a:schemeClr val="dk1"/>
              </a:buClr>
              <a:buSzPts val="200"/>
              <a:buFont typeface="Arial"/>
              <a:buNone/>
            </a:pPr>
            <a:endParaRPr sz="800" b="0" i="0" u="none" strike="noStrike" cap="none">
              <a:solidFill>
                <a:schemeClr val="dk1"/>
              </a:solidFill>
              <a:latin typeface="Comic Sans MS"/>
              <a:ea typeface="Comic Sans MS"/>
              <a:cs typeface="Comic Sans MS"/>
              <a:sym typeface="Comic Sans MS"/>
            </a:endParaRPr>
          </a:p>
        </p:txBody>
      </p:sp>
      <p:sp>
        <p:nvSpPr>
          <p:cNvPr id="200" name="Google Shape;200;p6:notes"/>
          <p:cNvSpPr txBox="1"/>
          <p:nvPr/>
        </p:nvSpPr>
        <p:spPr>
          <a:xfrm>
            <a:off x="3885579" y="8688049"/>
            <a:ext cx="2972421" cy="455951"/>
          </a:xfrm>
          <a:prstGeom prst="rect">
            <a:avLst/>
          </a:prstGeom>
          <a:noFill/>
          <a:ln>
            <a:noFill/>
          </a:ln>
        </p:spPr>
        <p:txBody>
          <a:bodyPr spcFirstLastPara="1" wrap="square" lIns="19375" tIns="0" rIns="19375" bIns="0" anchor="b" anchorCtr="0">
            <a:noAutofit/>
          </a:bodyPr>
          <a:lstStyle/>
          <a:p>
            <a:pPr marL="0" marR="0" lvl="0" indent="0" algn="r" rtl="0">
              <a:lnSpc>
                <a:spcPct val="100000"/>
              </a:lnSpc>
              <a:spcBef>
                <a:spcPts val="0"/>
              </a:spcBef>
              <a:spcAft>
                <a:spcPts val="0"/>
              </a:spcAft>
              <a:buClr>
                <a:schemeClr val="dk1"/>
              </a:buClr>
              <a:buSzPts val="200"/>
              <a:buFont typeface="Arial"/>
              <a:buNone/>
            </a:pPr>
            <a:r>
              <a:rPr lang="en-US" sz="800" b="0" i="0" u="none" strike="noStrike" cap="none">
                <a:solidFill>
                  <a:schemeClr val="dk1"/>
                </a:solidFill>
                <a:latin typeface="Arial"/>
                <a:ea typeface="Arial"/>
                <a:cs typeface="Arial"/>
                <a:sym typeface="Arial"/>
              </a:rPr>
              <a:t>© 2011 The Olweus Bullying Prevention Program, US</a:t>
            </a:r>
            <a:endParaRPr sz="1800" b="0" i="0" u="none" strike="noStrike" cap="none">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200"/>
              <a:buFont typeface="Arial"/>
              <a:buNone/>
            </a:pPr>
            <a:fld id="{00000000-1234-1234-1234-123412341234}" type="slidenum">
              <a:rPr lang="en-US" sz="800" b="0" i="0" u="none" strike="noStrike" cap="none">
                <a:solidFill>
                  <a:schemeClr val="dk1"/>
                </a:solidFill>
                <a:latin typeface="Arial"/>
                <a:ea typeface="Arial"/>
                <a:cs typeface="Arial"/>
                <a:sym typeface="Arial"/>
              </a:rPr>
              <a:t>13</a:t>
            </a:fld>
            <a:endParaRPr sz="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7" name="Google Shape;20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1" i="0" u="none" strike="noStrike" cap="none">
                <a:solidFill>
                  <a:schemeClr val="dk1"/>
                </a:solidFill>
                <a:latin typeface="Arial"/>
                <a:ea typeface="Arial"/>
                <a:cs typeface="Arial"/>
                <a:sym typeface="Arial"/>
              </a:rPr>
              <a:t>Mary - </a:t>
            </a:r>
            <a:r>
              <a:rPr lang="en-US" sz="1200" b="0" i="0" u="none" strike="noStrike" cap="none">
                <a:solidFill>
                  <a:schemeClr val="dk1"/>
                </a:solidFill>
                <a:latin typeface="Arial"/>
                <a:ea typeface="Arial"/>
                <a:cs typeface="Arial"/>
                <a:sym typeface="Arial"/>
              </a:rPr>
              <a:t>imagine you are back in school sitting at the lunch table. You and your friends are eating lunch and catching up. Suddenly, your friend says something hysterical; you start to laugh; and you snort milk out your nose. Milk is running down your face and everyone, including you, is laughing. Your friends start calling you Milk Nose and offering napkins. While walking down the hall they call out “See you in math, Milk Nose!” and later that day they post Milk Nose on your Facebook wall. This is a form of teasing. It is playful and lets you know that you are a special member of their social group.</a:t>
            </a:r>
            <a:endParaRPr/>
          </a:p>
          <a:p>
            <a:pPr marL="0" marR="0" lvl="0" indent="0" algn="l" rtl="0">
              <a:lnSpc>
                <a:spcPct val="100000"/>
              </a:lnSpc>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The next two days at school your friends keep calling you Milk Nose. You thought it would have blown over by now. Using the conflict resolution skills being taught in school; you tell your friends at lunch that you are feeling annoyed by them continuously calling you Milk Nose and that you want them to stop. While putting away your lunch tray one of your friends calls you Milk Nose again. You are fed up and dump your tray of garbage right on top of their head. Harsh words are exchanged and the two of you are sent to the principal’s office. This is a form of fighting. It is negative, aggressive behavior with the intent to cause discomfort. The principal may refer you to peer mediation as a way to address this conflict. Peer mediation is where students in a school are trained as mediators, neutral third parties, to intervene and assist other youth in the resolution of interpersonal disputes. If this was bullying, a referral to peer mediation would not have been appropriate. Bullying is a form of victimization, not conflict. It is</a:t>
            </a:r>
            <a:r>
              <a:rPr lang="en-US"/>
              <a:t> </a:t>
            </a:r>
            <a:r>
              <a:rPr lang="en-US" sz="1200" b="0" i="0" u="none" strike="noStrike" cap="none">
                <a:solidFill>
                  <a:schemeClr val="dk1"/>
                </a:solidFill>
                <a:latin typeface="Arial"/>
                <a:ea typeface="Arial"/>
                <a:cs typeface="Arial"/>
                <a:sym typeface="Arial"/>
              </a:rPr>
              <a:t>no more a “conflict” than child abuse or domestic violence. Only conflicts can be addressed through mediation. Mediating a bullying incident can send inappropriate messages to students as well as dismiss the concerns of the person being bullied or worsen the situation.</a:t>
            </a:r>
            <a:endParaRPr/>
          </a:p>
          <a:p>
            <a:pPr marL="0" marR="0" lvl="0" indent="0" algn="l" rtl="0">
              <a:lnSpc>
                <a:spcPct val="100000"/>
              </a:lnSpc>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Now let’s say that a couple students sitting at a nearby lunch table start calling you Milk Nose at lunch, in class, and on Facebook. They also have more power than you because of physical, emotional, verbal, or social reasons. They are not calling you Milk Nose as a way to let you know you have been transported into their social group. They are calling you Milk Nose to put you down and get power over you. This is a form of bullying. It is verbal aggression, repeated, and there is an imbalance of power. If adults do nothing and view this behavior as innocent teasing that toughens kids up for the real world, students may perceive a lack of control or caring by adults and feel they have been given permission to continue the behavior.</a:t>
            </a:r>
            <a:endParaRPr/>
          </a:p>
          <a:p>
            <a:pPr marL="0" marR="0" lvl="0" indent="0" algn="l" rtl="0">
              <a:lnSpc>
                <a:spcPct val="100000"/>
              </a:lnSpc>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Kenzi Bisbing, author</a:t>
            </a:r>
            <a:endParaRPr/>
          </a:p>
        </p:txBody>
      </p:sp>
      <p:sp>
        <p:nvSpPr>
          <p:cNvPr id="208" name="Google Shape;20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4" name="Google Shape;21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1" i="0" u="none" strike="noStrike" cap="none">
                <a:solidFill>
                  <a:schemeClr val="dk1"/>
                </a:solidFill>
                <a:latin typeface="Arial"/>
                <a:ea typeface="Arial"/>
                <a:cs typeface="Arial"/>
                <a:sym typeface="Arial"/>
              </a:rPr>
              <a:t>Mary - </a:t>
            </a:r>
            <a:r>
              <a:rPr lang="en-US"/>
              <a:t>D</a:t>
            </a:r>
            <a:r>
              <a:rPr lang="en-US" sz="1200" b="0" i="0" u="none" strike="noStrike" cap="none">
                <a:solidFill>
                  <a:schemeClr val="dk1"/>
                </a:solidFill>
                <a:latin typeface="Arial"/>
                <a:ea typeface="Arial"/>
                <a:cs typeface="Arial"/>
                <a:sym typeface="Arial"/>
              </a:rPr>
              <a:t>iscuss with elbow partner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endParaRPr/>
          </a:p>
          <a:p>
            <a:pPr marL="0" marR="0" lvl="0" indent="0" algn="l" rtl="0">
              <a:lnSpc>
                <a:spcPct val="100000"/>
              </a:lnSpc>
              <a:spcBef>
                <a:spcPts val="0"/>
              </a:spcBef>
              <a:spcAft>
                <a:spcPts val="0"/>
              </a:spcAft>
              <a:buClr>
                <a:schemeClr val="dk1"/>
              </a:buClr>
              <a:buSzPts val="300"/>
              <a:buFont typeface="Arial"/>
              <a:buNone/>
            </a:pPr>
            <a:r>
              <a:rPr lang="en-US"/>
              <a:t>What have been your Aha moments so far</a:t>
            </a:r>
            <a:endParaRPr/>
          </a:p>
        </p:txBody>
      </p:sp>
      <p:sp>
        <p:nvSpPr>
          <p:cNvPr id="215" name="Google Shape;21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3" name="Google Shape;22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1" i="0" u="none" strike="noStrike" cap="none">
                <a:solidFill>
                  <a:schemeClr val="dk1"/>
                </a:solidFill>
                <a:latin typeface="Arial"/>
                <a:ea typeface="Arial"/>
                <a:cs typeface="Arial"/>
                <a:sym typeface="Arial"/>
              </a:rPr>
              <a:t>Mary</a:t>
            </a:r>
            <a:endParaRPr sz="1200" b="0" i="0" u="none" strike="noStrike" cap="none">
              <a:solidFill>
                <a:schemeClr val="dk1"/>
              </a:solidFill>
              <a:latin typeface="Arial"/>
              <a:ea typeface="Arial"/>
              <a:cs typeface="Arial"/>
              <a:sym typeface="Arial"/>
            </a:endParaRPr>
          </a:p>
        </p:txBody>
      </p:sp>
      <p:sp>
        <p:nvSpPr>
          <p:cNvPr id="224" name="Google Shape;22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2" name="Google Shape;23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76200" marR="0" lvl="0" indent="0" algn="l" rtl="0">
              <a:lnSpc>
                <a:spcPct val="100000"/>
              </a:lnSpc>
              <a:spcBef>
                <a:spcPts val="0"/>
              </a:spcBef>
              <a:spcAft>
                <a:spcPts val="0"/>
              </a:spcAft>
              <a:buSzPts val="1200"/>
              <a:buNone/>
            </a:pPr>
            <a:r>
              <a:rPr lang="en-US" b="1"/>
              <a:t>Mike</a:t>
            </a:r>
            <a:endParaRPr b="1"/>
          </a:p>
        </p:txBody>
      </p:sp>
      <p:sp>
        <p:nvSpPr>
          <p:cNvPr id="233" name="Google Shape;23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
        <p:nvSpPr>
          <p:cNvPr id="240" name="Google Shape;24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1" name="Google Shape;241;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Mike</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
        <p:nvSpPr>
          <p:cNvPr id="248" name="Google Shape;24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9" name="Google Shape;24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Char char="•"/>
            </a:pPr>
            <a:r>
              <a:rPr lang="en-US" sz="1200" b="1" i="0" u="none" strike="noStrike" cap="none">
                <a:solidFill>
                  <a:schemeClr val="dk1"/>
                </a:solidFill>
                <a:latin typeface="Arial"/>
                <a:ea typeface="Arial"/>
                <a:cs typeface="Arial"/>
                <a:sym typeface="Arial"/>
              </a:rPr>
              <a:t>Mike</a:t>
            </a:r>
            <a:endParaRPr/>
          </a:p>
          <a:p>
            <a:pPr marL="0" marR="0" lvl="0" indent="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Examples….mean text messages or emails, rumors sent by email or posted on social networking sites, and embarrassing pictures, videos, websites, or fake profiles.</a:t>
            </a:r>
            <a:endParaRPr/>
          </a:p>
          <a:p>
            <a:pPr marL="0" marR="0" lvl="0" indent="0" algn="l" rtl="0">
              <a:lnSpc>
                <a:spcPct val="100000"/>
              </a:lnSpc>
              <a:spcBef>
                <a:spcPts val="36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9" name="Google Shape;10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Brief introduction of who we are…</a:t>
            </a:r>
            <a:endParaRPr/>
          </a:p>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n-US" sz="1200" b="1" i="0" u="none" strike="noStrike" cap="none">
                <a:solidFill>
                  <a:schemeClr val="dk1"/>
                </a:solidFill>
                <a:latin typeface="Arial"/>
                <a:ea typeface="Arial"/>
                <a:cs typeface="Arial"/>
                <a:sym typeface="Arial"/>
              </a:rPr>
              <a:t>Mary</a:t>
            </a:r>
            <a:r>
              <a:rPr lang="en-US" sz="1200" b="0" i="0" u="none" strike="noStrike" cap="none">
                <a:solidFill>
                  <a:schemeClr val="dk1"/>
                </a:solidFill>
                <a:latin typeface="Arial"/>
                <a:ea typeface="Arial"/>
                <a:cs typeface="Arial"/>
                <a:sym typeface="Arial"/>
              </a:rPr>
              <a:t> - Who are you? That’s me activity – </a:t>
            </a:r>
            <a:endParaRPr/>
          </a:p>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Just a quick – </a:t>
            </a:r>
            <a:endParaRPr/>
          </a:p>
          <a:p>
            <a:pPr marL="0" marR="0" lvl="0" indent="0" algn="l" rtl="0">
              <a:lnSpc>
                <a:spcPct val="100000"/>
              </a:lnSpc>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How many elementary teachers</a:t>
            </a:r>
            <a:endParaRPr/>
          </a:p>
          <a:p>
            <a:pPr marL="0" marR="0" lvl="0" indent="0" algn="l" rtl="0">
              <a:lnSpc>
                <a:spcPct val="100000"/>
              </a:lnSpc>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How many middle school teachers</a:t>
            </a:r>
            <a:endParaRPr/>
          </a:p>
          <a:p>
            <a:pPr marL="0" marR="0" lvl="0" indent="0" algn="l" rtl="0">
              <a:lnSpc>
                <a:spcPct val="100000"/>
              </a:lnSpc>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How many high school teachers</a:t>
            </a:r>
            <a:endParaRPr/>
          </a:p>
          <a:p>
            <a:pPr marL="0" marR="0" lvl="0" indent="0" algn="l" rtl="0">
              <a:lnSpc>
                <a:spcPct val="100000"/>
              </a:lnSpc>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Administrators</a:t>
            </a:r>
            <a:endParaRPr/>
          </a:p>
          <a:p>
            <a:pPr marL="0" marR="0" lvl="0" indent="0" algn="l" rtl="0">
              <a:lnSpc>
                <a:spcPct val="100000"/>
              </a:lnSpc>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Guidance counselors</a:t>
            </a:r>
            <a:endParaRPr/>
          </a:p>
          <a:p>
            <a:pPr marL="0" marR="0" lvl="0" indent="0" algn="l" rtl="0">
              <a:lnSpc>
                <a:spcPct val="100000"/>
              </a:lnSpc>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Support staff</a:t>
            </a:r>
            <a:endParaRPr/>
          </a:p>
          <a:p>
            <a:pPr marL="0" marR="0" lvl="0" indent="0" algn="l" rtl="0">
              <a:lnSpc>
                <a:spcPct val="100000"/>
              </a:lnSpc>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Students</a:t>
            </a:r>
            <a:endParaRPr/>
          </a:p>
          <a:p>
            <a:pPr marL="0" marR="0" lvl="0" indent="0" algn="l" rtl="0">
              <a:lnSpc>
                <a:spcPct val="100000"/>
              </a:lnSpc>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Others</a:t>
            </a:r>
            <a:endParaRPr/>
          </a:p>
          <a:p>
            <a:pPr marL="0" marR="0" lvl="0" indent="0" algn="l" rtl="0">
              <a:lnSpc>
                <a:spcPct val="100000"/>
              </a:lnSpc>
              <a:spcBef>
                <a:spcPts val="36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Experience with anti-bullying work</a:t>
            </a:r>
            <a:endParaRPr/>
          </a:p>
          <a:p>
            <a:pPr marL="457200" marR="0" lvl="1" indent="-76200" algn="l" rtl="0">
              <a:lnSpc>
                <a:spcPct val="100000"/>
              </a:lnSpc>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Just getting started</a:t>
            </a:r>
            <a:endParaRPr/>
          </a:p>
          <a:p>
            <a:pPr marL="457200" marR="0" lvl="1" indent="-76200" algn="l" rtl="0">
              <a:lnSpc>
                <a:spcPct val="100000"/>
              </a:lnSpc>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Been working at it but need new tips and strategies</a:t>
            </a:r>
            <a:endParaRPr/>
          </a:p>
          <a:p>
            <a:pPr marL="457200" marR="0" lvl="1" indent="-76200" algn="l" rtl="0">
              <a:lnSpc>
                <a:spcPct val="100000"/>
              </a:lnSpc>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Expert and should be in the front of the room with us</a:t>
            </a:r>
            <a:endParaRPr/>
          </a:p>
          <a:p>
            <a:pPr marL="0" marR="0" lvl="0" indent="0" algn="l" rtl="0">
              <a:lnSpc>
                <a:spcPct val="100000"/>
              </a:lnSpc>
              <a:spcBef>
                <a:spcPts val="36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10" name="Google Shape;11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
        <p:nvSpPr>
          <p:cNvPr id="256" name="Google Shape;25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Mike</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4" name="Google Shape;264;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76200" marR="0" lvl="0" indent="-76200" algn="l" rtl="0">
              <a:lnSpc>
                <a:spcPct val="100000"/>
              </a:lnSpc>
              <a:spcBef>
                <a:spcPts val="0"/>
              </a:spcBef>
              <a:spcAft>
                <a:spcPts val="0"/>
              </a:spcAft>
              <a:buClr>
                <a:schemeClr val="dk1"/>
              </a:buClr>
              <a:buSzPts val="1200"/>
              <a:buFont typeface="Arial"/>
              <a:buChar char="●"/>
            </a:pPr>
            <a:r>
              <a:rPr lang="en-US" sz="1200" b="1" i="0" u="none" strike="noStrike" cap="none">
                <a:solidFill>
                  <a:schemeClr val="dk1"/>
                </a:solidFill>
                <a:latin typeface="Arial"/>
                <a:ea typeface="Arial"/>
                <a:cs typeface="Arial"/>
                <a:sym typeface="Arial"/>
              </a:rPr>
              <a:t>Mike</a:t>
            </a:r>
            <a:endParaRPr/>
          </a:p>
          <a:p>
            <a:pPr marL="76200" marR="0" lvl="0" indent="0" algn="l" rtl="0">
              <a:lnSpc>
                <a:spcPct val="100000"/>
              </a:lnSpc>
              <a:spcBef>
                <a:spcPts val="360"/>
              </a:spcBef>
              <a:spcAft>
                <a:spcPts val="0"/>
              </a:spcAft>
              <a:buClr>
                <a:schemeClr val="dk1"/>
              </a:buClr>
              <a:buSzPts val="1200"/>
              <a:buFont typeface="Arial"/>
              <a:buNone/>
            </a:pPr>
            <a:endParaRPr/>
          </a:p>
        </p:txBody>
      </p:sp>
      <p:sp>
        <p:nvSpPr>
          <p:cNvPr id="265" name="Google Shape;265;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21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3" name="Google Shape;27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76200" marR="0" lvl="0" indent="-76200" algn="l" rtl="0">
              <a:lnSpc>
                <a:spcPct val="100000"/>
              </a:lnSpc>
              <a:spcBef>
                <a:spcPts val="0"/>
              </a:spcBef>
              <a:spcAft>
                <a:spcPts val="0"/>
              </a:spcAft>
              <a:buClr>
                <a:schemeClr val="dk1"/>
              </a:buClr>
              <a:buSzPts val="1200"/>
              <a:buFont typeface="Arial"/>
              <a:buChar char="●"/>
            </a:pPr>
            <a:r>
              <a:rPr lang="en-US" sz="1200" b="1" i="0" u="none" strike="noStrike" cap="none">
                <a:solidFill>
                  <a:schemeClr val="dk1"/>
                </a:solidFill>
                <a:latin typeface="Arial"/>
                <a:ea typeface="Arial"/>
                <a:cs typeface="Arial"/>
                <a:sym typeface="Arial"/>
              </a:rPr>
              <a:t>Mike</a:t>
            </a:r>
            <a:endParaRPr/>
          </a:p>
          <a:p>
            <a:pPr marL="76200" marR="0" lvl="0" indent="0" algn="l" rtl="0">
              <a:lnSpc>
                <a:spcPct val="100000"/>
              </a:lnSpc>
              <a:spcBef>
                <a:spcPts val="360"/>
              </a:spcBef>
              <a:spcAft>
                <a:spcPts val="0"/>
              </a:spcAft>
              <a:buClr>
                <a:schemeClr val="dk1"/>
              </a:buClr>
              <a:buSzPts val="1200"/>
              <a:buFont typeface="Arial"/>
              <a:buNone/>
            </a:pPr>
            <a:endParaRPr/>
          </a:p>
        </p:txBody>
      </p:sp>
      <p:sp>
        <p:nvSpPr>
          <p:cNvPr id="274" name="Google Shape;274;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22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23</a:t>
            </a:fld>
            <a:endParaRPr sz="1200" b="0" i="0" u="none" strike="noStrike" cap="none">
              <a:solidFill>
                <a:schemeClr val="dk1"/>
              </a:solidFill>
              <a:latin typeface="Arial"/>
              <a:ea typeface="Arial"/>
              <a:cs typeface="Arial"/>
              <a:sym typeface="Arial"/>
            </a:endParaRPr>
          </a:p>
        </p:txBody>
      </p:sp>
      <p:sp>
        <p:nvSpPr>
          <p:cNvPr id="282" name="Google Shape;28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3" name="Google Shape;2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Char char="•"/>
            </a:pPr>
            <a:r>
              <a:rPr lang="en-US" sz="1200" b="1" i="0" u="none" strike="noStrike" cap="none">
                <a:solidFill>
                  <a:schemeClr val="dk1"/>
                </a:solidFill>
                <a:latin typeface="Arial"/>
                <a:ea typeface="Arial"/>
                <a:cs typeface="Arial"/>
                <a:sym typeface="Arial"/>
              </a:rPr>
              <a:t>Mike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http://cyberbullying.org/cyberbullying-fact-sheet-a-brief-review-of-relevant-legal-and-policy-issues/ </a:t>
            </a:r>
            <a:endParaRPr/>
          </a:p>
          <a:p>
            <a:pPr marL="0" marR="0" lvl="0" indent="0" algn="l" rtl="0">
              <a:lnSpc>
                <a:spcPct val="100000"/>
              </a:lnSpc>
              <a:spcBef>
                <a:spcPts val="36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64c70c2d1f_1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0" name="Google Shape;290;g64c70c2d1f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200"/>
              <a:buNone/>
            </a:pPr>
            <a:endParaRPr/>
          </a:p>
        </p:txBody>
      </p:sp>
      <p:sp>
        <p:nvSpPr>
          <p:cNvPr id="291" name="Google Shape;291;g64c70c2d1f_1_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4c70c2d1f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7" name="Google Shape;297;g64c70c2d1f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200"/>
              <a:buNone/>
            </a:pPr>
            <a:r>
              <a:rPr lang="en-US"/>
              <a:t>Mike and Mary</a:t>
            </a:r>
            <a:endParaRPr/>
          </a:p>
          <a:p>
            <a:pPr marL="0" lvl="0" indent="0" algn="l" rtl="0">
              <a:lnSpc>
                <a:spcPct val="100000"/>
              </a:lnSpc>
              <a:spcBef>
                <a:spcPts val="360"/>
              </a:spcBef>
              <a:spcAft>
                <a:spcPts val="0"/>
              </a:spcAft>
              <a:buSzPts val="1200"/>
              <a:buNone/>
            </a:pPr>
            <a:endParaRPr/>
          </a:p>
          <a:p>
            <a:pPr marL="0" lvl="0" indent="0" algn="l" rtl="0">
              <a:lnSpc>
                <a:spcPct val="100000"/>
              </a:lnSpc>
              <a:spcBef>
                <a:spcPts val="360"/>
              </a:spcBef>
              <a:spcAft>
                <a:spcPts val="0"/>
              </a:spcAft>
              <a:buSzPts val="1200"/>
              <a:buNone/>
            </a:pPr>
            <a:r>
              <a:rPr lang="en-US"/>
              <a:t>Limber, 2019. 17% involved in bullying 2-3 times a month or more. Highest in 3</a:t>
            </a:r>
            <a:r>
              <a:rPr lang="en-US" baseline="30000"/>
              <a:t>rd</a:t>
            </a:r>
            <a:r>
              <a:rPr lang="en-US"/>
              <a:t> grade (25%) steady decline through high school</a:t>
            </a:r>
            <a:endParaRPr/>
          </a:p>
          <a:p>
            <a:pPr marL="0" lvl="0" indent="0" algn="l" rtl="0">
              <a:lnSpc>
                <a:spcPct val="100000"/>
              </a:lnSpc>
              <a:spcBef>
                <a:spcPts val="360"/>
              </a:spcBef>
              <a:spcAft>
                <a:spcPts val="0"/>
              </a:spcAft>
              <a:buSzPts val="1200"/>
              <a:buNone/>
            </a:pPr>
            <a:r>
              <a:rPr lang="en-US"/>
              <a:t>3</a:t>
            </a:r>
            <a:r>
              <a:rPr lang="en-US" baseline="30000"/>
              <a:t>rd</a:t>
            </a:r>
            <a:r>
              <a:rPr lang="en-US"/>
              <a:t> -5th: 22%, 6</a:t>
            </a:r>
            <a:r>
              <a:rPr lang="en-US" baseline="30000"/>
              <a:t>th</a:t>
            </a:r>
            <a:r>
              <a:rPr lang="en-US"/>
              <a:t>-8</a:t>
            </a:r>
            <a:r>
              <a:rPr lang="en-US" baseline="30000"/>
              <a:t>th</a:t>
            </a:r>
            <a:r>
              <a:rPr lang="en-US"/>
              <a:t>: 13%, 9</a:t>
            </a:r>
            <a:r>
              <a:rPr lang="en-US" baseline="30000"/>
              <a:t>th</a:t>
            </a:r>
            <a:r>
              <a:rPr lang="en-US"/>
              <a:t>-12</a:t>
            </a:r>
            <a:r>
              <a:rPr lang="en-US" baseline="30000"/>
              <a:t>th</a:t>
            </a:r>
            <a:r>
              <a:rPr lang="en-US"/>
              <a:t>: 8% have been bullied</a:t>
            </a:r>
            <a:endParaRPr/>
          </a:p>
          <a:p>
            <a:pPr marL="0" lvl="0" indent="0" algn="l" rtl="0">
              <a:lnSpc>
                <a:spcPct val="100000"/>
              </a:lnSpc>
              <a:spcBef>
                <a:spcPts val="360"/>
              </a:spcBef>
              <a:spcAft>
                <a:spcPts val="0"/>
              </a:spcAft>
              <a:buSzPts val="1200"/>
              <a:buNone/>
            </a:pPr>
            <a:r>
              <a:rPr lang="en-US"/>
              <a:t>83% not involved in bullying</a:t>
            </a:r>
            <a:endParaRPr/>
          </a:p>
          <a:p>
            <a:pPr marL="0" lvl="0" indent="0" algn="l" rtl="0">
              <a:lnSpc>
                <a:spcPct val="100000"/>
              </a:lnSpc>
              <a:spcBef>
                <a:spcPts val="360"/>
              </a:spcBef>
              <a:spcAft>
                <a:spcPts val="0"/>
              </a:spcAft>
              <a:buSzPts val="1200"/>
              <a:buNone/>
            </a:pPr>
            <a:endParaRPr/>
          </a:p>
          <a:p>
            <a:pPr marL="0" lvl="0" indent="0" algn="l" rtl="0">
              <a:lnSpc>
                <a:spcPct val="100000"/>
              </a:lnSpc>
              <a:spcBef>
                <a:spcPts val="360"/>
              </a:spcBef>
              <a:spcAft>
                <a:spcPts val="0"/>
              </a:spcAft>
              <a:buSzPts val="1200"/>
              <a:buNone/>
            </a:pPr>
            <a:r>
              <a:rPr lang="en-US"/>
              <a:t>For 42% the bullying last a year or more</a:t>
            </a:r>
            <a:endParaRPr/>
          </a:p>
          <a:p>
            <a:pPr marL="0" lvl="0" indent="0" algn="l" rtl="0">
              <a:lnSpc>
                <a:spcPct val="100000"/>
              </a:lnSpc>
              <a:spcBef>
                <a:spcPts val="360"/>
              </a:spcBef>
              <a:spcAft>
                <a:spcPts val="0"/>
              </a:spcAft>
              <a:buSzPts val="1200"/>
              <a:buNone/>
            </a:pPr>
            <a:r>
              <a:rPr lang="en-US"/>
              <a:t>24% said the bullying last 1-2 years</a:t>
            </a:r>
            <a:endParaRPr/>
          </a:p>
          <a:p>
            <a:pPr marL="0" lvl="0" indent="0" algn="l" rtl="0">
              <a:lnSpc>
                <a:spcPct val="100000"/>
              </a:lnSpc>
              <a:spcBef>
                <a:spcPts val="360"/>
              </a:spcBef>
              <a:spcAft>
                <a:spcPts val="0"/>
              </a:spcAft>
              <a:buSzPts val="1200"/>
              <a:buNone/>
            </a:pPr>
            <a:endParaRPr/>
          </a:p>
          <a:p>
            <a:pPr marL="0" lvl="0" indent="0" algn="l" rtl="0">
              <a:lnSpc>
                <a:spcPct val="100000"/>
              </a:lnSpc>
              <a:spcBef>
                <a:spcPts val="360"/>
              </a:spcBef>
              <a:spcAft>
                <a:spcPts val="0"/>
              </a:spcAft>
              <a:buSzPts val="1200"/>
              <a:buNone/>
            </a:pPr>
            <a:r>
              <a:rPr lang="en-US"/>
              <a:t>16% of students are afraid of being bullied</a:t>
            </a:r>
            <a:endParaRPr/>
          </a:p>
          <a:p>
            <a:pPr marL="0" lvl="0" indent="0" algn="l" rtl="0">
              <a:lnSpc>
                <a:spcPct val="100000"/>
              </a:lnSpc>
              <a:spcBef>
                <a:spcPts val="360"/>
              </a:spcBef>
              <a:spcAft>
                <a:spcPts val="0"/>
              </a:spcAft>
              <a:buSzPts val="1200"/>
              <a:buNone/>
            </a:pPr>
            <a:r>
              <a:rPr lang="en-US"/>
              <a:t>Students involved in bullying are twice as likely to dislike school</a:t>
            </a:r>
            <a:endParaRPr/>
          </a:p>
          <a:p>
            <a:pPr marL="0" lvl="0" indent="0" algn="l" rtl="0">
              <a:lnSpc>
                <a:spcPct val="100000"/>
              </a:lnSpc>
              <a:spcBef>
                <a:spcPts val="360"/>
              </a:spcBef>
              <a:spcAft>
                <a:spcPts val="0"/>
              </a:spcAft>
              <a:buSzPts val="1200"/>
              <a:buNone/>
            </a:pPr>
            <a:endParaRPr/>
          </a:p>
          <a:p>
            <a:pPr marL="0" lvl="0" indent="0" algn="l" rtl="0">
              <a:lnSpc>
                <a:spcPct val="100000"/>
              </a:lnSpc>
              <a:spcBef>
                <a:spcPts val="360"/>
              </a:spcBef>
              <a:spcAft>
                <a:spcPts val="0"/>
              </a:spcAft>
              <a:buSzPts val="1200"/>
              <a:buNone/>
            </a:pPr>
            <a:r>
              <a:rPr lang="en-US"/>
              <a:t>Take aways:</a:t>
            </a:r>
            <a:endParaRPr/>
          </a:p>
          <a:p>
            <a:pPr marL="0" lvl="0" indent="0" algn="l" rtl="0">
              <a:lnSpc>
                <a:spcPct val="100000"/>
              </a:lnSpc>
              <a:spcBef>
                <a:spcPts val="360"/>
              </a:spcBef>
              <a:spcAft>
                <a:spcPts val="0"/>
              </a:spcAft>
              <a:buSzPts val="1200"/>
              <a:buNone/>
            </a:pPr>
            <a:r>
              <a:rPr lang="en-US"/>
              <a:t>17% involved</a:t>
            </a:r>
            <a:endParaRPr/>
          </a:p>
          <a:p>
            <a:pPr marL="0" lvl="0" indent="0" algn="l" rtl="0">
              <a:lnSpc>
                <a:spcPct val="100000"/>
              </a:lnSpc>
              <a:spcBef>
                <a:spcPts val="360"/>
              </a:spcBef>
              <a:spcAft>
                <a:spcPts val="0"/>
              </a:spcAft>
              <a:buSzPts val="1200"/>
              <a:buNone/>
            </a:pPr>
            <a:r>
              <a:rPr lang="en-US"/>
              <a:t>41% lasted a year or longer</a:t>
            </a:r>
            <a:endParaRPr/>
          </a:p>
          <a:p>
            <a:pPr marL="0" lvl="0" indent="0" algn="l" rtl="0">
              <a:lnSpc>
                <a:spcPct val="100000"/>
              </a:lnSpc>
              <a:spcBef>
                <a:spcPts val="360"/>
              </a:spcBef>
              <a:spcAft>
                <a:spcPts val="0"/>
              </a:spcAft>
              <a:buSzPts val="1200"/>
              <a:buNone/>
            </a:pPr>
            <a:r>
              <a:rPr lang="en-US"/>
              <a:t>Were bullied least 4 different ways </a:t>
            </a:r>
            <a:endParaRPr/>
          </a:p>
          <a:p>
            <a:pPr marL="0" lvl="0" indent="0" algn="l" rtl="0">
              <a:lnSpc>
                <a:spcPct val="100000"/>
              </a:lnSpc>
              <a:spcBef>
                <a:spcPts val="360"/>
              </a:spcBef>
              <a:spcAft>
                <a:spcPts val="0"/>
              </a:spcAft>
              <a:buSzPts val="1200"/>
              <a:buNone/>
            </a:pPr>
            <a:r>
              <a:rPr lang="en-US"/>
              <a:t>In three or more locations</a:t>
            </a:r>
            <a:endParaRPr/>
          </a:p>
          <a:p>
            <a:pPr marL="0" lvl="0" indent="0" algn="l" rtl="0">
              <a:lnSpc>
                <a:spcPct val="100000"/>
              </a:lnSpc>
              <a:spcBef>
                <a:spcPts val="360"/>
              </a:spcBef>
              <a:spcAft>
                <a:spcPts val="0"/>
              </a:spcAft>
              <a:buSzPts val="1200"/>
              <a:buNone/>
            </a:pPr>
            <a:r>
              <a:rPr lang="en-US"/>
              <a:t>16% fear being bullied</a:t>
            </a:r>
            <a:endParaRPr/>
          </a:p>
          <a:p>
            <a:pPr marL="0" lvl="0" indent="0" algn="l" rtl="0">
              <a:lnSpc>
                <a:spcPct val="100000"/>
              </a:lnSpc>
              <a:spcBef>
                <a:spcPts val="360"/>
              </a:spcBef>
              <a:spcAft>
                <a:spcPts val="0"/>
              </a:spcAft>
              <a:buSzPts val="1200"/>
              <a:buNone/>
            </a:pPr>
            <a:endParaRPr/>
          </a:p>
        </p:txBody>
      </p:sp>
      <p:sp>
        <p:nvSpPr>
          <p:cNvPr id="298" name="Google Shape;298;g64c70c2d1f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64c70c2d1f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4" name="Google Shape;304;g64c70c2d1f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200"/>
              <a:buNone/>
            </a:pPr>
            <a:r>
              <a:rPr lang="en-US" b="1"/>
              <a:t>Mike</a:t>
            </a:r>
            <a:endParaRPr b="1"/>
          </a:p>
        </p:txBody>
      </p:sp>
      <p:sp>
        <p:nvSpPr>
          <p:cNvPr id="305" name="Google Shape;305;g64c70c2d1f_1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1" name="Google Shape;31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a:t>Mary  </a:t>
            </a:r>
            <a:endParaRPr/>
          </a:p>
          <a:p>
            <a:pPr marL="0" marR="0" lvl="0" indent="0" algn="l" rtl="0">
              <a:lnSpc>
                <a:spcPct val="100000"/>
              </a:lnSpc>
              <a:spcBef>
                <a:spcPts val="0"/>
              </a:spcBef>
              <a:spcAft>
                <a:spcPts val="0"/>
              </a:spcAft>
              <a:buClr>
                <a:schemeClr val="dk1"/>
              </a:buClr>
              <a:buSzPts val="300"/>
              <a:buFont typeface="Arial"/>
              <a:buNone/>
            </a:pPr>
            <a:endParaRPr/>
          </a:p>
          <a:p>
            <a:pPr marL="0" marR="0" lvl="0" indent="0" algn="l" rtl="0">
              <a:lnSpc>
                <a:spcPct val="100000"/>
              </a:lnSpc>
              <a:spcBef>
                <a:spcPts val="0"/>
              </a:spcBef>
              <a:spcAft>
                <a:spcPts val="0"/>
              </a:spcAft>
              <a:buClr>
                <a:schemeClr val="dk1"/>
              </a:buClr>
              <a:buSzPts val="300"/>
              <a:buFont typeface="Arial"/>
              <a:buNone/>
            </a:pPr>
            <a:r>
              <a:rPr lang="en-US"/>
              <a:t>add Limber status report info</a:t>
            </a:r>
            <a:endParaRPr/>
          </a:p>
        </p:txBody>
      </p:sp>
      <p:sp>
        <p:nvSpPr>
          <p:cNvPr id="312" name="Google Shape;312;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27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64cf64feb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1" name="Google Shape;321;g64cf64feb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200"/>
              <a:buNone/>
            </a:pPr>
            <a:r>
              <a:rPr lang="en-US" b="1"/>
              <a:t>Mike</a:t>
            </a:r>
            <a:endParaRPr b="1"/>
          </a:p>
        </p:txBody>
      </p:sp>
      <p:sp>
        <p:nvSpPr>
          <p:cNvPr id="322" name="Google Shape;322;g64cf64febf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64cf64febf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8" name="Google Shape;328;g64cf64febf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200"/>
              <a:buNone/>
            </a:pPr>
            <a:r>
              <a:rPr lang="en-US" b="1"/>
              <a:t>Mike</a:t>
            </a:r>
            <a:endParaRPr b="1"/>
          </a:p>
        </p:txBody>
      </p:sp>
      <p:sp>
        <p:nvSpPr>
          <p:cNvPr id="329" name="Google Shape;329;g64cf64febf_0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1" name="Google Shape;12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Mike - </a:t>
            </a:r>
            <a:r>
              <a:rPr lang="en-US" sz="1200" b="0" i="0" u="none" strike="noStrike" cap="none">
                <a:solidFill>
                  <a:schemeClr val="dk1"/>
                </a:solidFill>
                <a:latin typeface="Arial"/>
                <a:ea typeface="Arial"/>
                <a:cs typeface="Arial"/>
                <a:sym typeface="Arial"/>
              </a:rPr>
              <a:t>After jotting down  a kind act, share with a shoulder partner. If anyone has an awesome act, share with large group. </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a:t>Mary</a:t>
            </a:r>
            <a:r>
              <a:rPr lang="en-US"/>
              <a:t>  </a:t>
            </a:r>
            <a:r>
              <a:rPr lang="en-US" sz="1200" b="0" i="0" u="none" strike="noStrike" cap="none">
                <a:solidFill>
                  <a:schemeClr val="dk1"/>
                </a:solidFill>
                <a:latin typeface="Arial"/>
                <a:ea typeface="Arial"/>
                <a:cs typeface="Arial"/>
                <a:sym typeface="Arial"/>
              </a:rPr>
              <a:t>FYI---consider putting this on the kindness tree near reception</a:t>
            </a:r>
            <a:endParaRPr sz="1200" b="0" i="0" u="none" strike="noStrike" cap="none">
              <a:solidFill>
                <a:schemeClr val="dk1"/>
              </a:solidFill>
              <a:latin typeface="Arial"/>
              <a:ea typeface="Arial"/>
              <a:cs typeface="Arial"/>
              <a:sym typeface="Arial"/>
            </a:endParaRPr>
          </a:p>
        </p:txBody>
      </p:sp>
      <p:sp>
        <p:nvSpPr>
          <p:cNvPr id="122" name="Google Shape;12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5" name="Google Shape;33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76200" marR="0" lvl="0" indent="-76200" algn="l" rtl="0">
              <a:lnSpc>
                <a:spcPct val="100000"/>
              </a:lnSpc>
              <a:spcBef>
                <a:spcPts val="0"/>
              </a:spcBef>
              <a:spcAft>
                <a:spcPts val="0"/>
              </a:spcAft>
              <a:buClr>
                <a:schemeClr val="dk1"/>
              </a:buClr>
              <a:buSzPts val="1200"/>
              <a:buFont typeface="Arial"/>
              <a:buChar char="●"/>
            </a:pPr>
            <a:r>
              <a:rPr lang="en-US" b="1"/>
              <a:t>Mike</a:t>
            </a:r>
            <a:endParaRPr/>
          </a:p>
        </p:txBody>
      </p:sp>
      <p:sp>
        <p:nvSpPr>
          <p:cNvPr id="336" name="Google Shape;336;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30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4" name="Google Shape;34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1" i="0" u="none" strike="noStrike" cap="none">
                <a:solidFill>
                  <a:schemeClr val="dk1"/>
                </a:solidFill>
                <a:latin typeface="Arial"/>
                <a:ea typeface="Arial"/>
                <a:cs typeface="Arial"/>
                <a:sym typeface="Arial"/>
              </a:rPr>
              <a:t>Mary - </a:t>
            </a:r>
            <a:r>
              <a:rPr lang="en-US" sz="1200" b="0" i="0" u="none" strike="noStrike" cap="none">
                <a:solidFill>
                  <a:schemeClr val="dk1"/>
                </a:solidFill>
                <a:latin typeface="Arial"/>
                <a:ea typeface="Arial"/>
                <a:cs typeface="Arial"/>
                <a:sym typeface="Arial"/>
              </a:rPr>
              <a:t>Perceived differences can also include students who are gifted, do well in school, are liked by teachers…</a:t>
            </a:r>
            <a:endParaRPr/>
          </a:p>
          <a:p>
            <a:pPr marL="0" marR="0" lvl="0" indent="0" algn="l" rtl="0">
              <a:lnSpc>
                <a:spcPct val="100000"/>
              </a:lnSpc>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These are possible characteristics.  Not all characteristics have to be in place and some students who are bullied may appear differently to adults than they do to their peers. </a:t>
            </a:r>
            <a:endParaRPr/>
          </a:p>
          <a:p>
            <a:pPr marL="0" marR="0" lvl="0" indent="0" algn="l" rtl="0">
              <a:lnSpc>
                <a:spcPct val="100000"/>
              </a:lnSpc>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345" name="Google Shape;34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31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3" name="Google Shape;35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1" i="0" u="none" strike="noStrike" cap="none">
                <a:solidFill>
                  <a:schemeClr val="dk1"/>
                </a:solidFill>
                <a:latin typeface="Arial"/>
                <a:ea typeface="Arial"/>
                <a:cs typeface="Arial"/>
                <a:sym typeface="Arial"/>
              </a:rPr>
              <a:t>Mary - </a:t>
            </a:r>
            <a:r>
              <a:rPr lang="en-US" sz="1200" b="0" i="0" u="none" strike="noStrike" cap="none">
                <a:solidFill>
                  <a:schemeClr val="dk1"/>
                </a:solidFill>
                <a:latin typeface="Arial"/>
                <a:ea typeface="Arial"/>
                <a:cs typeface="Arial"/>
                <a:sym typeface="Arial"/>
              </a:rPr>
              <a:t>This is the more common type of student who is bullied compared to the example on the next page.  These are “main tendencies”; individual students may vary and almost any student can be bullied</a:t>
            </a:r>
            <a:endParaRPr/>
          </a:p>
        </p:txBody>
      </p:sp>
      <p:sp>
        <p:nvSpPr>
          <p:cNvPr id="354" name="Google Shape;354;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32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2" name="Google Shape;362;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1" i="0" u="none" strike="noStrike" cap="none">
                <a:solidFill>
                  <a:schemeClr val="dk1"/>
                </a:solidFill>
                <a:latin typeface="Arial"/>
                <a:ea typeface="Arial"/>
                <a:cs typeface="Arial"/>
                <a:sym typeface="Arial"/>
              </a:rPr>
              <a:t>Mary - </a:t>
            </a:r>
            <a:r>
              <a:rPr lang="en-US" sz="1200" b="0" i="0" u="none" strike="noStrike" cap="none">
                <a:solidFill>
                  <a:schemeClr val="dk1"/>
                </a:solidFill>
                <a:latin typeface="Arial"/>
                <a:ea typeface="Arial"/>
                <a:cs typeface="Arial"/>
                <a:sym typeface="Arial"/>
              </a:rPr>
              <a:t>Smaller group – comprises only 10 – 20% of bullied students</a:t>
            </a:r>
            <a:endParaRPr/>
          </a:p>
          <a:p>
            <a:pPr marL="0" marR="0" lvl="0" indent="0" algn="l" rtl="0">
              <a:lnSpc>
                <a:spcPct val="100000"/>
              </a:lnSpc>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This was formerly referred to as provocative victim or bully victim.  Current practice no longer uses those terms because of the negative connotation directed toward the student who is bullied.</a:t>
            </a:r>
            <a:endParaRPr/>
          </a:p>
        </p:txBody>
      </p:sp>
      <p:sp>
        <p:nvSpPr>
          <p:cNvPr id="363" name="Google Shape;363;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33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1" name="Google Shape;371;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1" i="0" u="none" strike="noStrike" cap="none">
                <a:solidFill>
                  <a:schemeClr val="dk1"/>
                </a:solidFill>
                <a:latin typeface="Arial"/>
                <a:ea typeface="Arial"/>
                <a:cs typeface="Arial"/>
                <a:sym typeface="Arial"/>
              </a:rPr>
              <a:t>Mike - </a:t>
            </a:r>
            <a:r>
              <a:rPr lang="en-US" sz="1200" b="0" i="0" u="none" strike="noStrike" cap="none">
                <a:solidFill>
                  <a:schemeClr val="dk1"/>
                </a:solidFill>
                <a:latin typeface="Arial"/>
                <a:ea typeface="Arial"/>
                <a:cs typeface="Arial"/>
                <a:sym typeface="Arial"/>
              </a:rPr>
              <a:t>These are possible characteristics.  Not all characteristics have to be in place and some students who bully might not demonstrate any of these characteristics to an adult.</a:t>
            </a:r>
            <a:endParaRPr/>
          </a:p>
        </p:txBody>
      </p:sp>
      <p:sp>
        <p:nvSpPr>
          <p:cNvPr id="372" name="Google Shape;372;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34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35</a:t>
            </a:fld>
            <a:endParaRPr sz="1200" b="0" i="0" u="none" strike="noStrike" cap="none">
              <a:solidFill>
                <a:srgbClr val="000000"/>
              </a:solidFill>
              <a:latin typeface="Arial"/>
              <a:ea typeface="Arial"/>
              <a:cs typeface="Arial"/>
              <a:sym typeface="Arial"/>
            </a:endParaRPr>
          </a:p>
        </p:txBody>
      </p:sp>
      <p:sp>
        <p:nvSpPr>
          <p:cNvPr id="380" name="Google Shape;38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1" name="Google Shape;38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1" i="0" u="none" strike="noStrike" cap="none">
                <a:solidFill>
                  <a:schemeClr val="dk1"/>
                </a:solidFill>
                <a:latin typeface="Arial"/>
                <a:ea typeface="Arial"/>
                <a:cs typeface="Arial"/>
                <a:sym typeface="Arial"/>
              </a:rPr>
              <a:t>M</a:t>
            </a:r>
            <a:r>
              <a:rPr lang="en-US" b="1"/>
              <a:t>ike</a:t>
            </a:r>
            <a:r>
              <a:rPr lang="en-US" sz="1200" b="1" i="0" u="none" strike="noStrike" cap="none">
                <a:solidFill>
                  <a:schemeClr val="dk1"/>
                </a:solidFill>
                <a:latin typeface="Arial"/>
                <a:ea typeface="Arial"/>
                <a:cs typeface="Arial"/>
                <a:sym typeface="Arial"/>
              </a:rPr>
              <a:t> - </a:t>
            </a:r>
            <a:r>
              <a:rPr lang="en-US" sz="1200" b="0" i="0" u="none" strike="noStrike" cap="none">
                <a:solidFill>
                  <a:schemeClr val="dk1"/>
                </a:solidFill>
                <a:latin typeface="Arial"/>
                <a:ea typeface="Arial"/>
                <a:cs typeface="Arial"/>
                <a:sym typeface="Arial"/>
              </a:rPr>
              <a:t> Harris Interactive and GLSEN (2012). </a:t>
            </a:r>
            <a:r>
              <a:rPr lang="en-US" sz="1200" b="1" i="1" u="none" strike="noStrike" cap="none">
                <a:solidFill>
                  <a:schemeClr val="dk1"/>
                </a:solidFill>
                <a:latin typeface="Arial"/>
                <a:ea typeface="Arial"/>
                <a:cs typeface="Arial"/>
                <a:sym typeface="Arial"/>
              </a:rPr>
              <a:t>Playgrounds and Prejudice: Elementary School Climate in the United States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36</a:t>
            </a:fld>
            <a:endParaRPr sz="1200" b="0" i="0" u="none" strike="noStrike" cap="none">
              <a:solidFill>
                <a:srgbClr val="000000"/>
              </a:solidFill>
              <a:latin typeface="Arial"/>
              <a:ea typeface="Arial"/>
              <a:cs typeface="Arial"/>
              <a:sym typeface="Arial"/>
            </a:endParaRPr>
          </a:p>
        </p:txBody>
      </p:sp>
      <p:sp>
        <p:nvSpPr>
          <p:cNvPr id="389" name="Google Shape;38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0" name="Google Shape;39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 </a:t>
            </a:r>
            <a:r>
              <a:rPr lang="en-US" sz="1200" b="1" i="0" u="none" strike="noStrike" cap="none">
                <a:solidFill>
                  <a:schemeClr val="dk1"/>
                </a:solidFill>
                <a:latin typeface="Arial"/>
                <a:ea typeface="Arial"/>
                <a:cs typeface="Arial"/>
                <a:sym typeface="Arial"/>
              </a:rPr>
              <a:t>M</a:t>
            </a:r>
            <a:r>
              <a:rPr lang="en-US" b="1"/>
              <a:t>ike</a:t>
            </a:r>
            <a:r>
              <a:rPr lang="en-US" sz="1200" b="1" i="0" u="none" strike="noStrike" cap="none">
                <a:solidFill>
                  <a:schemeClr val="dk1"/>
                </a:solidFill>
                <a:latin typeface="Arial"/>
                <a:ea typeface="Arial"/>
                <a:cs typeface="Arial"/>
                <a:sym typeface="Arial"/>
              </a:rPr>
              <a:t> </a:t>
            </a:r>
            <a:r>
              <a:rPr lang="en-US" sz="1200" b="0" i="0" u="none" strike="noStrike" cap="none">
                <a:solidFill>
                  <a:schemeClr val="dk1"/>
                </a:solidFill>
                <a:latin typeface="Arial"/>
                <a:ea typeface="Arial"/>
                <a:cs typeface="Arial"/>
                <a:sym typeface="Arial"/>
              </a:rPr>
              <a:t>Harris Interactive and GLSEN (2011). </a:t>
            </a:r>
            <a:r>
              <a:rPr lang="en-US" sz="1200" b="0" i="1" u="none" strike="noStrike" cap="none">
                <a:solidFill>
                  <a:schemeClr val="dk1"/>
                </a:solidFill>
                <a:latin typeface="Arial"/>
                <a:ea typeface="Arial"/>
                <a:cs typeface="Arial"/>
                <a:sym typeface="Arial"/>
              </a:rPr>
              <a:t>National School Climate Survey</a:t>
            </a:r>
            <a:endParaRPr/>
          </a:p>
          <a:p>
            <a:pPr marL="0" marR="0" lvl="0" indent="0" algn="l" rtl="0">
              <a:lnSpc>
                <a:spcPct val="100000"/>
              </a:lnSpc>
              <a:spcBef>
                <a:spcPts val="1835"/>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6f847b5968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6f847b596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a:t>Mary</a:t>
            </a:r>
            <a:endParaRPr/>
          </a:p>
        </p:txBody>
      </p:sp>
      <p:sp>
        <p:nvSpPr>
          <p:cNvPr id="402" name="Google Shape;402;g6f847b5968_0_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f847b5968_0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6f847b596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a:t>Mary</a:t>
            </a:r>
            <a:endParaRPr/>
          </a:p>
        </p:txBody>
      </p:sp>
      <p:sp>
        <p:nvSpPr>
          <p:cNvPr id="411" name="Google Shape;411;g6f847b5968_0_5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6f847b5968_0_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6f847b596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a:t>Mary</a:t>
            </a:r>
            <a:endParaRPr/>
          </a:p>
        </p:txBody>
      </p:sp>
      <p:sp>
        <p:nvSpPr>
          <p:cNvPr id="419" name="Google Shape;419;g6f847b5968_0_5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8" name="Google Shape;12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b="1"/>
              <a:t>Mike</a:t>
            </a:r>
            <a:endParaRPr b="1"/>
          </a:p>
          <a:p>
            <a:pPr marL="76200" marR="0" lvl="0" indent="-76200" algn="l" rtl="0">
              <a:lnSpc>
                <a:spcPct val="100000"/>
              </a:lnSpc>
              <a:spcBef>
                <a:spcPts val="0"/>
              </a:spcBef>
              <a:spcAft>
                <a:spcPts val="0"/>
              </a:spcAft>
              <a:buClr>
                <a:schemeClr val="dk1"/>
              </a:buClr>
              <a:buSzPts val="1200"/>
              <a:buFont typeface="Arial"/>
              <a:buChar char="●"/>
            </a:pPr>
            <a:r>
              <a:rPr lang="en-US"/>
              <a:t>The term is overused – and as a result, is often meaningless.</a:t>
            </a:r>
            <a:endParaRPr/>
          </a:p>
          <a:p>
            <a:pPr marL="76200" marR="0" lvl="0" indent="-76200" algn="l" rtl="0">
              <a:lnSpc>
                <a:spcPct val="100000"/>
              </a:lnSpc>
              <a:spcBef>
                <a:spcPts val="360"/>
              </a:spcBef>
              <a:spcAft>
                <a:spcPts val="0"/>
              </a:spcAft>
              <a:buClr>
                <a:schemeClr val="dk1"/>
              </a:buClr>
              <a:buSzPts val="1200"/>
              <a:buFont typeface="Arial"/>
              <a:buChar char="●"/>
            </a:pPr>
            <a:r>
              <a:rPr lang="en-US"/>
              <a:t>However, the concept of “bullying” is real.</a:t>
            </a:r>
            <a:endParaRPr/>
          </a:p>
          <a:p>
            <a:pPr marL="76200" marR="0" lvl="0" indent="-76200" algn="l" rtl="0">
              <a:lnSpc>
                <a:spcPct val="100000"/>
              </a:lnSpc>
              <a:spcBef>
                <a:spcPts val="360"/>
              </a:spcBef>
              <a:spcAft>
                <a:spcPts val="0"/>
              </a:spcAft>
              <a:buClr>
                <a:schemeClr val="dk1"/>
              </a:buClr>
              <a:buSzPts val="1200"/>
              <a:buFont typeface="Arial"/>
              <a:buChar char="●"/>
            </a:pPr>
            <a:r>
              <a:rPr lang="en-US"/>
              <a:t>This slide is a reminder that we need to be careful of what we say, how we use terms, and that we do not misuse them.</a:t>
            </a:r>
            <a:endParaRPr/>
          </a:p>
        </p:txBody>
      </p:sp>
      <p:sp>
        <p:nvSpPr>
          <p:cNvPr id="129" name="Google Shape;12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6f847b5968_0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6f847b5968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a:t>Mary</a:t>
            </a:r>
            <a:endParaRPr/>
          </a:p>
        </p:txBody>
      </p:sp>
      <p:sp>
        <p:nvSpPr>
          <p:cNvPr id="428" name="Google Shape;428;g6f847b5968_0_7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6" name="Google Shape;43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1" i="0" u="none" strike="noStrike" cap="none">
                <a:solidFill>
                  <a:schemeClr val="dk1"/>
                </a:solidFill>
                <a:latin typeface="Arial"/>
                <a:ea typeface="Arial"/>
                <a:cs typeface="Arial"/>
                <a:sym typeface="Arial"/>
              </a:rPr>
              <a:t>Mary - </a:t>
            </a:r>
            <a:r>
              <a:rPr lang="en-US" sz="1200" b="0" i="0" u="none" strike="noStrike" cap="none">
                <a:solidFill>
                  <a:schemeClr val="dk1"/>
                </a:solidFill>
                <a:latin typeface="Arial"/>
                <a:ea typeface="Arial"/>
                <a:cs typeface="Arial"/>
                <a:sym typeface="Arial"/>
              </a:rPr>
              <a:t>39% of students surveyed responded that they do not believe that teachers are able to stop bullying (Figure 5b).</a:t>
            </a:r>
            <a:endParaRPr/>
          </a:p>
          <a:p>
            <a:pPr marL="0" marR="0" lvl="0" indent="0" algn="l" rtl="0">
              <a:lnSpc>
                <a:spcPct val="100000"/>
              </a:lnSpc>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Only 33/1% of all respondents agree or strongly agree that teachers can stop bullying (Figure 5b).</a:t>
            </a:r>
            <a:endParaRPr/>
          </a:p>
        </p:txBody>
      </p:sp>
      <p:sp>
        <p:nvSpPr>
          <p:cNvPr id="437" name="Google Shape;437;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41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6" name="Google Shape;446;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1" i="0" u="none" strike="noStrike" cap="none">
                <a:solidFill>
                  <a:schemeClr val="dk1"/>
                </a:solidFill>
                <a:latin typeface="Arial"/>
                <a:ea typeface="Arial"/>
                <a:cs typeface="Arial"/>
                <a:sym typeface="Arial"/>
              </a:rPr>
              <a:t>Mary -</a:t>
            </a:r>
            <a:r>
              <a:rPr lang="en-US" sz="1200" b="0" i="0" u="none" strike="noStrike" cap="none">
                <a:solidFill>
                  <a:schemeClr val="dk1"/>
                </a:solidFill>
                <a:latin typeface="Arial"/>
                <a:ea typeface="Arial"/>
                <a:cs typeface="Arial"/>
                <a:sym typeface="Arial"/>
              </a:rPr>
              <a:t> More than twice as many respondents in grades 9-12 (48/1%) as those in grades 4-6 (21.6%) disagree or strongly disagree with the statement that teachers can stop bullying (Figure 5a).</a:t>
            </a:r>
            <a:endParaRPr/>
          </a:p>
          <a:p>
            <a:pPr marL="0" marR="0" lvl="0" indent="0" algn="l" rtl="0">
              <a:lnSpc>
                <a:spcPct val="100000"/>
              </a:lnSpc>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Approximately 37% of all respondents do believe teachers can stop bullying, with children in grades 4-6 representing 53.8% of that number (Figure 5a).</a:t>
            </a:r>
            <a:endParaRPr/>
          </a:p>
        </p:txBody>
      </p:sp>
      <p:sp>
        <p:nvSpPr>
          <p:cNvPr id="447" name="Google Shape;447;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42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43</a:t>
            </a:fld>
            <a:endParaRPr sz="1200" b="0" i="0" u="none" strike="noStrike" cap="none">
              <a:solidFill>
                <a:schemeClr val="dk1"/>
              </a:solidFill>
              <a:latin typeface="Arial"/>
              <a:ea typeface="Arial"/>
              <a:cs typeface="Arial"/>
              <a:sym typeface="Arial"/>
            </a:endParaRPr>
          </a:p>
        </p:txBody>
      </p:sp>
      <p:sp>
        <p:nvSpPr>
          <p:cNvPr id="456" name="Google Shape;456;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7" name="Google Shape;457;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M</a:t>
            </a:r>
            <a:r>
              <a:rPr lang="en-US" b="1"/>
              <a:t>ike</a:t>
            </a:r>
            <a:endParaRPr sz="12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44</a:t>
            </a:fld>
            <a:endParaRPr sz="1200" b="0" i="0" u="none" strike="noStrike" cap="none">
              <a:solidFill>
                <a:schemeClr val="dk1"/>
              </a:solidFill>
              <a:latin typeface="Arial"/>
              <a:ea typeface="Arial"/>
              <a:cs typeface="Arial"/>
              <a:sym typeface="Arial"/>
            </a:endParaRPr>
          </a:p>
        </p:txBody>
      </p:sp>
      <p:sp>
        <p:nvSpPr>
          <p:cNvPr id="464" name="Google Shape;46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5" name="Google Shape;465;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Char char="•"/>
            </a:pPr>
            <a:r>
              <a:rPr lang="en-US" sz="1200" b="1" i="0" u="none" strike="noStrike" cap="none">
                <a:solidFill>
                  <a:schemeClr val="dk1"/>
                </a:solidFill>
                <a:latin typeface="Arial"/>
                <a:ea typeface="Arial"/>
                <a:cs typeface="Arial"/>
                <a:sym typeface="Arial"/>
              </a:rPr>
              <a:t>M</a:t>
            </a:r>
            <a:r>
              <a:rPr lang="en-US" b="1"/>
              <a:t>ike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https://www.govtrack.us/congress/bills/110/s1492/text</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45</a:t>
            </a:fld>
            <a:endParaRPr sz="1200" b="0" i="0" u="none" strike="noStrike" cap="none">
              <a:solidFill>
                <a:schemeClr val="dk1"/>
              </a:solidFill>
              <a:latin typeface="Arial"/>
              <a:ea typeface="Arial"/>
              <a:cs typeface="Arial"/>
              <a:sym typeface="Arial"/>
            </a:endParaRPr>
          </a:p>
        </p:txBody>
      </p:sp>
      <p:sp>
        <p:nvSpPr>
          <p:cNvPr id="472" name="Google Shape;472;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3" name="Google Shape;473;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Mike</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46</a:t>
            </a:fld>
            <a:endParaRPr sz="1200" b="0" i="0" u="none" strike="noStrike" cap="none">
              <a:solidFill>
                <a:schemeClr val="dk1"/>
              </a:solidFill>
              <a:latin typeface="Arial"/>
              <a:ea typeface="Arial"/>
              <a:cs typeface="Arial"/>
              <a:sym typeface="Arial"/>
            </a:endParaRPr>
          </a:p>
        </p:txBody>
      </p:sp>
      <p:sp>
        <p:nvSpPr>
          <p:cNvPr id="480" name="Google Shape;480;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1" name="Google Shape;481;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Char char="•"/>
            </a:pPr>
            <a:r>
              <a:rPr lang="en-US" sz="1200" b="1" i="0" u="none" strike="noStrike" cap="none">
                <a:solidFill>
                  <a:schemeClr val="dk1"/>
                </a:solidFill>
                <a:latin typeface="Arial"/>
                <a:ea typeface="Arial"/>
                <a:cs typeface="Arial"/>
                <a:sym typeface="Arial"/>
              </a:rPr>
              <a:t>M</a:t>
            </a:r>
            <a:r>
              <a:rPr lang="en-US" b="1"/>
              <a:t>ike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In the </a:t>
            </a:r>
            <a:r>
              <a:rPr lang="en-US" sz="1200" b="0" i="1" u="none" strike="noStrike" cap="none">
                <a:solidFill>
                  <a:schemeClr val="dk1"/>
                </a:solidFill>
                <a:latin typeface="Arial"/>
                <a:ea typeface="Arial"/>
                <a:cs typeface="Arial"/>
                <a:sym typeface="Arial"/>
              </a:rPr>
              <a:t>Leadership Insider </a:t>
            </a:r>
            <a:r>
              <a:rPr lang="en-US" sz="1200" b="0" i="0" u="none" strike="noStrike" cap="none">
                <a:solidFill>
                  <a:schemeClr val="dk1"/>
                </a:solidFill>
                <a:latin typeface="Arial"/>
                <a:ea typeface="Arial"/>
                <a:cs typeface="Arial"/>
                <a:sym typeface="Arial"/>
              </a:rPr>
              <a:t>article “Free to Be Mean?” author Karla Schultz reminds us: The U.S. Supreme Court acknowledges that the First Amendment protects even objectionable speech that could constitute legally defined harassment. For example, in some cases, courts have sided with students when their anti-gay speech was punished or prevented by schools.</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200"/>
              <a:buNone/>
            </a:pPr>
            <a:r>
              <a:rPr lang="en-US" b="1"/>
              <a:t>Mary</a:t>
            </a:r>
            <a:endParaRPr b="1"/>
          </a:p>
        </p:txBody>
      </p:sp>
      <p:sp>
        <p:nvSpPr>
          <p:cNvPr id="490" name="Google Shape;490;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4cf64febf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9" name="Google Shape;499;g64cf64febf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200"/>
              <a:buNone/>
            </a:pPr>
            <a:r>
              <a:rPr lang="en-US"/>
              <a:t>Mary</a:t>
            </a:r>
            <a:endParaRPr/>
          </a:p>
        </p:txBody>
      </p:sp>
      <p:sp>
        <p:nvSpPr>
          <p:cNvPr id="500" name="Google Shape;500;g64cf64febf_0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6" name="Google Shape;506;p69:notes"/>
          <p:cNvSpPr txBox="1">
            <a:spLocks noGrp="1"/>
          </p:cNvSpPr>
          <p:nvPr>
            <p:ph type="body" idx="1"/>
          </p:nvPr>
        </p:nvSpPr>
        <p:spPr>
          <a:xfrm>
            <a:off x="296863" y="4346575"/>
            <a:ext cx="6264275" cy="411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00"/>
              <a:buFont typeface="Comic Sans MS"/>
              <a:buNone/>
            </a:pPr>
            <a:r>
              <a:rPr lang="en-US" sz="1600" b="1"/>
              <a:t>Mary</a:t>
            </a:r>
            <a:endParaRPr/>
          </a:p>
          <a:p>
            <a:pPr marL="0" marR="0" lvl="0" indent="0" algn="l" rtl="0">
              <a:lnSpc>
                <a:spcPct val="90000"/>
              </a:lnSpc>
              <a:spcBef>
                <a:spcPts val="0"/>
              </a:spcBef>
              <a:spcAft>
                <a:spcPts val="0"/>
              </a:spcAft>
              <a:buClr>
                <a:schemeClr val="dk1"/>
              </a:buClr>
              <a:buSzPts val="400"/>
              <a:buFont typeface="Comic Sans MS"/>
              <a:buNone/>
            </a:pPr>
            <a:r>
              <a:rPr lang="en-US" sz="1600" b="0" i="0" u="none" strike="noStrike" cap="none">
                <a:solidFill>
                  <a:schemeClr val="dk1"/>
                </a:solidFill>
                <a:latin typeface="Comic Sans MS"/>
                <a:ea typeface="Comic Sans MS"/>
                <a:cs typeface="Comic Sans MS"/>
                <a:sym typeface="Comic Sans MS"/>
              </a:rPr>
              <a:t>Peer group plays an important role in motivating &amp; encouraging bullying in many situations.</a:t>
            </a:r>
            <a:endParaRPr sz="800" b="0" i="0" u="none" strike="noStrike" cap="none">
              <a:solidFill>
                <a:schemeClr val="dk1"/>
              </a:solidFill>
              <a:latin typeface="Comic Sans MS"/>
              <a:ea typeface="Comic Sans MS"/>
              <a:cs typeface="Comic Sans MS"/>
              <a:sym typeface="Comic Sans MS"/>
            </a:endParaRPr>
          </a:p>
          <a:p>
            <a:pPr marL="0" marR="0" lvl="0" indent="0" algn="l" rtl="0">
              <a:lnSpc>
                <a:spcPct val="90000"/>
              </a:lnSpc>
              <a:spcBef>
                <a:spcPts val="480"/>
              </a:spcBef>
              <a:spcAft>
                <a:spcPts val="0"/>
              </a:spcAft>
              <a:buClr>
                <a:schemeClr val="dk1"/>
              </a:buClr>
              <a:buSzPts val="400"/>
              <a:buFont typeface="Comic Sans MS"/>
              <a:buNone/>
            </a:pPr>
            <a:r>
              <a:rPr lang="en-US" sz="1600" b="0" i="0" u="none" strike="noStrike" cap="none">
                <a:solidFill>
                  <a:schemeClr val="dk1"/>
                </a:solidFill>
                <a:latin typeface="Comic Sans MS"/>
                <a:ea typeface="Comic Sans MS"/>
                <a:cs typeface="Comic Sans MS"/>
                <a:sym typeface="Comic Sans MS"/>
              </a:rPr>
              <a:t>As this continuum shows, students who bully often get various types of support</a:t>
            </a:r>
            <a:r>
              <a:rPr lang="en-US" sz="1600" b="0" i="0" u="none" strike="noStrike" cap="none">
                <a:solidFill>
                  <a:schemeClr val="dk1"/>
                </a:solidFill>
                <a:latin typeface="Arial"/>
                <a:ea typeface="Arial"/>
                <a:cs typeface="Arial"/>
                <a:sym typeface="Arial"/>
              </a:rPr>
              <a:t>—</a:t>
            </a:r>
            <a:r>
              <a:rPr lang="en-US" sz="1600" b="0" i="0" u="none" strike="noStrike" cap="none">
                <a:solidFill>
                  <a:schemeClr val="dk1"/>
                </a:solidFill>
                <a:latin typeface="Comic Sans MS"/>
                <a:ea typeface="Comic Sans MS"/>
                <a:cs typeface="Comic Sans MS"/>
                <a:sym typeface="Comic Sans MS"/>
              </a:rPr>
              <a:t>from followers (hench boys or hench girls), supporters, &amp; passive supporters.</a:t>
            </a:r>
            <a:endParaRPr sz="800" b="0" i="0" u="none" strike="noStrike" cap="none">
              <a:solidFill>
                <a:schemeClr val="dk1"/>
              </a:solidFill>
              <a:latin typeface="Comic Sans MS"/>
              <a:ea typeface="Comic Sans MS"/>
              <a:cs typeface="Comic Sans MS"/>
              <a:sym typeface="Comic Sans MS"/>
            </a:endParaRPr>
          </a:p>
          <a:p>
            <a:pPr marL="0" marR="0" lvl="0" indent="0" algn="l" rtl="0">
              <a:lnSpc>
                <a:spcPct val="90000"/>
              </a:lnSpc>
              <a:spcBef>
                <a:spcPts val="480"/>
              </a:spcBef>
              <a:spcAft>
                <a:spcPts val="0"/>
              </a:spcAft>
              <a:buClr>
                <a:schemeClr val="dk1"/>
              </a:buClr>
              <a:buSzPts val="400"/>
              <a:buFont typeface="Comic Sans MS"/>
              <a:buNone/>
            </a:pPr>
            <a:r>
              <a:rPr lang="en-US" sz="1600" b="0" i="0" u="none" strike="noStrike" cap="none">
                <a:solidFill>
                  <a:schemeClr val="dk1"/>
                </a:solidFill>
                <a:latin typeface="Comic Sans MS"/>
                <a:ea typeface="Comic Sans MS"/>
                <a:cs typeface="Comic Sans MS"/>
                <a:sym typeface="Comic Sans MS"/>
              </a:rPr>
              <a:t>Shows group phenomenon: roles vary among participants &amp; observers.  Some are much more active than others.</a:t>
            </a:r>
            <a:endParaRPr sz="800" b="0" i="0" u="none" strike="noStrike" cap="none">
              <a:solidFill>
                <a:schemeClr val="dk1"/>
              </a:solidFill>
              <a:latin typeface="Comic Sans MS"/>
              <a:ea typeface="Comic Sans MS"/>
              <a:cs typeface="Comic Sans MS"/>
              <a:sym typeface="Comic Sans MS"/>
            </a:endParaRPr>
          </a:p>
          <a:p>
            <a:pPr marL="0" marR="0" lvl="0" indent="0" algn="l" rtl="0">
              <a:lnSpc>
                <a:spcPct val="90000"/>
              </a:lnSpc>
              <a:spcBef>
                <a:spcPts val="480"/>
              </a:spcBef>
              <a:spcAft>
                <a:spcPts val="0"/>
              </a:spcAft>
              <a:buClr>
                <a:schemeClr val="dk1"/>
              </a:buClr>
              <a:buSzPts val="400"/>
              <a:buFont typeface="Comic Sans MS"/>
              <a:buNone/>
            </a:pPr>
            <a:r>
              <a:rPr lang="en-US" sz="1600" b="0" i="0" u="none" strike="noStrike" cap="none">
                <a:solidFill>
                  <a:schemeClr val="dk1"/>
                </a:solidFill>
                <a:latin typeface="Comic Sans MS"/>
                <a:ea typeface="Comic Sans MS"/>
                <a:cs typeface="Comic Sans MS"/>
                <a:sym typeface="Comic Sans MS"/>
              </a:rPr>
              <a:t>This </a:t>
            </a:r>
            <a:r>
              <a:rPr lang="en-US" sz="1600" b="0" i="0" u="none" strike="noStrike" cap="none">
                <a:solidFill>
                  <a:schemeClr val="dk1"/>
                </a:solidFill>
                <a:latin typeface="Arial"/>
                <a:ea typeface="Arial"/>
                <a:cs typeface="Arial"/>
                <a:sym typeface="Arial"/>
              </a:rPr>
              <a:t>“</a:t>
            </a:r>
            <a:r>
              <a:rPr lang="en-US" sz="1600" b="0" i="0" u="none" strike="noStrike" cap="none">
                <a:solidFill>
                  <a:schemeClr val="dk1"/>
                </a:solidFill>
                <a:latin typeface="Comic Sans MS"/>
                <a:ea typeface="Comic Sans MS"/>
                <a:cs typeface="Comic Sans MS"/>
                <a:sym typeface="Comic Sans MS"/>
              </a:rPr>
              <a:t>Bullying Circle</a:t>
            </a:r>
            <a:r>
              <a:rPr lang="en-US" sz="1600" b="0" i="0" u="none" strike="noStrike" cap="none">
                <a:solidFill>
                  <a:schemeClr val="dk1"/>
                </a:solidFill>
                <a:latin typeface="Arial"/>
                <a:ea typeface="Arial"/>
                <a:cs typeface="Arial"/>
                <a:sym typeface="Arial"/>
              </a:rPr>
              <a:t>”</a:t>
            </a:r>
            <a:r>
              <a:rPr lang="en-US" sz="1600" b="0" i="0" u="none" strike="noStrike" cap="none">
                <a:solidFill>
                  <a:schemeClr val="dk1"/>
                </a:solidFill>
                <a:latin typeface="Comic Sans MS"/>
                <a:ea typeface="Comic Sans MS"/>
                <a:cs typeface="Comic Sans MS"/>
                <a:sym typeface="Comic Sans MS"/>
              </a:rPr>
              <a:t> is an important OBPP tool to illustrate roles in bullying situations &amp; to build understanding about how the program helps shift behavioral norms &amp; attitudes.  </a:t>
            </a:r>
            <a:endParaRPr sz="800" b="0" i="0" u="none" strike="noStrike" cap="none">
              <a:solidFill>
                <a:schemeClr val="dk1"/>
              </a:solidFill>
              <a:latin typeface="Comic Sans MS"/>
              <a:ea typeface="Comic Sans MS"/>
              <a:cs typeface="Comic Sans MS"/>
              <a:sym typeface="Comic Sans MS"/>
            </a:endParaRPr>
          </a:p>
          <a:p>
            <a:pPr marL="0" marR="0" lvl="0" indent="0" algn="l" rtl="0">
              <a:lnSpc>
                <a:spcPct val="90000"/>
              </a:lnSpc>
              <a:spcBef>
                <a:spcPts val="480"/>
              </a:spcBef>
              <a:spcAft>
                <a:spcPts val="0"/>
              </a:spcAft>
              <a:buClr>
                <a:schemeClr val="dk1"/>
              </a:buClr>
              <a:buSzPts val="400"/>
              <a:buFont typeface="Comic Sans MS"/>
              <a:buNone/>
            </a:pPr>
            <a:r>
              <a:rPr lang="en-US" sz="1600" b="0" i="1" u="none" strike="noStrike" cap="none">
                <a:solidFill>
                  <a:schemeClr val="dk1"/>
                </a:solidFill>
                <a:latin typeface="Comic Sans MS"/>
                <a:ea typeface="Comic Sans MS"/>
                <a:cs typeface="Comic Sans MS"/>
                <a:sym typeface="Comic Sans MS"/>
              </a:rPr>
              <a:t>Engage participants in </a:t>
            </a:r>
            <a:r>
              <a:rPr lang="en-US" sz="1600" b="1" i="1" u="none" strike="noStrike" cap="none">
                <a:solidFill>
                  <a:schemeClr val="dk1"/>
                </a:solidFill>
                <a:latin typeface="Comic Sans MS"/>
                <a:ea typeface="Comic Sans MS"/>
                <a:cs typeface="Comic Sans MS"/>
                <a:sym typeface="Comic Sans MS"/>
              </a:rPr>
              <a:t>Bullying Circle Exercise </a:t>
            </a:r>
            <a:r>
              <a:rPr lang="en-US" sz="1600" b="0" i="1" u="none" strike="noStrike" cap="none">
                <a:solidFill>
                  <a:schemeClr val="dk1"/>
                </a:solidFill>
                <a:latin typeface="Comic Sans MS"/>
                <a:ea typeface="Comic Sans MS"/>
                <a:cs typeface="Comic Sans MS"/>
                <a:sym typeface="Comic Sans MS"/>
              </a:rPr>
              <a:t>() using large role play cards</a:t>
            </a:r>
            <a:endParaRPr sz="800" b="0" i="1" u="none" strike="noStrike" cap="none">
              <a:solidFill>
                <a:schemeClr val="dk1"/>
              </a:solidFill>
              <a:latin typeface="Comic Sans MS"/>
              <a:ea typeface="Comic Sans MS"/>
              <a:cs typeface="Comic Sans MS"/>
              <a:sym typeface="Comic Sans MS"/>
            </a:endParaRPr>
          </a:p>
        </p:txBody>
      </p:sp>
      <p:sp>
        <p:nvSpPr>
          <p:cNvPr id="507" name="Google Shape;507;p69:notes"/>
          <p:cNvSpPr txBox="1"/>
          <p:nvPr/>
        </p:nvSpPr>
        <p:spPr>
          <a:xfrm>
            <a:off x="0" y="0"/>
            <a:ext cx="2971800" cy="458788"/>
          </a:xfrm>
          <a:prstGeom prst="rect">
            <a:avLst/>
          </a:prstGeom>
          <a:noFill/>
          <a:ln>
            <a:noFill/>
          </a:ln>
        </p:spPr>
        <p:txBody>
          <a:bodyPr spcFirstLastPara="1" wrap="square" lIns="89700" tIns="44850" rIns="89700" bIns="44850" anchor="t" anchorCtr="0">
            <a:noAutofit/>
          </a:bodyPr>
          <a:lstStyle/>
          <a:p>
            <a:pPr marL="0" marR="0" lvl="0" indent="0" algn="l" rtl="0">
              <a:lnSpc>
                <a:spcPct val="80000"/>
              </a:lnSpc>
              <a:spcBef>
                <a:spcPts val="0"/>
              </a:spcBef>
              <a:spcAft>
                <a:spcPts val="0"/>
              </a:spcAft>
              <a:buClr>
                <a:schemeClr val="dk1"/>
              </a:buClr>
              <a:buSzPts val="225"/>
              <a:buFont typeface="Arial"/>
              <a:buNone/>
            </a:pPr>
            <a:r>
              <a:rPr lang="en-US" sz="900" b="0" i="0" u="none" strike="noStrike" cap="none">
                <a:solidFill>
                  <a:schemeClr val="dk1"/>
                </a:solidFill>
                <a:latin typeface="Arial"/>
                <a:ea typeface="Arial"/>
                <a:cs typeface="Arial"/>
                <a:sym typeface="Arial"/>
              </a:rPr>
              <a:t>BPCC Training</a:t>
            </a:r>
            <a:endParaRPr sz="1800" b="0" i="0" u="none" strike="noStrike" cap="none">
              <a:solidFill>
                <a:schemeClr val="dk1"/>
              </a:solidFill>
              <a:latin typeface="Arial"/>
              <a:ea typeface="Arial"/>
              <a:cs typeface="Arial"/>
              <a:sym typeface="Arial"/>
            </a:endParaRPr>
          </a:p>
          <a:p>
            <a:pPr marL="0" marR="0" lvl="0" indent="0" algn="l" rtl="0">
              <a:lnSpc>
                <a:spcPct val="80000"/>
              </a:lnSpc>
              <a:spcBef>
                <a:spcPts val="18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508" name="Google Shape;508;p69:notes"/>
          <p:cNvSpPr txBox="1">
            <a:spLocks noGrp="1"/>
          </p:cNvSpPr>
          <p:nvPr>
            <p:ph type="ftr" idx="11"/>
          </p:nvPr>
        </p:nvSpPr>
        <p:spPr>
          <a:xfrm>
            <a:off x="0" y="8694738"/>
            <a:ext cx="2971800" cy="4556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200"/>
              <a:buFont typeface="Comic Sans MS"/>
              <a:buNone/>
            </a:pPr>
            <a:r>
              <a:rPr lang="en-US" sz="800" b="0" i="0" u="none" strike="noStrike" cap="none">
                <a:solidFill>
                  <a:schemeClr val="dk1"/>
                </a:solidFill>
                <a:latin typeface="Comic Sans MS"/>
                <a:ea typeface="Comic Sans MS"/>
                <a:cs typeface="Comic Sans MS"/>
                <a:sym typeface="Comic Sans MS"/>
              </a:rPr>
              <a:t>Tab 2: Doc 1</a:t>
            </a:r>
            <a:endParaRPr/>
          </a:p>
          <a:p>
            <a:pPr marL="0" marR="0" lvl="0" indent="0" algn="l" rtl="0">
              <a:lnSpc>
                <a:spcPct val="100000"/>
              </a:lnSpc>
              <a:spcBef>
                <a:spcPts val="0"/>
              </a:spcBef>
              <a:spcAft>
                <a:spcPts val="0"/>
              </a:spcAft>
              <a:buClr>
                <a:schemeClr val="dk1"/>
              </a:buClr>
              <a:buSzPts val="200"/>
              <a:buFont typeface="Arial"/>
              <a:buNone/>
            </a:pPr>
            <a:endParaRPr sz="800" b="0" i="0" u="none" strike="noStrike" cap="none">
              <a:solidFill>
                <a:schemeClr val="dk1"/>
              </a:solidFill>
              <a:latin typeface="Comic Sans MS"/>
              <a:ea typeface="Comic Sans MS"/>
              <a:cs typeface="Comic Sans MS"/>
              <a:sym typeface="Comic Sans MS"/>
            </a:endParaRPr>
          </a:p>
        </p:txBody>
      </p:sp>
      <p:sp>
        <p:nvSpPr>
          <p:cNvPr id="509" name="Google Shape;509;p69:notes"/>
          <p:cNvSpPr txBox="1"/>
          <p:nvPr/>
        </p:nvSpPr>
        <p:spPr>
          <a:xfrm>
            <a:off x="3886200" y="8686800"/>
            <a:ext cx="2971800" cy="457200"/>
          </a:xfrm>
          <a:prstGeom prst="rect">
            <a:avLst/>
          </a:prstGeom>
          <a:noFill/>
          <a:ln>
            <a:noFill/>
          </a:ln>
        </p:spPr>
        <p:txBody>
          <a:bodyPr spcFirstLastPara="1" wrap="square" lIns="19375" tIns="0" rIns="19375" bIns="0" anchor="b" anchorCtr="0">
            <a:noAutofit/>
          </a:bodyPr>
          <a:lstStyle/>
          <a:p>
            <a:pPr marL="0" marR="0" lvl="0" indent="0" algn="r" rtl="0">
              <a:lnSpc>
                <a:spcPct val="80000"/>
              </a:lnSpc>
              <a:spcBef>
                <a:spcPts val="0"/>
              </a:spcBef>
              <a:spcAft>
                <a:spcPts val="0"/>
              </a:spcAft>
              <a:buClr>
                <a:schemeClr val="dk1"/>
              </a:buClr>
              <a:buSzPts val="200"/>
              <a:buFont typeface="Arial"/>
              <a:buNone/>
            </a:pPr>
            <a:r>
              <a:rPr lang="en-US" sz="800" b="0" i="0" u="none" strike="noStrike" cap="none">
                <a:solidFill>
                  <a:schemeClr val="dk1"/>
                </a:solidFill>
                <a:latin typeface="Arial"/>
                <a:ea typeface="Arial"/>
                <a:cs typeface="Arial"/>
                <a:sym typeface="Arial"/>
              </a:rPr>
              <a:t>© 2011 The Olweus Bullying Prevention Program, US</a:t>
            </a:r>
            <a:endParaRPr sz="1800" b="0" i="0" u="none" strike="noStrike" cap="none">
              <a:solidFill>
                <a:schemeClr val="dk1"/>
              </a:solidFill>
              <a:latin typeface="Arial"/>
              <a:ea typeface="Arial"/>
              <a:cs typeface="Arial"/>
              <a:sym typeface="Arial"/>
            </a:endParaRPr>
          </a:p>
          <a:p>
            <a:pPr marL="0" marR="0" lvl="0" indent="0" algn="r" rtl="0">
              <a:lnSpc>
                <a:spcPct val="80000"/>
              </a:lnSpc>
              <a:spcBef>
                <a:spcPts val="160"/>
              </a:spcBef>
              <a:spcAft>
                <a:spcPts val="0"/>
              </a:spcAft>
              <a:buClr>
                <a:schemeClr val="dk1"/>
              </a:buClr>
              <a:buSzPts val="200"/>
              <a:buFont typeface="Arial"/>
              <a:buNone/>
            </a:pPr>
            <a:fld id="{00000000-1234-1234-1234-123412341234}" type="slidenum">
              <a:rPr lang="en-US" sz="800" b="0" i="0" u="none" strike="noStrike" cap="none">
                <a:solidFill>
                  <a:schemeClr val="dk1"/>
                </a:solidFill>
                <a:latin typeface="Arial"/>
                <a:ea typeface="Arial"/>
                <a:cs typeface="Arial"/>
                <a:sym typeface="Arial"/>
              </a:rPr>
              <a:t>49</a:t>
            </a:fld>
            <a:endParaRPr sz="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5" name="Google Shape;13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b="1"/>
              <a:t>Mike</a:t>
            </a:r>
            <a:endParaRPr b="1"/>
          </a:p>
          <a:p>
            <a:pPr marL="457200" marR="0" lvl="0" indent="-304800" algn="l" rtl="0">
              <a:lnSpc>
                <a:spcPct val="100000"/>
              </a:lnSpc>
              <a:spcBef>
                <a:spcPts val="0"/>
              </a:spcBef>
              <a:spcAft>
                <a:spcPts val="0"/>
              </a:spcAft>
              <a:buSzPts val="1200"/>
              <a:buChar char="●"/>
            </a:pPr>
            <a:r>
              <a:rPr lang="en-US"/>
              <a:t>The term is overused – and as a result, is often meaningless.</a:t>
            </a:r>
            <a:endParaRPr/>
          </a:p>
          <a:p>
            <a:pPr marL="76200" marR="0" lvl="0" indent="-76200" algn="l" rtl="0">
              <a:lnSpc>
                <a:spcPct val="100000"/>
              </a:lnSpc>
              <a:spcBef>
                <a:spcPts val="360"/>
              </a:spcBef>
              <a:spcAft>
                <a:spcPts val="0"/>
              </a:spcAft>
              <a:buClr>
                <a:schemeClr val="dk1"/>
              </a:buClr>
              <a:buSzPts val="1200"/>
              <a:buFont typeface="Arial"/>
              <a:buChar char="●"/>
            </a:pPr>
            <a:r>
              <a:rPr lang="en-US"/>
              <a:t>However, the concept of “bullying” is real.</a:t>
            </a:r>
            <a:endParaRPr/>
          </a:p>
          <a:p>
            <a:pPr marL="76200" marR="0" lvl="0" indent="-76200" algn="l" rtl="0">
              <a:lnSpc>
                <a:spcPct val="100000"/>
              </a:lnSpc>
              <a:spcBef>
                <a:spcPts val="360"/>
              </a:spcBef>
              <a:spcAft>
                <a:spcPts val="0"/>
              </a:spcAft>
              <a:buClr>
                <a:schemeClr val="dk1"/>
              </a:buClr>
              <a:buSzPts val="1200"/>
              <a:buFont typeface="Arial"/>
              <a:buChar char="●"/>
            </a:pPr>
            <a:r>
              <a:rPr lang="en-US"/>
              <a:t>This slide is a reminder that we need to be careful of what we say, how we use terms, and that we do not misuse them.</a:t>
            </a:r>
            <a:endParaRPr/>
          </a:p>
          <a:p>
            <a:pPr marL="0" marR="0" lvl="0" indent="0" algn="l" rtl="0">
              <a:lnSpc>
                <a:spcPct val="100000"/>
              </a:lnSpc>
              <a:spcBef>
                <a:spcPts val="360"/>
              </a:spcBef>
              <a:spcAft>
                <a:spcPts val="0"/>
              </a:spcAft>
              <a:buNone/>
            </a:pPr>
            <a:endParaRPr/>
          </a:p>
          <a:p>
            <a:pPr marL="0" marR="0" lvl="0" indent="0" algn="l" rtl="0">
              <a:lnSpc>
                <a:spcPct val="100000"/>
              </a:lnSpc>
              <a:spcBef>
                <a:spcPts val="360"/>
              </a:spcBef>
              <a:spcAft>
                <a:spcPts val="0"/>
              </a:spcAft>
              <a:buNone/>
            </a:pPr>
            <a:r>
              <a:rPr lang="en-US"/>
              <a:t>Trudy Ludwig</a:t>
            </a:r>
            <a:endParaRPr/>
          </a:p>
        </p:txBody>
      </p:sp>
      <p:sp>
        <p:nvSpPr>
          <p:cNvPr id="136" name="Google Shape;13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50</a:t>
            </a:fld>
            <a:endParaRPr sz="1200" b="0" i="0" u="none" strike="noStrike" cap="none">
              <a:solidFill>
                <a:srgbClr val="000000"/>
              </a:solidFill>
              <a:latin typeface="Arial"/>
              <a:ea typeface="Arial"/>
              <a:cs typeface="Arial"/>
              <a:sym typeface="Arial"/>
            </a:endParaRPr>
          </a:p>
        </p:txBody>
      </p:sp>
      <p:sp>
        <p:nvSpPr>
          <p:cNvPr id="544" name="Google Shape;544;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5" name="Google Shape;545;p42:notes"/>
          <p:cNvSpPr txBox="1">
            <a:spLocks noGrp="1"/>
          </p:cNvSpPr>
          <p:nvPr>
            <p:ph type="body" idx="1"/>
          </p:nvPr>
        </p:nvSpPr>
        <p:spPr>
          <a:xfrm>
            <a:off x="685800" y="4343400"/>
            <a:ext cx="5486400" cy="4114800"/>
          </a:xfrm>
          <a:prstGeom prst="rect">
            <a:avLst/>
          </a:prstGeom>
          <a:noFill/>
          <a:ln>
            <a:noFill/>
          </a:ln>
        </p:spPr>
        <p:txBody>
          <a:bodyPr spcFirstLastPara="1" wrap="square" lIns="91375" tIns="45675" rIns="91375" bIns="45675" anchor="t" anchorCtr="0">
            <a:noAutofit/>
          </a:bodyPr>
          <a:lstStyle/>
          <a:p>
            <a:pPr marL="0" marR="0" lvl="0" indent="0" algn="l" rtl="0">
              <a:lnSpc>
                <a:spcPct val="100000"/>
              </a:lnSpc>
              <a:spcBef>
                <a:spcPts val="0"/>
              </a:spcBef>
              <a:spcAft>
                <a:spcPts val="0"/>
              </a:spcAft>
              <a:buClr>
                <a:srgbClr val="000000"/>
              </a:buClr>
              <a:buSzPts val="300"/>
              <a:buFont typeface="Gill Sans"/>
              <a:buNone/>
            </a:pPr>
            <a:r>
              <a:rPr lang="en-US" sz="1200" b="1" i="0" u="none" strike="noStrike" cap="none">
                <a:solidFill>
                  <a:srgbClr val="000000"/>
                </a:solidFill>
                <a:latin typeface="Gill Sans"/>
                <a:ea typeface="Gill Sans"/>
                <a:cs typeface="Gill Sans"/>
                <a:sym typeface="Gill Sans"/>
              </a:rPr>
              <a:t>Mike</a:t>
            </a:r>
            <a:endParaRPr/>
          </a:p>
          <a:p>
            <a:pPr marL="0" marR="0" lvl="0" indent="0" algn="l" rtl="0">
              <a:lnSpc>
                <a:spcPct val="100000"/>
              </a:lnSpc>
              <a:spcBef>
                <a:spcPts val="0"/>
              </a:spcBef>
              <a:spcAft>
                <a:spcPts val="0"/>
              </a:spcAft>
              <a:buClr>
                <a:srgbClr val="000000"/>
              </a:buClr>
              <a:buSzPts val="300"/>
              <a:buFont typeface="Gill Sans"/>
              <a:buNone/>
            </a:pPr>
            <a:r>
              <a:rPr lang="en-US" sz="1200" b="0" i="0" u="none" strike="noStrike" cap="none">
                <a:solidFill>
                  <a:srgbClr val="000000"/>
                </a:solidFill>
                <a:latin typeface="Gill Sans"/>
                <a:ea typeface="Gill Sans"/>
                <a:cs typeface="Gill Sans"/>
                <a:sym typeface="Gill Sans"/>
              </a:rPr>
              <a:t>Stopbullying.gov</a:t>
            </a:r>
            <a:endParaRPr sz="12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Students who bully are much more likely than normal to develop behaviors that are self-detrimental in the short term and in the long term.  In addition to the above, students who bully are more likely to:</a:t>
            </a:r>
            <a:endParaRPr/>
          </a:p>
          <a:p>
            <a:pPr marL="0" marR="0" lvl="0" indent="0" algn="l" rtl="0">
              <a:lnSpc>
                <a:spcPct val="100000"/>
              </a:lnSpc>
              <a:spcBef>
                <a:spcPts val="0"/>
              </a:spcBef>
              <a:spcAft>
                <a:spcPts val="0"/>
              </a:spcAft>
              <a:buClr>
                <a:schemeClr val="dk1"/>
              </a:buClr>
              <a:buSzPts val="250"/>
              <a:buFont typeface="Arial"/>
              <a:buNone/>
            </a:pPr>
            <a:endParaRPr sz="1000" b="0" i="0" u="none" strike="noStrike" cap="none">
              <a:solidFill>
                <a:schemeClr val="dk1"/>
              </a:solidFill>
              <a:latin typeface="Arial"/>
              <a:ea typeface="Arial"/>
              <a:cs typeface="Arial"/>
              <a:sym typeface="Arial"/>
            </a:endParaRPr>
          </a:p>
          <a:p>
            <a:pPr marL="457200" marR="0" lvl="1" indent="-47625" algn="l" rtl="0">
              <a:lnSpc>
                <a:spcPct val="80000"/>
              </a:lnSpc>
              <a:spcBef>
                <a:spcPts val="720"/>
              </a:spcBef>
              <a:spcAft>
                <a:spcPts val="0"/>
              </a:spcAft>
              <a:buClr>
                <a:srgbClr val="A50021"/>
              </a:buClr>
              <a:buSzPts val="750"/>
              <a:buFont typeface="Noto Sans Symbols"/>
              <a:buChar char="■"/>
            </a:pPr>
            <a:r>
              <a:rPr lang="en-US" sz="1000" b="0" i="0" u="none" strike="noStrike" cap="none">
                <a:solidFill>
                  <a:schemeClr val="dk1"/>
                </a:solidFill>
                <a:latin typeface="Gill Sans"/>
                <a:ea typeface="Gill Sans"/>
                <a:cs typeface="Gill Sans"/>
                <a:sym typeface="Gill Sans"/>
              </a:rPr>
              <a:t>Get into frequent fights</a:t>
            </a:r>
            <a:endParaRPr/>
          </a:p>
          <a:p>
            <a:pPr marL="457200" marR="0" lvl="1" indent="-47625" algn="l" rtl="0">
              <a:lnSpc>
                <a:spcPct val="80000"/>
              </a:lnSpc>
              <a:spcBef>
                <a:spcPts val="720"/>
              </a:spcBef>
              <a:spcAft>
                <a:spcPts val="0"/>
              </a:spcAft>
              <a:buClr>
                <a:srgbClr val="A50021"/>
              </a:buClr>
              <a:buSzPts val="750"/>
              <a:buFont typeface="Noto Sans Symbols"/>
              <a:buChar char="■"/>
            </a:pPr>
            <a:r>
              <a:rPr lang="en-US" sz="1000" b="0" i="0" u="none" strike="noStrike" cap="none">
                <a:solidFill>
                  <a:schemeClr val="dk1"/>
                </a:solidFill>
                <a:latin typeface="Gill Sans"/>
                <a:ea typeface="Gill Sans"/>
                <a:cs typeface="Gill Sans"/>
                <a:sym typeface="Gill Sans"/>
              </a:rPr>
              <a:t>Be injured in a fight</a:t>
            </a:r>
            <a:endParaRPr/>
          </a:p>
          <a:p>
            <a:pPr marL="457200" marR="0" lvl="1" indent="-47625" algn="l" rtl="0">
              <a:lnSpc>
                <a:spcPct val="80000"/>
              </a:lnSpc>
              <a:spcBef>
                <a:spcPts val="720"/>
              </a:spcBef>
              <a:spcAft>
                <a:spcPts val="0"/>
              </a:spcAft>
              <a:buClr>
                <a:srgbClr val="A50021"/>
              </a:buClr>
              <a:buSzPts val="750"/>
              <a:buFont typeface="Noto Sans Symbols"/>
              <a:buChar char="■"/>
            </a:pPr>
            <a:r>
              <a:rPr lang="en-US" sz="1000" b="0" i="0" u="none" strike="noStrike" cap="none">
                <a:solidFill>
                  <a:schemeClr val="dk1"/>
                </a:solidFill>
                <a:latin typeface="Gill Sans"/>
                <a:ea typeface="Gill Sans"/>
                <a:cs typeface="Gill Sans"/>
                <a:sym typeface="Gill Sans"/>
              </a:rPr>
              <a:t>Steal, vandalize property</a:t>
            </a:r>
            <a:endParaRPr/>
          </a:p>
          <a:p>
            <a:pPr marL="457200" marR="0" lvl="1" indent="-47625" algn="l" rtl="0">
              <a:lnSpc>
                <a:spcPct val="80000"/>
              </a:lnSpc>
              <a:spcBef>
                <a:spcPts val="720"/>
              </a:spcBef>
              <a:spcAft>
                <a:spcPts val="0"/>
              </a:spcAft>
              <a:buClr>
                <a:srgbClr val="A50021"/>
              </a:buClr>
              <a:buSzPts val="750"/>
              <a:buFont typeface="Noto Sans Symbols"/>
              <a:buChar char="■"/>
            </a:pPr>
            <a:r>
              <a:rPr lang="en-US" sz="1000" b="0" i="0" u="none" strike="noStrike" cap="none">
                <a:solidFill>
                  <a:schemeClr val="dk1"/>
                </a:solidFill>
                <a:latin typeface="Gill Sans"/>
                <a:ea typeface="Gill Sans"/>
                <a:cs typeface="Gill Sans"/>
                <a:sym typeface="Gill Sans"/>
              </a:rPr>
              <a:t>Drink alcohol</a:t>
            </a:r>
            <a:endParaRPr/>
          </a:p>
          <a:p>
            <a:pPr marL="457200" marR="0" lvl="1" indent="-47625" algn="l" rtl="0">
              <a:lnSpc>
                <a:spcPct val="80000"/>
              </a:lnSpc>
              <a:spcBef>
                <a:spcPts val="720"/>
              </a:spcBef>
              <a:spcAft>
                <a:spcPts val="0"/>
              </a:spcAft>
              <a:buClr>
                <a:srgbClr val="A50021"/>
              </a:buClr>
              <a:buSzPts val="750"/>
              <a:buFont typeface="Noto Sans Symbols"/>
              <a:buChar char="■"/>
            </a:pPr>
            <a:r>
              <a:rPr lang="en-US" sz="1000" b="0" i="0" u="none" strike="noStrike" cap="none">
                <a:solidFill>
                  <a:schemeClr val="dk1"/>
                </a:solidFill>
                <a:latin typeface="Gill Sans"/>
                <a:ea typeface="Gill Sans"/>
                <a:cs typeface="Gill Sans"/>
                <a:sym typeface="Gill Sans"/>
              </a:rPr>
              <a:t>Smoke</a:t>
            </a:r>
            <a:endParaRPr/>
          </a:p>
          <a:p>
            <a:pPr marL="457200" marR="0" lvl="1" indent="-47625" algn="l" rtl="0">
              <a:lnSpc>
                <a:spcPct val="80000"/>
              </a:lnSpc>
              <a:spcBef>
                <a:spcPts val="720"/>
              </a:spcBef>
              <a:spcAft>
                <a:spcPts val="0"/>
              </a:spcAft>
              <a:buClr>
                <a:srgbClr val="A50021"/>
              </a:buClr>
              <a:buSzPts val="750"/>
              <a:buFont typeface="Noto Sans Symbols"/>
              <a:buChar char="■"/>
            </a:pPr>
            <a:r>
              <a:rPr lang="en-US" sz="1000" b="0" i="0" u="none" strike="noStrike" cap="none">
                <a:solidFill>
                  <a:schemeClr val="dk1"/>
                </a:solidFill>
                <a:latin typeface="Gill Sans"/>
                <a:ea typeface="Gill Sans"/>
                <a:cs typeface="Gill Sans"/>
                <a:sym typeface="Gill Sans"/>
              </a:rPr>
              <a:t>Be truant, drop out of school</a:t>
            </a:r>
            <a:endParaRPr/>
          </a:p>
          <a:p>
            <a:pPr marL="457200" marR="0" lvl="1" indent="-47625" algn="l" rtl="0">
              <a:lnSpc>
                <a:spcPct val="80000"/>
              </a:lnSpc>
              <a:spcBef>
                <a:spcPts val="720"/>
              </a:spcBef>
              <a:spcAft>
                <a:spcPts val="0"/>
              </a:spcAft>
              <a:buClr>
                <a:srgbClr val="A50021"/>
              </a:buClr>
              <a:buSzPts val="750"/>
              <a:buFont typeface="Noto Sans Symbols"/>
              <a:buChar char="■"/>
            </a:pPr>
            <a:r>
              <a:rPr lang="en-US" sz="1000" b="0" i="0" u="none" strike="noStrike" cap="none">
                <a:solidFill>
                  <a:schemeClr val="dk1"/>
                </a:solidFill>
                <a:latin typeface="Gill Sans"/>
                <a:ea typeface="Gill Sans"/>
                <a:cs typeface="Gill Sans"/>
                <a:sym typeface="Gill Sans"/>
              </a:rPr>
              <a:t>Be underachievers</a:t>
            </a:r>
            <a:endParaRPr/>
          </a:p>
          <a:p>
            <a:pPr marL="457200" marR="0" lvl="1" indent="-47625" algn="l" rtl="0">
              <a:lnSpc>
                <a:spcPct val="80000"/>
              </a:lnSpc>
              <a:spcBef>
                <a:spcPts val="720"/>
              </a:spcBef>
              <a:spcAft>
                <a:spcPts val="0"/>
              </a:spcAft>
              <a:buClr>
                <a:srgbClr val="A50021"/>
              </a:buClr>
              <a:buSzPts val="750"/>
              <a:buFont typeface="Noto Sans Symbols"/>
              <a:buChar char="■"/>
            </a:pPr>
            <a:r>
              <a:rPr lang="en-US" sz="1000" b="0" i="0" u="none" strike="noStrike" cap="none">
                <a:solidFill>
                  <a:schemeClr val="dk1"/>
                </a:solidFill>
                <a:latin typeface="Gill Sans"/>
                <a:ea typeface="Gill Sans"/>
                <a:cs typeface="Gill Sans"/>
                <a:sym typeface="Gill Sans"/>
              </a:rPr>
              <a:t>Perceive a negative climate at school</a:t>
            </a:r>
            <a:endParaRPr/>
          </a:p>
          <a:p>
            <a:pPr marL="457200" marR="0" lvl="1" indent="-47625" algn="l" rtl="0">
              <a:lnSpc>
                <a:spcPct val="80000"/>
              </a:lnSpc>
              <a:spcBef>
                <a:spcPts val="720"/>
              </a:spcBef>
              <a:spcAft>
                <a:spcPts val="0"/>
              </a:spcAft>
              <a:buClr>
                <a:srgbClr val="A50021"/>
              </a:buClr>
              <a:buSzPts val="750"/>
              <a:buFont typeface="Noto Sans Symbols"/>
              <a:buChar char="■"/>
            </a:pPr>
            <a:r>
              <a:rPr lang="en-US" sz="1000" b="0" i="0" u="none" strike="noStrike" cap="none">
                <a:solidFill>
                  <a:schemeClr val="dk1"/>
                </a:solidFill>
                <a:latin typeface="Gill Sans"/>
                <a:ea typeface="Gill Sans"/>
                <a:cs typeface="Gill Sans"/>
                <a:sym typeface="Gill Sans"/>
              </a:rPr>
              <a:t>Carry a weapon</a:t>
            </a:r>
            <a:endParaRPr/>
          </a:p>
        </p:txBody>
      </p:sp>
      <p:sp>
        <p:nvSpPr>
          <p:cNvPr id="546" name="Google Shape;546;p42:notes"/>
          <p:cNvSpPr txBox="1"/>
          <p:nvPr/>
        </p:nvSpPr>
        <p:spPr>
          <a:xfrm>
            <a:off x="3884613" y="8685213"/>
            <a:ext cx="2971800" cy="457200"/>
          </a:xfrm>
          <a:prstGeom prst="rect">
            <a:avLst/>
          </a:prstGeom>
          <a:noFill/>
          <a:ln>
            <a:noFill/>
          </a:ln>
        </p:spPr>
        <p:txBody>
          <a:bodyPr spcFirstLastPara="1" wrap="square" lIns="91375" tIns="45675" rIns="91375" bIns="45675" anchor="b" anchorCtr="0">
            <a:noAutofit/>
          </a:bodyPr>
          <a:lstStyle/>
          <a:p>
            <a:pPr marL="0" marR="0" lvl="0" indent="0" algn="r" rtl="0">
              <a:lnSpc>
                <a:spcPct val="8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50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51</a:t>
            </a:fld>
            <a:endParaRPr sz="1200" b="0" i="0" u="none" strike="noStrike" cap="none">
              <a:solidFill>
                <a:srgbClr val="000000"/>
              </a:solidFill>
              <a:latin typeface="Arial"/>
              <a:ea typeface="Arial"/>
              <a:cs typeface="Arial"/>
              <a:sym typeface="Arial"/>
            </a:endParaRPr>
          </a:p>
        </p:txBody>
      </p:sp>
      <p:sp>
        <p:nvSpPr>
          <p:cNvPr id="555" name="Google Shape;555;p43:notes"/>
          <p:cNvSpPr>
            <a:spLocks noGrp="1" noRot="1" noChangeAspect="1"/>
          </p:cNvSpPr>
          <p:nvPr>
            <p:ph type="sldImg" idx="2"/>
          </p:nvPr>
        </p:nvSpPr>
        <p:spPr>
          <a:xfrm>
            <a:off x="1141413" y="684213"/>
            <a:ext cx="4576762" cy="34321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6" name="Google Shape;556;p43:notes"/>
          <p:cNvSpPr txBox="1">
            <a:spLocks noGrp="1"/>
          </p:cNvSpPr>
          <p:nvPr>
            <p:ph type="body" idx="1"/>
          </p:nvPr>
        </p:nvSpPr>
        <p:spPr>
          <a:xfrm>
            <a:off x="914400" y="4343400"/>
            <a:ext cx="5029200" cy="41163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1" i="0" u="none" strike="noStrike" cap="none">
                <a:solidFill>
                  <a:srgbClr val="000000"/>
                </a:solidFill>
                <a:latin typeface="Gill Sans"/>
                <a:ea typeface="Gill Sans"/>
                <a:cs typeface="Gill Sans"/>
                <a:sym typeface="Gill Sans"/>
              </a:rPr>
              <a:t>Mike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Stopbullying.gov</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For the targets:</a:t>
            </a:r>
            <a:endParaRPr/>
          </a:p>
          <a:p>
            <a:pPr marL="0" marR="0" lvl="0" indent="0" algn="l" rtl="0">
              <a:lnSpc>
                <a:spcPct val="100000"/>
              </a:lnSpc>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Health (mental and physical)</a:t>
            </a:r>
            <a:endParaRPr/>
          </a:p>
          <a:p>
            <a:pPr marL="0" marR="0" lvl="0" indent="0" algn="l" rtl="0">
              <a:lnSpc>
                <a:spcPct val="100000"/>
              </a:lnSpc>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Some of the emotional scars from bullying can be long-lasting (↑chance of depression and low self-esteem as adults).</a:t>
            </a:r>
            <a:endParaRPr/>
          </a:p>
          <a:p>
            <a:pPr marL="0" marR="0" lvl="0" indent="0" algn="l" rtl="0">
              <a:lnSpc>
                <a:spcPct val="100000"/>
              </a:lnSpc>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Cyber-victimization is also linked to suicidal ideation and students with these thoughts are more likely to attempt suicide </a:t>
            </a:r>
            <a:endParaRPr/>
          </a:p>
          <a:p>
            <a:pPr marL="0" marR="0" lvl="0" indent="0" algn="l" rtl="0">
              <a:lnSpc>
                <a:spcPct val="100000"/>
              </a:lnSpc>
              <a:spcBef>
                <a:spcPts val="36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Clr>
                <a:srgbClr val="000000"/>
              </a:buClr>
              <a:buSzPts val="300"/>
              <a:buFont typeface="Gill Sans"/>
              <a:buNone/>
            </a:pPr>
            <a:r>
              <a:rPr lang="en-US" sz="1200" b="0" i="0" u="none" strike="noStrike" cap="none">
                <a:solidFill>
                  <a:srgbClr val="000000"/>
                </a:solidFill>
                <a:latin typeface="Gill Sans"/>
                <a:ea typeface="Gill Sans"/>
                <a:cs typeface="Gill Sans"/>
                <a:sym typeface="Gill Sans"/>
              </a:rPr>
              <a:t>Prevention of Bullying in Schools, Colleges, and Universities: Research Report and Recommendations; American Educational Research Association, www.area.net; 2013</a:t>
            </a:r>
            <a:endParaRPr/>
          </a:p>
          <a:p>
            <a:pPr marL="0" marR="0" lvl="0" indent="0" algn="l" rtl="0">
              <a:lnSpc>
                <a:spcPct val="100000"/>
              </a:lnSpc>
              <a:spcBef>
                <a:spcPts val="360"/>
              </a:spcBef>
              <a:spcAft>
                <a:spcPts val="0"/>
              </a:spcAft>
              <a:buClr>
                <a:srgbClr val="000000"/>
              </a:buClr>
              <a:buSzPts val="300"/>
              <a:buFont typeface="Gill Sans"/>
              <a:buNone/>
            </a:pPr>
            <a:r>
              <a:rPr lang="en-US" sz="1200" b="0" i="0" u="none" strike="noStrike" cap="none">
                <a:solidFill>
                  <a:srgbClr val="000000"/>
                </a:solidFill>
                <a:latin typeface="Gill Sans"/>
                <a:ea typeface="Gill Sans"/>
                <a:cs typeface="Gill Sans"/>
                <a:sym typeface="Gill Sans"/>
              </a:rPr>
              <a:t>Hinduja, S. &amp; Patchin, J. (2010). Bullying, cyberbullying and suicide. </a:t>
            </a:r>
            <a:r>
              <a:rPr lang="en-US" sz="1200" b="0" i="1" u="none" strike="noStrike" cap="none">
                <a:solidFill>
                  <a:srgbClr val="000000"/>
                </a:solidFill>
                <a:latin typeface="Gill Sans"/>
                <a:ea typeface="Gill Sans"/>
                <a:cs typeface="Gill Sans"/>
                <a:sym typeface="Gill Sans"/>
              </a:rPr>
              <a:t>Archives of Suicidal Research, 14,</a:t>
            </a:r>
            <a:r>
              <a:rPr lang="en-US" sz="1200" b="0" i="0" u="none" strike="noStrike" cap="none">
                <a:solidFill>
                  <a:srgbClr val="000000"/>
                </a:solidFill>
                <a:latin typeface="Gill Sans"/>
                <a:ea typeface="Gill Sans"/>
                <a:cs typeface="Gill Sans"/>
                <a:sym typeface="Gill Sans"/>
              </a:rPr>
              <a:t> 206-221. </a:t>
            </a:r>
            <a:endParaRPr/>
          </a:p>
          <a:p>
            <a:pPr marL="0" marR="0" lvl="0" indent="0" algn="l" rtl="0">
              <a:lnSpc>
                <a:spcPct val="100000"/>
              </a:lnSpc>
              <a:spcBef>
                <a:spcPts val="36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66" name="Google Shape;566;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1" i="0" u="none" strike="noStrike" cap="none">
                <a:solidFill>
                  <a:srgbClr val="000000"/>
                </a:solidFill>
                <a:latin typeface="Gill Sans"/>
                <a:ea typeface="Gill Sans"/>
                <a:cs typeface="Gill Sans"/>
                <a:sym typeface="Gill Sans"/>
              </a:rPr>
              <a:t>Mike</a:t>
            </a:r>
            <a:endParaRPr/>
          </a:p>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567" name="Google Shape;567;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52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53</a:t>
            </a:fld>
            <a:endParaRPr sz="1200" b="0" i="0" u="none" strike="noStrike" cap="none">
              <a:solidFill>
                <a:srgbClr val="000000"/>
              </a:solidFill>
              <a:latin typeface="Arial"/>
              <a:ea typeface="Arial"/>
              <a:cs typeface="Arial"/>
              <a:sym typeface="Arial"/>
            </a:endParaRPr>
          </a:p>
        </p:txBody>
      </p:sp>
      <p:sp>
        <p:nvSpPr>
          <p:cNvPr id="575" name="Google Shape;575;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6" name="Google Shape;576;p45:notes"/>
          <p:cNvSpPr txBox="1">
            <a:spLocks noGrp="1"/>
          </p:cNvSpPr>
          <p:nvPr>
            <p:ph type="body" idx="1"/>
          </p:nvPr>
        </p:nvSpPr>
        <p:spPr>
          <a:xfrm>
            <a:off x="685800" y="4343400"/>
            <a:ext cx="5486400" cy="411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1" i="0" u="none" strike="noStrike" cap="none">
                <a:solidFill>
                  <a:srgbClr val="000000"/>
                </a:solidFill>
                <a:latin typeface="Gill Sans"/>
                <a:ea typeface="Gill Sans"/>
                <a:cs typeface="Gill Sans"/>
                <a:sym typeface="Gill Sans"/>
              </a:rPr>
              <a:t>Mike</a:t>
            </a: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n-US" sz="1200" b="1" i="0" u="none" strike="noStrike" cap="none">
                <a:solidFill>
                  <a:schemeClr val="dk1"/>
                </a:solidFill>
                <a:latin typeface="Arial"/>
                <a:ea typeface="Arial"/>
                <a:cs typeface="Arial"/>
                <a:sym typeface="Arial"/>
              </a:rPr>
              <a:t>Virginia Youth  Violence Project </a:t>
            </a:r>
            <a:endParaRPr/>
          </a:p>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-Anna Lacey and Dewey Cornell, Curry School of Education, University of Virginia </a:t>
            </a:r>
            <a:endParaRPr/>
          </a:p>
          <a:p>
            <a:pPr marL="0" marR="0" lvl="0" indent="0" algn="l" rtl="0">
              <a:lnSpc>
                <a:spcPct val="100000"/>
              </a:lnSpc>
              <a:spcBef>
                <a:spcPts val="0"/>
              </a:spcBef>
              <a:spcAft>
                <a:spcPts val="0"/>
              </a:spcAft>
              <a:buClr>
                <a:schemeClr val="dk1"/>
              </a:buClr>
              <a:buSzPts val="300"/>
              <a:buFont typeface="Arial"/>
              <a:buNone/>
            </a:pPr>
            <a:r>
              <a:rPr lang="en-US" sz="1200" b="0" i="1" u="none" strike="noStrike" cap="none">
                <a:solidFill>
                  <a:schemeClr val="dk1"/>
                </a:solidFill>
                <a:latin typeface="Arial"/>
                <a:ea typeface="Arial"/>
                <a:cs typeface="Arial"/>
                <a:sym typeface="Arial"/>
              </a:rPr>
              <a:t>The Impact of Bullying Climate on Schoolwide Academic Performance </a:t>
            </a:r>
            <a:endParaRPr/>
          </a:p>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Study showed 4.4 to 10.6 percent of the variance in schoolwide passing rates on standardized exams was attributable to bullying climate. The statistical effects of bullying climate were comparable in magnitude to those for student demographic variables that are more widely recognized as important factors in influencing school passing rates. </a:t>
            </a:r>
            <a:endParaRPr/>
          </a:p>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There is an unmistakable connection between student achievement and school climate.  Bullying unabated can negatively impact school climate and consequently undermine student achievement efforts.  The association between school climate and graduation rates was just as strong as the association between student poverty and graduation rates. </a:t>
            </a:r>
            <a:endParaRPr/>
          </a:p>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Cornell, D., Gregory, A., Huang, F. and Fan, X. (2013). Perceived prevalence of bullying and teasing predicts high school dropout rates. </a:t>
            </a:r>
            <a:r>
              <a:rPr lang="en-US" sz="1200" b="0" i="1" u="none" strike="noStrike" cap="none">
                <a:solidFill>
                  <a:schemeClr val="dk1"/>
                </a:solidFill>
                <a:latin typeface="Arial"/>
                <a:ea typeface="Arial"/>
                <a:cs typeface="Arial"/>
                <a:sym typeface="Arial"/>
              </a:rPr>
              <a:t>Journal of Educational Psychology, 105</a:t>
            </a:r>
            <a:r>
              <a:rPr lang="en-US" sz="1200" b="0" i="0" u="none" strike="noStrike" cap="none">
                <a:solidFill>
                  <a:schemeClr val="dk1"/>
                </a:solidFill>
                <a:latin typeface="Arial"/>
                <a:ea typeface="Arial"/>
                <a:cs typeface="Arial"/>
                <a:sym typeface="Arial"/>
              </a:rPr>
              <a:t> (1), 138-149. </a:t>
            </a:r>
            <a:endParaRPr/>
          </a:p>
          <a:p>
            <a:pPr marL="0" marR="0" lvl="0" indent="0" algn="l" rtl="0">
              <a:lnSpc>
                <a:spcPct val="100000"/>
              </a:lnSpc>
              <a:spcBef>
                <a:spcPts val="0"/>
              </a:spcBef>
              <a:spcAft>
                <a:spcPts val="0"/>
              </a:spcAft>
              <a:buClr>
                <a:srgbClr val="000000"/>
              </a:buClr>
              <a:buSzPts val="300"/>
              <a:buFont typeface="Gill Sans"/>
              <a:buNone/>
            </a:pPr>
            <a:r>
              <a:rPr lang="en-US" sz="1200" b="0" i="0" u="none" strike="noStrike" cap="none">
                <a:solidFill>
                  <a:srgbClr val="000000"/>
                </a:solidFill>
                <a:latin typeface="Gill Sans"/>
                <a:ea typeface="Gill Sans"/>
                <a:cs typeface="Gill Sans"/>
                <a:sym typeface="Gill Sans"/>
              </a:rPr>
              <a:t>Prevention of Bullying in Schools, Colleges, and Universities: Research Report and Recommendations; American Educational Research Association, www.area.net; 2013</a:t>
            </a:r>
            <a:endParaRPr/>
          </a:p>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577" name="Google Shape;577;p45:notes"/>
          <p:cNvSpPr txBox="1"/>
          <p:nvPr/>
        </p:nvSpPr>
        <p:spPr>
          <a:xfrm>
            <a:off x="3884613" y="8685213"/>
            <a:ext cx="2971800" cy="457200"/>
          </a:xfrm>
          <a:prstGeom prst="rect">
            <a:avLst/>
          </a:prstGeom>
          <a:noFill/>
          <a:ln>
            <a:noFill/>
          </a:ln>
        </p:spPr>
        <p:txBody>
          <a:bodyPr spcFirstLastPara="1" wrap="square" lIns="91400" tIns="45700" rIns="91400" bIns="45700" anchor="b" anchorCtr="0">
            <a:noAutofit/>
          </a:bodyPr>
          <a:lstStyle/>
          <a:p>
            <a:pPr marL="0" marR="0" lvl="0" indent="0" algn="r" rtl="0">
              <a:lnSpc>
                <a:spcPct val="8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53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7" name="Google Shape;587;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1" i="0" u="none" strike="noStrike" cap="none">
                <a:solidFill>
                  <a:srgbClr val="000000"/>
                </a:solidFill>
                <a:latin typeface="Gill Sans"/>
                <a:ea typeface="Gill Sans"/>
                <a:cs typeface="Gill Sans"/>
                <a:sym typeface="Gill Sans"/>
              </a:rPr>
              <a:t>Mike</a:t>
            </a:r>
            <a:endParaRPr/>
          </a:p>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This slide adds to the conversation by emphasizing how early children begin to develop prejudice, as well as examples of how bias and bullying escalate.</a:t>
            </a:r>
            <a:endParaRPr/>
          </a:p>
        </p:txBody>
      </p:sp>
      <p:sp>
        <p:nvSpPr>
          <p:cNvPr id="588" name="Google Shape;588;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54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6303ace74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8" name="Google Shape;598;g6303ace74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200"/>
              <a:buNone/>
            </a:pPr>
            <a:r>
              <a:rPr lang="en-US" b="1"/>
              <a:t>Mike</a:t>
            </a:r>
            <a:endParaRPr b="1"/>
          </a:p>
        </p:txBody>
      </p:sp>
      <p:sp>
        <p:nvSpPr>
          <p:cNvPr id="599" name="Google Shape;599;g6303ace744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200"/>
              <a:buNone/>
            </a:pPr>
            <a:r>
              <a:rPr lang="en-US" b="1"/>
              <a:t>Mary</a:t>
            </a:r>
            <a:endParaRPr b="1"/>
          </a:p>
        </p:txBody>
      </p:sp>
      <p:sp>
        <p:nvSpPr>
          <p:cNvPr id="607" name="Google Shape;607;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6235a0c7c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200"/>
              <a:buNone/>
            </a:pPr>
            <a:r>
              <a:rPr lang="en-US" b="1"/>
              <a:t>Mary</a:t>
            </a:r>
            <a:endParaRPr b="1"/>
          </a:p>
        </p:txBody>
      </p:sp>
      <p:sp>
        <p:nvSpPr>
          <p:cNvPr id="614" name="Google Shape;614;g6235a0c7c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1" name="Google Shape;621;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1" i="0" u="none" strike="noStrike" cap="none">
                <a:solidFill>
                  <a:schemeClr val="dk1"/>
                </a:solidFill>
                <a:latin typeface="Arial"/>
                <a:ea typeface="Arial"/>
                <a:cs typeface="Arial"/>
                <a:sym typeface="Arial"/>
              </a:rPr>
              <a:t>Mary</a:t>
            </a: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Arial"/>
              <a:buNone/>
            </a:pPr>
            <a:endParaRPr b="1"/>
          </a:p>
          <a:p>
            <a:pPr marL="0" marR="0" lvl="0" indent="0" algn="l" rtl="0">
              <a:lnSpc>
                <a:spcPct val="100000"/>
              </a:lnSpc>
              <a:spcBef>
                <a:spcPts val="0"/>
              </a:spcBef>
              <a:spcAft>
                <a:spcPts val="0"/>
              </a:spcAft>
              <a:buClr>
                <a:schemeClr val="dk1"/>
              </a:buClr>
              <a:buSzPts val="300"/>
              <a:buFont typeface="Arial"/>
              <a:buNone/>
            </a:pPr>
            <a:r>
              <a:rPr lang="en-US" b="1"/>
              <a:t>Conversation--what are your aha’s</a:t>
            </a:r>
            <a:endParaRPr b="1"/>
          </a:p>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622" name="Google Shape;622;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58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9" name="Google Shape;629;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76200" marR="0" lvl="0" indent="0" algn="l" rtl="0">
              <a:lnSpc>
                <a:spcPct val="100000"/>
              </a:lnSpc>
              <a:spcBef>
                <a:spcPts val="0"/>
              </a:spcBef>
              <a:spcAft>
                <a:spcPts val="0"/>
              </a:spcAft>
              <a:buClr>
                <a:schemeClr val="dk1"/>
              </a:buClr>
              <a:buSzPts val="1200"/>
              <a:buFont typeface="Arial"/>
              <a:buNone/>
            </a:pPr>
            <a:r>
              <a:rPr lang="en-US" b="1"/>
              <a:t>Mary</a:t>
            </a:r>
            <a:endParaRPr b="1"/>
          </a:p>
        </p:txBody>
      </p:sp>
      <p:sp>
        <p:nvSpPr>
          <p:cNvPr id="630" name="Google Shape;630;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76200" marR="0" lvl="0" indent="-76200" algn="l" rtl="0">
              <a:lnSpc>
                <a:spcPct val="100000"/>
              </a:lnSpc>
              <a:spcBef>
                <a:spcPts val="0"/>
              </a:spcBef>
              <a:spcAft>
                <a:spcPts val="0"/>
              </a:spcAft>
              <a:buClr>
                <a:schemeClr val="dk1"/>
              </a:buClr>
              <a:buSzPts val="1200"/>
              <a:buFont typeface="Arial"/>
              <a:buChar char="●"/>
            </a:pPr>
            <a:r>
              <a:rPr lang="en-US"/>
              <a:t>Mike</a:t>
            </a:r>
            <a:endParaRPr/>
          </a:p>
        </p:txBody>
      </p:sp>
      <p:sp>
        <p:nvSpPr>
          <p:cNvPr id="143" name="Google Shape;14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7" name="Google Shape;637;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76200" marR="0" lvl="0" indent="0" algn="l" rtl="0">
              <a:lnSpc>
                <a:spcPct val="100000"/>
              </a:lnSpc>
              <a:spcBef>
                <a:spcPts val="0"/>
              </a:spcBef>
              <a:spcAft>
                <a:spcPts val="0"/>
              </a:spcAft>
              <a:buClr>
                <a:schemeClr val="dk1"/>
              </a:buClr>
              <a:buSzPts val="1200"/>
              <a:buFont typeface="Arial"/>
              <a:buNone/>
            </a:pPr>
            <a:r>
              <a:rPr lang="en-US" b="1"/>
              <a:t>Mary</a:t>
            </a:r>
            <a:endParaRPr b="1"/>
          </a:p>
        </p:txBody>
      </p:sp>
      <p:sp>
        <p:nvSpPr>
          <p:cNvPr id="638" name="Google Shape;638;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5" name="Google Shape;645;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76200" marR="0" lvl="0" indent="0" algn="l" rtl="0">
              <a:lnSpc>
                <a:spcPct val="100000"/>
              </a:lnSpc>
              <a:spcBef>
                <a:spcPts val="0"/>
              </a:spcBef>
              <a:spcAft>
                <a:spcPts val="0"/>
              </a:spcAft>
              <a:buClr>
                <a:schemeClr val="dk1"/>
              </a:buClr>
              <a:buSzPts val="1200"/>
              <a:buFont typeface="Arial"/>
              <a:buNone/>
            </a:pPr>
            <a:r>
              <a:rPr lang="en-US" b="1"/>
              <a:t>Mary</a:t>
            </a:r>
            <a:endParaRPr b="1"/>
          </a:p>
        </p:txBody>
      </p:sp>
      <p:sp>
        <p:nvSpPr>
          <p:cNvPr id="646" name="Google Shape;646;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Mike</a:t>
            </a:r>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Introduce Stan’s work</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654" name="Google Shape;654;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76200" algn="l" rtl="0">
              <a:lnSpc>
                <a:spcPct val="100000"/>
              </a:lnSpc>
              <a:spcBef>
                <a:spcPts val="0"/>
              </a:spcBef>
              <a:spcAft>
                <a:spcPts val="0"/>
              </a:spcAft>
              <a:buClr>
                <a:schemeClr val="dk1"/>
              </a:buClr>
              <a:buSzPts val="1200"/>
              <a:buFont typeface="Arial"/>
              <a:buNone/>
            </a:pPr>
            <a:r>
              <a:rPr lang="en-US" b="1"/>
              <a:t>Mike</a:t>
            </a:r>
            <a:endParaRPr/>
          </a:p>
          <a:p>
            <a:pPr marL="0" lvl="0" indent="76200" algn="l" rtl="0">
              <a:lnSpc>
                <a:spcPct val="100000"/>
              </a:lnSpc>
              <a:spcBef>
                <a:spcPts val="0"/>
              </a:spcBef>
              <a:spcAft>
                <a:spcPts val="0"/>
              </a:spcAft>
              <a:buSzPts val="1200"/>
              <a:buNone/>
            </a:pPr>
            <a:endParaRPr/>
          </a:p>
        </p:txBody>
      </p:sp>
      <p:sp>
        <p:nvSpPr>
          <p:cNvPr id="661" name="Google Shape;661;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76200" algn="l" rtl="0">
              <a:lnSpc>
                <a:spcPct val="100000"/>
              </a:lnSpc>
              <a:spcBef>
                <a:spcPts val="0"/>
              </a:spcBef>
              <a:spcAft>
                <a:spcPts val="0"/>
              </a:spcAft>
              <a:buClr>
                <a:schemeClr val="dk1"/>
              </a:buClr>
              <a:buSzPts val="1200"/>
              <a:buFont typeface="Arial"/>
              <a:buNone/>
            </a:pPr>
            <a:r>
              <a:rPr lang="en-US" b="1"/>
              <a:t>Mike</a:t>
            </a:r>
            <a:endParaRPr/>
          </a:p>
          <a:p>
            <a:pPr marL="0" lvl="0" indent="76200" algn="l" rtl="0">
              <a:lnSpc>
                <a:spcPct val="100000"/>
              </a:lnSpc>
              <a:spcBef>
                <a:spcPts val="0"/>
              </a:spcBef>
              <a:spcAft>
                <a:spcPts val="0"/>
              </a:spcAft>
              <a:buSzPts val="1200"/>
              <a:buNone/>
            </a:pPr>
            <a:endParaRPr/>
          </a:p>
        </p:txBody>
      </p:sp>
      <p:sp>
        <p:nvSpPr>
          <p:cNvPr id="667" name="Google Shape;667;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6303ace744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76200" algn="l" rtl="0">
              <a:lnSpc>
                <a:spcPct val="100000"/>
              </a:lnSpc>
              <a:spcBef>
                <a:spcPts val="0"/>
              </a:spcBef>
              <a:spcAft>
                <a:spcPts val="0"/>
              </a:spcAft>
              <a:buClr>
                <a:schemeClr val="dk1"/>
              </a:buClr>
              <a:buSzPts val="1200"/>
              <a:buFont typeface="Arial"/>
              <a:buNone/>
            </a:pPr>
            <a:r>
              <a:rPr lang="en-US" b="1"/>
              <a:t>Mike</a:t>
            </a:r>
            <a:endParaRPr/>
          </a:p>
          <a:p>
            <a:pPr marL="0" lvl="0" indent="76200" algn="l" rtl="0">
              <a:lnSpc>
                <a:spcPct val="100000"/>
              </a:lnSpc>
              <a:spcBef>
                <a:spcPts val="0"/>
              </a:spcBef>
              <a:spcAft>
                <a:spcPts val="0"/>
              </a:spcAft>
              <a:buSzPts val="1200"/>
              <a:buNone/>
            </a:pPr>
            <a:endParaRPr/>
          </a:p>
        </p:txBody>
      </p:sp>
      <p:sp>
        <p:nvSpPr>
          <p:cNvPr id="674" name="Google Shape;674;g6303ace744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1" name="Google Shape;681;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1" i="0" u="none" strike="noStrike" cap="none">
                <a:solidFill>
                  <a:schemeClr val="dk1"/>
                </a:solidFill>
                <a:latin typeface="Arial"/>
                <a:ea typeface="Arial"/>
                <a:cs typeface="Arial"/>
                <a:sym typeface="Arial"/>
              </a:rPr>
              <a:t>Mike</a:t>
            </a:r>
            <a:endParaRPr/>
          </a:p>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682" name="Google Shape;682;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66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90" name="Google Shape;690;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1" i="0" u="none" strike="noStrike" cap="none">
                <a:solidFill>
                  <a:schemeClr val="dk1"/>
                </a:solidFill>
                <a:latin typeface="Arial"/>
                <a:ea typeface="Arial"/>
                <a:cs typeface="Arial"/>
                <a:sym typeface="Arial"/>
              </a:rPr>
              <a:t>Mary - </a:t>
            </a:r>
            <a:r>
              <a:rPr lang="en-US" sz="1200" b="0" i="0" u="none" strike="noStrike" cap="none">
                <a:solidFill>
                  <a:schemeClr val="dk1"/>
                </a:solidFill>
                <a:latin typeface="Arial"/>
                <a:ea typeface="Arial"/>
                <a:cs typeface="Arial"/>
                <a:sym typeface="Arial"/>
              </a:rPr>
              <a:t>Give time to view (?) hand-outs 4 and 5 (?) Pair share- one person reads top 4 indicators, one person reads “What do you say…” then share with one another.</a:t>
            </a:r>
            <a:endParaRPr/>
          </a:p>
        </p:txBody>
      </p:sp>
      <p:sp>
        <p:nvSpPr>
          <p:cNvPr id="691" name="Google Shape;691;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67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6f847b5968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6f847b596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b="1"/>
              <a:t>Mary</a:t>
            </a:r>
            <a:endParaRPr b="1"/>
          </a:p>
        </p:txBody>
      </p:sp>
      <p:sp>
        <p:nvSpPr>
          <p:cNvPr id="700" name="Google Shape;700;g6f847b5968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76200" algn="l" rtl="0">
              <a:lnSpc>
                <a:spcPct val="100000"/>
              </a:lnSpc>
              <a:spcBef>
                <a:spcPts val="0"/>
              </a:spcBef>
              <a:spcAft>
                <a:spcPts val="0"/>
              </a:spcAft>
              <a:buClr>
                <a:schemeClr val="dk1"/>
              </a:buClr>
              <a:buSzPts val="1200"/>
              <a:buFont typeface="Arial"/>
              <a:buNone/>
            </a:pPr>
            <a:r>
              <a:rPr lang="en-US" b="1"/>
              <a:t>Mike</a:t>
            </a:r>
            <a:endParaRPr/>
          </a:p>
          <a:p>
            <a:pPr marL="0" lvl="0" indent="76200" algn="l" rtl="0">
              <a:lnSpc>
                <a:spcPct val="100000"/>
              </a:lnSpc>
              <a:spcBef>
                <a:spcPts val="0"/>
              </a:spcBef>
              <a:spcAft>
                <a:spcPts val="0"/>
              </a:spcAft>
              <a:buSzPts val="1200"/>
              <a:buNone/>
            </a:pPr>
            <a:endParaRPr/>
          </a:p>
        </p:txBody>
      </p:sp>
      <p:sp>
        <p:nvSpPr>
          <p:cNvPr id="706" name="Google Shape;706;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0" name="Google Shape;15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76200" marR="0" lvl="0" indent="0" algn="l" rtl="0">
              <a:lnSpc>
                <a:spcPct val="100000"/>
              </a:lnSpc>
              <a:spcBef>
                <a:spcPts val="0"/>
              </a:spcBef>
              <a:spcAft>
                <a:spcPts val="0"/>
              </a:spcAft>
              <a:buClr>
                <a:schemeClr val="dk1"/>
              </a:buClr>
              <a:buSzPts val="1200"/>
              <a:buFont typeface="Arial"/>
              <a:buNone/>
            </a:pPr>
            <a:r>
              <a:rPr lang="en-US" b="1"/>
              <a:t>Mike</a:t>
            </a:r>
            <a:endParaRPr b="1"/>
          </a:p>
        </p:txBody>
      </p:sp>
      <p:sp>
        <p:nvSpPr>
          <p:cNvPr id="151" name="Google Shape;151;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12" name="Google Shape;712;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76200" algn="l" rtl="0">
              <a:lnSpc>
                <a:spcPct val="100000"/>
              </a:lnSpc>
              <a:spcBef>
                <a:spcPts val="0"/>
              </a:spcBef>
              <a:spcAft>
                <a:spcPts val="0"/>
              </a:spcAft>
              <a:buSzPts val="1200"/>
              <a:buNone/>
            </a:pPr>
            <a:r>
              <a:rPr lang="en-US" b="1"/>
              <a:t>Mary</a:t>
            </a:r>
            <a:endParaRPr b="1"/>
          </a:p>
        </p:txBody>
      </p:sp>
      <p:sp>
        <p:nvSpPr>
          <p:cNvPr id="713" name="Google Shape;713;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50"/>
              <a:buFont typeface="Arial"/>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76200" algn="l" rtl="0">
              <a:lnSpc>
                <a:spcPct val="100000"/>
              </a:lnSpc>
              <a:spcBef>
                <a:spcPts val="0"/>
              </a:spcBef>
              <a:spcAft>
                <a:spcPts val="0"/>
              </a:spcAft>
              <a:buSzPts val="1200"/>
              <a:buNone/>
            </a:pPr>
            <a:r>
              <a:rPr lang="en-US" b="1"/>
              <a:t>Mary</a:t>
            </a:r>
            <a:endParaRPr/>
          </a:p>
          <a:p>
            <a:pPr marL="0" marR="0" lvl="0" indent="76200" algn="l" rtl="0">
              <a:lnSpc>
                <a:spcPct val="100000"/>
              </a:lnSpc>
              <a:spcBef>
                <a:spcPts val="0"/>
              </a:spcBef>
              <a:spcAft>
                <a:spcPts val="0"/>
              </a:spcAft>
              <a:buClr>
                <a:schemeClr val="dk1"/>
              </a:buClr>
              <a:buSzPts val="1200"/>
              <a:buFont typeface="Arial"/>
              <a:buNone/>
            </a:pPr>
            <a:r>
              <a:rPr lang="en-US" sz="1200" b="0" i="0" u="none" strike="noStrike" cap="none">
                <a:solidFill>
                  <a:srgbClr val="3F3F3F"/>
                </a:solidFill>
                <a:latin typeface="Calibri"/>
                <a:ea typeface="Calibri"/>
                <a:cs typeface="Calibri"/>
                <a:sym typeface="Calibri"/>
              </a:rPr>
              <a:t>We encourage caring adults always to ask students not only about what they did, but also about what happened after they did that. This follow-up question helps youth internalize the value of kind actions by reflecting on the specific positive outcomes of those actions. When young people learn to see the effects of their positive actions, they grow in self-efficacy - that is in the sense that their actions make a difference. They develop internal motivation to continue those positive actions.”</a:t>
            </a:r>
            <a:endParaRPr/>
          </a:p>
          <a:p>
            <a:pPr marL="0" lvl="0" indent="76200" algn="l" rtl="0">
              <a:lnSpc>
                <a:spcPct val="100000"/>
              </a:lnSpc>
              <a:spcBef>
                <a:spcPts val="0"/>
              </a:spcBef>
              <a:spcAft>
                <a:spcPts val="0"/>
              </a:spcAft>
              <a:buSzPts val="1200"/>
              <a:buNone/>
            </a:pPr>
            <a:endParaRPr b="1"/>
          </a:p>
        </p:txBody>
      </p:sp>
      <p:sp>
        <p:nvSpPr>
          <p:cNvPr id="720" name="Google Shape;720;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76200" algn="l" rtl="0">
              <a:lnSpc>
                <a:spcPct val="100000"/>
              </a:lnSpc>
              <a:spcBef>
                <a:spcPts val="0"/>
              </a:spcBef>
              <a:spcAft>
                <a:spcPts val="0"/>
              </a:spcAft>
              <a:buClr>
                <a:schemeClr val="dk1"/>
              </a:buClr>
              <a:buSzPts val="1200"/>
              <a:buFont typeface="Arial"/>
              <a:buNone/>
            </a:pPr>
            <a:r>
              <a:rPr lang="en-US" b="1"/>
              <a:t>Mary</a:t>
            </a:r>
            <a:endParaRPr/>
          </a:p>
          <a:p>
            <a:pPr marL="0" lvl="0" indent="76200" algn="l" rtl="0">
              <a:lnSpc>
                <a:spcPct val="100000"/>
              </a:lnSpc>
              <a:spcBef>
                <a:spcPts val="0"/>
              </a:spcBef>
              <a:spcAft>
                <a:spcPts val="0"/>
              </a:spcAft>
              <a:buSzPts val="1200"/>
              <a:buNone/>
            </a:pPr>
            <a:endParaRPr/>
          </a:p>
        </p:txBody>
      </p:sp>
      <p:sp>
        <p:nvSpPr>
          <p:cNvPr id="728" name="Google Shape;728;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4" name="Google Shape;734;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76200" algn="l" rtl="0">
              <a:lnSpc>
                <a:spcPct val="100000"/>
              </a:lnSpc>
              <a:spcBef>
                <a:spcPts val="0"/>
              </a:spcBef>
              <a:spcAft>
                <a:spcPts val="0"/>
              </a:spcAft>
              <a:buSzPts val="1200"/>
              <a:buNone/>
            </a:pPr>
            <a:r>
              <a:rPr lang="en-US" b="1"/>
              <a:t>Mike</a:t>
            </a:r>
            <a:endParaRPr b="1"/>
          </a:p>
        </p:txBody>
      </p:sp>
      <p:sp>
        <p:nvSpPr>
          <p:cNvPr id="735" name="Google Shape;735;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50"/>
              <a:buFont typeface="Arial"/>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76200" algn="l" rtl="0">
              <a:lnSpc>
                <a:spcPct val="100000"/>
              </a:lnSpc>
              <a:spcBef>
                <a:spcPts val="0"/>
              </a:spcBef>
              <a:spcAft>
                <a:spcPts val="0"/>
              </a:spcAft>
              <a:buClr>
                <a:schemeClr val="dk1"/>
              </a:buClr>
              <a:buSzPts val="1200"/>
              <a:buFont typeface="Arial"/>
              <a:buNone/>
            </a:pPr>
            <a:r>
              <a:rPr lang="en-US" b="1"/>
              <a:t>Mike</a:t>
            </a:r>
            <a:endParaRPr/>
          </a:p>
          <a:p>
            <a:pPr marL="0" lvl="0" indent="76200" algn="l" rtl="0">
              <a:lnSpc>
                <a:spcPct val="100000"/>
              </a:lnSpc>
              <a:spcBef>
                <a:spcPts val="0"/>
              </a:spcBef>
              <a:spcAft>
                <a:spcPts val="0"/>
              </a:spcAft>
              <a:buSzPts val="1200"/>
              <a:buNone/>
            </a:pPr>
            <a:endParaRPr/>
          </a:p>
        </p:txBody>
      </p:sp>
      <p:sp>
        <p:nvSpPr>
          <p:cNvPr id="742" name="Google Shape;742;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49" name="Google Shape;749;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76200" algn="l" rtl="0">
              <a:lnSpc>
                <a:spcPct val="100000"/>
              </a:lnSpc>
              <a:spcBef>
                <a:spcPts val="0"/>
              </a:spcBef>
              <a:spcAft>
                <a:spcPts val="0"/>
              </a:spcAft>
              <a:buClr>
                <a:schemeClr val="dk1"/>
              </a:buClr>
              <a:buSzPts val="1200"/>
              <a:buFont typeface="Arial"/>
              <a:buNone/>
            </a:pPr>
            <a:r>
              <a:rPr lang="en-US" b="1"/>
              <a:t>Mike</a:t>
            </a:r>
            <a:endParaRPr/>
          </a:p>
          <a:p>
            <a:pPr marL="0" lvl="0" indent="76200" algn="l" rtl="0">
              <a:lnSpc>
                <a:spcPct val="100000"/>
              </a:lnSpc>
              <a:spcBef>
                <a:spcPts val="0"/>
              </a:spcBef>
              <a:spcAft>
                <a:spcPts val="0"/>
              </a:spcAft>
              <a:buSzPts val="1200"/>
              <a:buNone/>
            </a:pPr>
            <a:endParaRPr/>
          </a:p>
        </p:txBody>
      </p:sp>
      <p:sp>
        <p:nvSpPr>
          <p:cNvPr id="750" name="Google Shape;750;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50"/>
              <a:buFont typeface="Arial"/>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7" name="Google Shape;757;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76200" algn="l" rtl="0">
              <a:lnSpc>
                <a:spcPct val="100000"/>
              </a:lnSpc>
              <a:spcBef>
                <a:spcPts val="0"/>
              </a:spcBef>
              <a:spcAft>
                <a:spcPts val="0"/>
              </a:spcAft>
              <a:buSzPts val="1200"/>
              <a:buNone/>
            </a:pPr>
            <a:r>
              <a:rPr lang="en-US" b="1"/>
              <a:t>Mary</a:t>
            </a:r>
            <a:endParaRPr b="1"/>
          </a:p>
        </p:txBody>
      </p:sp>
      <p:sp>
        <p:nvSpPr>
          <p:cNvPr id="758" name="Google Shape;758;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50"/>
              <a:buFont typeface="Arial"/>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65" name="Google Shape;765;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1" i="0" u="none" strike="noStrike" cap="none">
                <a:solidFill>
                  <a:schemeClr val="dk1"/>
                </a:solidFill>
                <a:latin typeface="Arial"/>
                <a:ea typeface="Arial"/>
                <a:cs typeface="Arial"/>
                <a:sym typeface="Arial"/>
              </a:rPr>
              <a:t>Mary and Mary</a:t>
            </a:r>
            <a:endParaRPr sz="1200" b="1" i="0" u="none" strike="noStrike" cap="none">
              <a:solidFill>
                <a:schemeClr val="dk1"/>
              </a:solidFill>
              <a:latin typeface="Arial"/>
              <a:ea typeface="Arial"/>
              <a:cs typeface="Arial"/>
              <a:sym typeface="Arial"/>
            </a:endParaRPr>
          </a:p>
        </p:txBody>
      </p:sp>
      <p:sp>
        <p:nvSpPr>
          <p:cNvPr id="766" name="Google Shape;766;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77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74" name="Google Shape;774;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IBPA and data sources</a:t>
            </a:r>
            <a:endParaRPr sz="1200" b="0" i="0" u="none" strike="noStrike" cap="none">
              <a:solidFill>
                <a:schemeClr val="dk1"/>
              </a:solidFill>
              <a:latin typeface="Arial"/>
              <a:ea typeface="Arial"/>
              <a:cs typeface="Arial"/>
              <a:sym typeface="Arial"/>
            </a:endParaRPr>
          </a:p>
        </p:txBody>
      </p:sp>
      <p:sp>
        <p:nvSpPr>
          <p:cNvPr id="775" name="Google Shape;775;p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78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782" name="Google Shape;782;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8" name="Google Shape;15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76200" marR="0" lvl="0" indent="-76200" algn="l" rtl="0">
              <a:lnSpc>
                <a:spcPct val="100000"/>
              </a:lnSpc>
              <a:spcBef>
                <a:spcPts val="0"/>
              </a:spcBef>
              <a:spcAft>
                <a:spcPts val="0"/>
              </a:spcAft>
              <a:buClr>
                <a:schemeClr val="dk1"/>
              </a:buClr>
              <a:buSzPts val="1000"/>
              <a:buChar char="●"/>
            </a:pPr>
            <a:r>
              <a:rPr lang="en-US" sz="1000" b="1"/>
              <a:t>MARY</a:t>
            </a:r>
            <a:endParaRPr sz="1000" b="1"/>
          </a:p>
          <a:p>
            <a:pPr marL="457200" marR="0" lvl="0" indent="0" algn="l" rtl="0">
              <a:lnSpc>
                <a:spcPct val="100000"/>
              </a:lnSpc>
              <a:spcBef>
                <a:spcPts val="0"/>
              </a:spcBef>
              <a:spcAft>
                <a:spcPts val="0"/>
              </a:spcAft>
              <a:buNone/>
            </a:pPr>
            <a:endParaRPr sz="1000" b="1"/>
          </a:p>
          <a:p>
            <a:pPr marL="76200" marR="0" lvl="0" indent="-76200" algn="l" rtl="0">
              <a:lnSpc>
                <a:spcPct val="100000"/>
              </a:lnSpc>
              <a:spcBef>
                <a:spcPts val="0"/>
              </a:spcBef>
              <a:spcAft>
                <a:spcPts val="0"/>
              </a:spcAft>
              <a:buClr>
                <a:schemeClr val="dk1"/>
              </a:buClr>
              <a:buSzPts val="1000"/>
              <a:buFont typeface="Arial"/>
              <a:buChar char="●"/>
            </a:pPr>
            <a:r>
              <a:rPr lang="en-US" sz="1000"/>
              <a:t>CDC &amp; Stopbullying.gov:</a:t>
            </a:r>
            <a:endParaRPr/>
          </a:p>
          <a:p>
            <a:pPr marL="76200" marR="0" lvl="0" indent="-76200" algn="l" rtl="0">
              <a:lnSpc>
                <a:spcPct val="100000"/>
              </a:lnSpc>
              <a:spcBef>
                <a:spcPts val="360"/>
              </a:spcBef>
              <a:spcAft>
                <a:spcPts val="0"/>
              </a:spcAft>
              <a:buClr>
                <a:schemeClr val="dk1"/>
              </a:buClr>
              <a:buSzPts val="1000"/>
              <a:buFont typeface="Arial"/>
              <a:buChar char="●"/>
            </a:pPr>
            <a:r>
              <a:rPr lang="en-US" sz="1000"/>
              <a:t>Bullying is unwanted, aggressive behavior among school aged children that involves a real or perceived power imbalance. The behavior is repeated, or has the potential to be repeated, over time. Both kids who are bullied and who bully others may have </a:t>
            </a:r>
            <a:r>
              <a:rPr lang="en-US" sz="1000" u="sng">
                <a:solidFill>
                  <a:schemeClr val="hlink"/>
                </a:solidFill>
                <a:hlinkClick r:id="rId3"/>
              </a:rPr>
              <a:t>serious, lasting problems</a:t>
            </a:r>
            <a:r>
              <a:rPr lang="en-US" sz="1000"/>
              <a:t>. </a:t>
            </a:r>
            <a:endParaRPr/>
          </a:p>
          <a:p>
            <a:pPr marL="76200" marR="0" lvl="0" indent="-76200" algn="l" rtl="0">
              <a:lnSpc>
                <a:spcPct val="100000"/>
              </a:lnSpc>
              <a:spcBef>
                <a:spcPts val="360"/>
              </a:spcBef>
              <a:spcAft>
                <a:spcPts val="0"/>
              </a:spcAft>
              <a:buClr>
                <a:schemeClr val="dk1"/>
              </a:buClr>
              <a:buSzPts val="1000"/>
              <a:buFont typeface="Arial"/>
              <a:buChar char="●"/>
            </a:pPr>
            <a:r>
              <a:rPr lang="en-US" sz="1000"/>
              <a:t>In order to be considered bullying, the behavior must be aggressive and include:</a:t>
            </a:r>
            <a:endParaRPr/>
          </a:p>
          <a:p>
            <a:pPr marL="76200" marR="0" lvl="0" indent="-76200" algn="l" rtl="0">
              <a:lnSpc>
                <a:spcPct val="100000"/>
              </a:lnSpc>
              <a:spcBef>
                <a:spcPts val="360"/>
              </a:spcBef>
              <a:spcAft>
                <a:spcPts val="0"/>
              </a:spcAft>
              <a:buClr>
                <a:schemeClr val="dk1"/>
              </a:buClr>
              <a:buSzPts val="1000"/>
              <a:buFont typeface="Arial"/>
              <a:buChar char="●"/>
            </a:pPr>
            <a:r>
              <a:rPr lang="en-US" sz="1000"/>
              <a:t>An Imbalance of Power: Kids who bully use their power—such as physical strength, access to embarrassing information, or popularity—to control or harm others. Power imbalances can change over time and in different situations, even if they involve the same people.</a:t>
            </a:r>
            <a:endParaRPr/>
          </a:p>
          <a:p>
            <a:pPr marL="76200" marR="0" lvl="0" indent="-76200" algn="l" rtl="0">
              <a:lnSpc>
                <a:spcPct val="100000"/>
              </a:lnSpc>
              <a:spcBef>
                <a:spcPts val="360"/>
              </a:spcBef>
              <a:spcAft>
                <a:spcPts val="0"/>
              </a:spcAft>
              <a:buClr>
                <a:schemeClr val="dk1"/>
              </a:buClr>
              <a:buSzPts val="1000"/>
              <a:buFont typeface="Arial"/>
              <a:buChar char="●"/>
            </a:pPr>
            <a:r>
              <a:rPr lang="en-US" sz="1000"/>
              <a:t>Repetition: Bullying behaviors happen more than once or have the potential to happen more than once.</a:t>
            </a:r>
            <a:endParaRPr/>
          </a:p>
          <a:p>
            <a:pPr marL="76200" marR="0" lvl="0" indent="-76200" algn="l" rtl="0">
              <a:lnSpc>
                <a:spcPct val="100000"/>
              </a:lnSpc>
              <a:spcBef>
                <a:spcPts val="360"/>
              </a:spcBef>
              <a:spcAft>
                <a:spcPts val="0"/>
              </a:spcAft>
              <a:buClr>
                <a:schemeClr val="dk1"/>
              </a:buClr>
              <a:buSzPts val="1000"/>
              <a:buFont typeface="Arial"/>
              <a:buChar char="●"/>
            </a:pPr>
            <a:r>
              <a:rPr lang="en-US" sz="1000"/>
              <a:t>Bullying includes actions such as making threats, spreading rumors, attacking someone physically or verbally, and excluding someone from a group on purpose.</a:t>
            </a:r>
            <a:endParaRPr/>
          </a:p>
          <a:p>
            <a:pPr marL="76200" marR="0" lvl="0" indent="-12700" algn="l" rtl="0">
              <a:lnSpc>
                <a:spcPct val="100000"/>
              </a:lnSpc>
              <a:spcBef>
                <a:spcPts val="360"/>
              </a:spcBef>
              <a:spcAft>
                <a:spcPts val="0"/>
              </a:spcAft>
              <a:buClr>
                <a:schemeClr val="dk1"/>
              </a:buClr>
              <a:buSzPts val="1000"/>
              <a:buFont typeface="Arial"/>
              <a:buNone/>
            </a:pPr>
            <a:endParaRPr sz="1000"/>
          </a:p>
        </p:txBody>
      </p:sp>
      <p:sp>
        <p:nvSpPr>
          <p:cNvPr id="159" name="Google Shape;15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200"/>
              <a:buNone/>
            </a:pPr>
            <a:endParaRPr/>
          </a:p>
        </p:txBody>
      </p:sp>
      <p:sp>
        <p:nvSpPr>
          <p:cNvPr id="790" name="Google Shape;790;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6" name="Google Shape;1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b="1"/>
              <a:t>Mike</a:t>
            </a:r>
            <a:endParaRPr b="1"/>
          </a:p>
          <a:p>
            <a:pPr marL="76200" marR="0" lvl="0" indent="-76200" algn="l" rtl="0">
              <a:lnSpc>
                <a:spcPct val="100000"/>
              </a:lnSpc>
              <a:spcBef>
                <a:spcPts val="0"/>
              </a:spcBef>
              <a:spcAft>
                <a:spcPts val="0"/>
              </a:spcAft>
              <a:buClr>
                <a:schemeClr val="dk1"/>
              </a:buClr>
              <a:buSzPts val="1200"/>
              <a:buFont typeface="Arial"/>
              <a:buChar char="●"/>
            </a:pPr>
            <a:r>
              <a:rPr lang="en-US"/>
              <a:t>In WA, the state definition aggregates harassment, intimidation and bullying.</a:t>
            </a:r>
            <a:endParaRPr/>
          </a:p>
          <a:p>
            <a:pPr marL="76200" marR="0" lvl="0" indent="0" algn="l" rtl="0">
              <a:lnSpc>
                <a:spcPct val="100000"/>
              </a:lnSpc>
              <a:spcBef>
                <a:spcPts val="360"/>
              </a:spcBef>
              <a:spcAft>
                <a:spcPts val="0"/>
              </a:spcAft>
              <a:buClr>
                <a:schemeClr val="dk1"/>
              </a:buClr>
              <a:buSzPts val="1200"/>
              <a:buFont typeface="Arial"/>
              <a:buNone/>
            </a:pPr>
            <a:endParaRPr/>
          </a:p>
          <a:p>
            <a:pPr marL="76200" marR="0" lvl="0" indent="-76200" algn="l" rtl="0">
              <a:lnSpc>
                <a:spcPct val="100000"/>
              </a:lnSpc>
              <a:spcBef>
                <a:spcPts val="360"/>
              </a:spcBef>
              <a:spcAft>
                <a:spcPts val="0"/>
              </a:spcAft>
              <a:buClr>
                <a:schemeClr val="dk1"/>
              </a:buClr>
              <a:buSzPts val="1200"/>
              <a:buFont typeface="Arial"/>
              <a:buChar char="●"/>
            </a:pPr>
            <a:r>
              <a:rPr lang="en-US"/>
              <a:t>NB: the “or’s”</a:t>
            </a:r>
            <a:endParaRPr/>
          </a:p>
        </p:txBody>
      </p:sp>
      <p:sp>
        <p:nvSpPr>
          <p:cNvPr id="167" name="Google Shape;16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1102240" y="2386744"/>
            <a:ext cx="693952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500"/>
              <a:buFont typeface="Gill Sans"/>
              <a:buNone/>
              <a:defRPr sz="35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2021396" y="4352544"/>
            <a:ext cx="5101209"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1900"/>
              <a:buNone/>
              <a:defRPr sz="1900">
                <a:solidFill>
                  <a:srgbClr val="3F3F3F"/>
                </a:solidFill>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18" name="Google Shape;18;p32"/>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r">
              <a:spcBef>
                <a:spcPts val="0"/>
              </a:spcBef>
              <a:spcAft>
                <a:spcPts val="0"/>
              </a:spcAft>
              <a:buClr>
                <a:srgbClr val="FFFFFF"/>
              </a:buClr>
              <a:buSzPts val="1100"/>
              <a:buFont typeface="Gill Sans"/>
              <a:buNone/>
              <a:defRPr/>
            </a:lvl1pPr>
            <a:lvl2pPr marL="0" lvl="1" indent="0" algn="r">
              <a:spcBef>
                <a:spcPts val="0"/>
              </a:spcBef>
              <a:spcAft>
                <a:spcPts val="0"/>
              </a:spcAft>
              <a:buClr>
                <a:srgbClr val="FFFFFF"/>
              </a:buClr>
              <a:buSzPts val="1100"/>
              <a:buFont typeface="Gill Sans"/>
              <a:buNone/>
              <a:defRPr/>
            </a:lvl2pPr>
            <a:lvl3pPr marL="0" lvl="2" indent="0" algn="r">
              <a:spcBef>
                <a:spcPts val="0"/>
              </a:spcBef>
              <a:spcAft>
                <a:spcPts val="0"/>
              </a:spcAft>
              <a:buClr>
                <a:srgbClr val="FFFFFF"/>
              </a:buClr>
              <a:buSzPts val="1100"/>
              <a:buFont typeface="Gill Sans"/>
              <a:buNone/>
              <a:defRPr/>
            </a:lvl3pPr>
            <a:lvl4pPr marL="0" lvl="3" indent="0" algn="r">
              <a:spcBef>
                <a:spcPts val="0"/>
              </a:spcBef>
              <a:spcAft>
                <a:spcPts val="0"/>
              </a:spcAft>
              <a:buClr>
                <a:srgbClr val="FFFFFF"/>
              </a:buClr>
              <a:buSzPts val="1100"/>
              <a:buFont typeface="Gill Sans"/>
              <a:buNone/>
              <a:defRPr/>
            </a:lvl4pPr>
            <a:lvl5pPr marL="0" lvl="4" indent="0" algn="r">
              <a:spcBef>
                <a:spcPts val="0"/>
              </a:spcBef>
              <a:spcAft>
                <a:spcPts val="0"/>
              </a:spcAft>
              <a:buClr>
                <a:srgbClr val="FFFFFF"/>
              </a:buClr>
              <a:buSzPts val="1100"/>
              <a:buFont typeface="Gill Sans"/>
              <a:buNone/>
              <a:defRPr/>
            </a:lvl5pPr>
            <a:lvl6pPr marL="0" lvl="5" indent="0" algn="r">
              <a:spcBef>
                <a:spcPts val="0"/>
              </a:spcBef>
              <a:spcAft>
                <a:spcPts val="0"/>
              </a:spcAft>
              <a:buClr>
                <a:srgbClr val="FFFFFF"/>
              </a:buClr>
              <a:buSzPts val="1100"/>
              <a:buFont typeface="Gill Sans"/>
              <a:buNone/>
              <a:defRPr/>
            </a:lvl6pPr>
            <a:lvl7pPr marL="0" lvl="6" indent="0" algn="r">
              <a:spcBef>
                <a:spcPts val="0"/>
              </a:spcBef>
              <a:spcAft>
                <a:spcPts val="0"/>
              </a:spcAft>
              <a:buClr>
                <a:srgbClr val="FFFFFF"/>
              </a:buClr>
              <a:buSzPts val="1100"/>
              <a:buFont typeface="Gill Sans"/>
              <a:buNone/>
              <a:defRPr/>
            </a:lvl7pPr>
            <a:lvl8pPr marL="0" lvl="7" indent="0" algn="r">
              <a:spcBef>
                <a:spcPts val="0"/>
              </a:spcBef>
              <a:spcAft>
                <a:spcPts val="0"/>
              </a:spcAft>
              <a:buClr>
                <a:srgbClr val="FFFFFF"/>
              </a:buClr>
              <a:buSzPts val="1100"/>
              <a:buFont typeface="Gill Sans"/>
              <a:buNone/>
              <a:defRPr/>
            </a:lvl8pPr>
            <a:lvl9pPr marL="0" lvl="8" indent="0" algn="r">
              <a:spcBef>
                <a:spcPts val="0"/>
              </a:spcBef>
              <a:spcAft>
                <a:spcPts val="0"/>
              </a:spcAft>
              <a:buClr>
                <a:srgbClr val="FFFFFF"/>
              </a:buClr>
              <a:buSzPts val="11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61"/>
          <p:cNvSpPr/>
          <p:nvPr/>
        </p:nvSpPr>
        <p:spPr>
          <a:xfrm>
            <a:off x="0" y="0"/>
            <a:ext cx="4572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1"/>
          <p:cNvSpPr txBox="1">
            <a:spLocks noGrp="1"/>
          </p:cNvSpPr>
          <p:nvPr>
            <p:ph type="title"/>
          </p:nvPr>
        </p:nvSpPr>
        <p:spPr>
          <a:xfrm>
            <a:off x="640703" y="2243829"/>
            <a:ext cx="3290594" cy="1141497"/>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a:lnSpc>
                <a:spcPct val="90000"/>
              </a:lnSpc>
              <a:spcBef>
                <a:spcPts val="0"/>
              </a:spcBef>
              <a:spcAft>
                <a:spcPts val="0"/>
              </a:spcAft>
              <a:buClr>
                <a:srgbClr val="262626"/>
              </a:buClr>
              <a:buSzPts val="2100"/>
              <a:buFont typeface="Gill Sans"/>
              <a:buNone/>
              <a:defRPr sz="21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1"/>
          <p:cNvSpPr txBox="1">
            <a:spLocks noGrp="1"/>
          </p:cNvSpPr>
          <p:nvPr>
            <p:ph type="body" idx="1"/>
          </p:nvPr>
        </p:nvSpPr>
        <p:spPr>
          <a:xfrm>
            <a:off x="5052060" y="804672"/>
            <a:ext cx="3611880" cy="5248656"/>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1000"/>
              </a:spcBef>
              <a:spcAft>
                <a:spcPts val="0"/>
              </a:spcAft>
              <a:buSzPts val="1900"/>
              <a:buChar char="•"/>
              <a:defRPr sz="1900">
                <a:solidFill>
                  <a:schemeClr val="dk1"/>
                </a:solidFill>
              </a:defRPr>
            </a:lvl1pPr>
            <a:lvl2pPr marL="914400" lvl="1" indent="-330200" algn="l">
              <a:lnSpc>
                <a:spcPct val="100000"/>
              </a:lnSpc>
              <a:spcBef>
                <a:spcPts val="1000"/>
              </a:spcBef>
              <a:spcAft>
                <a:spcPts val="0"/>
              </a:spcAft>
              <a:buSzPts val="1600"/>
              <a:buChar char="•"/>
              <a:defRPr sz="1600">
                <a:solidFill>
                  <a:schemeClr val="dk1"/>
                </a:solidFill>
              </a:defRPr>
            </a:lvl2pPr>
            <a:lvl3pPr marL="1371600" lvl="2" indent="-330200" algn="l">
              <a:lnSpc>
                <a:spcPct val="100000"/>
              </a:lnSpc>
              <a:spcBef>
                <a:spcPts val="1000"/>
              </a:spcBef>
              <a:spcAft>
                <a:spcPts val="0"/>
              </a:spcAft>
              <a:buSzPts val="1600"/>
              <a:buChar char="•"/>
              <a:defRPr sz="1600">
                <a:solidFill>
                  <a:schemeClr val="dk1"/>
                </a:solidFill>
              </a:defRPr>
            </a:lvl3pPr>
            <a:lvl4pPr marL="1828800" lvl="3" indent="-330200" algn="l">
              <a:lnSpc>
                <a:spcPct val="100000"/>
              </a:lnSpc>
              <a:spcBef>
                <a:spcPts val="1000"/>
              </a:spcBef>
              <a:spcAft>
                <a:spcPts val="0"/>
              </a:spcAft>
              <a:buSzPts val="1600"/>
              <a:buChar char="•"/>
              <a:defRPr sz="1600">
                <a:solidFill>
                  <a:schemeClr val="dk1"/>
                </a:solidFill>
              </a:defRPr>
            </a:lvl4pPr>
            <a:lvl5pPr marL="2286000" lvl="4" indent="-330200" algn="l">
              <a:lnSpc>
                <a:spcPct val="100000"/>
              </a:lnSpc>
              <a:spcBef>
                <a:spcPts val="1000"/>
              </a:spcBef>
              <a:spcAft>
                <a:spcPts val="0"/>
              </a:spcAft>
              <a:buSzPts val="1600"/>
              <a:buChar char="•"/>
              <a:defRPr sz="1600">
                <a:solidFill>
                  <a:schemeClr val="dk1"/>
                </a:solidFill>
              </a:defRPr>
            </a:lvl5pPr>
            <a:lvl6pPr marL="2743200" lvl="5" indent="-330200" algn="l">
              <a:lnSpc>
                <a:spcPct val="100000"/>
              </a:lnSpc>
              <a:spcBef>
                <a:spcPts val="1000"/>
              </a:spcBef>
              <a:spcAft>
                <a:spcPts val="0"/>
              </a:spcAft>
              <a:buSzPts val="1600"/>
              <a:buChar char="•"/>
              <a:defRPr sz="1600"/>
            </a:lvl6pPr>
            <a:lvl7pPr marL="3200400" lvl="6" indent="-330200" algn="l">
              <a:lnSpc>
                <a:spcPct val="100000"/>
              </a:lnSpc>
              <a:spcBef>
                <a:spcPts val="1000"/>
              </a:spcBef>
              <a:spcAft>
                <a:spcPts val="0"/>
              </a:spcAft>
              <a:buSzPts val="1600"/>
              <a:buChar char="•"/>
              <a:defRPr sz="1600"/>
            </a:lvl7pPr>
            <a:lvl8pPr marL="3657600" lvl="7" indent="-330200" algn="l">
              <a:lnSpc>
                <a:spcPct val="100000"/>
              </a:lnSpc>
              <a:spcBef>
                <a:spcPts val="1000"/>
              </a:spcBef>
              <a:spcAft>
                <a:spcPts val="0"/>
              </a:spcAft>
              <a:buSzPts val="1600"/>
              <a:buChar char="•"/>
              <a:defRPr sz="1600"/>
            </a:lvl8pPr>
            <a:lvl9pPr marL="4114800" lvl="8" indent="-330200" algn="l">
              <a:lnSpc>
                <a:spcPct val="100000"/>
              </a:lnSpc>
              <a:spcBef>
                <a:spcPts val="1000"/>
              </a:spcBef>
              <a:spcAft>
                <a:spcPts val="0"/>
              </a:spcAft>
              <a:buSzPts val="1600"/>
              <a:buChar char="•"/>
              <a:defRPr sz="1600"/>
            </a:lvl9pPr>
          </a:lstStyle>
          <a:p>
            <a:endParaRPr/>
          </a:p>
        </p:txBody>
      </p:sp>
      <p:sp>
        <p:nvSpPr>
          <p:cNvPr id="75" name="Google Shape;75;p61"/>
          <p:cNvSpPr txBox="1">
            <a:spLocks noGrp="1"/>
          </p:cNvSpPr>
          <p:nvPr>
            <p:ph type="body" idx="2"/>
          </p:nvPr>
        </p:nvSpPr>
        <p:spPr>
          <a:xfrm>
            <a:off x="862965" y="3549918"/>
            <a:ext cx="2846070" cy="2194036"/>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76" name="Google Shape;76;p61"/>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1"/>
          <p:cNvSpPr txBox="1">
            <a:spLocks noGrp="1"/>
          </p:cNvSpPr>
          <p:nvPr>
            <p:ph type="ftr" idx="11"/>
          </p:nvPr>
        </p:nvSpPr>
        <p:spPr>
          <a:xfrm>
            <a:off x="640703" y="6236208"/>
            <a:ext cx="3806398" cy="320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r">
              <a:spcBef>
                <a:spcPts val="0"/>
              </a:spcBef>
              <a:spcAft>
                <a:spcPts val="0"/>
              </a:spcAft>
              <a:buClr>
                <a:srgbClr val="FFFFFF"/>
              </a:buClr>
              <a:buSzPts val="1100"/>
              <a:buFont typeface="Gill Sans"/>
              <a:buNone/>
              <a:defRPr/>
            </a:lvl1pPr>
            <a:lvl2pPr marL="0" lvl="1" indent="0" algn="r">
              <a:spcBef>
                <a:spcPts val="0"/>
              </a:spcBef>
              <a:spcAft>
                <a:spcPts val="0"/>
              </a:spcAft>
              <a:buClr>
                <a:srgbClr val="FFFFFF"/>
              </a:buClr>
              <a:buSzPts val="1100"/>
              <a:buFont typeface="Gill Sans"/>
              <a:buNone/>
              <a:defRPr/>
            </a:lvl2pPr>
            <a:lvl3pPr marL="0" lvl="2" indent="0" algn="r">
              <a:spcBef>
                <a:spcPts val="0"/>
              </a:spcBef>
              <a:spcAft>
                <a:spcPts val="0"/>
              </a:spcAft>
              <a:buClr>
                <a:srgbClr val="FFFFFF"/>
              </a:buClr>
              <a:buSzPts val="1100"/>
              <a:buFont typeface="Gill Sans"/>
              <a:buNone/>
              <a:defRPr/>
            </a:lvl3pPr>
            <a:lvl4pPr marL="0" lvl="3" indent="0" algn="r">
              <a:spcBef>
                <a:spcPts val="0"/>
              </a:spcBef>
              <a:spcAft>
                <a:spcPts val="0"/>
              </a:spcAft>
              <a:buClr>
                <a:srgbClr val="FFFFFF"/>
              </a:buClr>
              <a:buSzPts val="1100"/>
              <a:buFont typeface="Gill Sans"/>
              <a:buNone/>
              <a:defRPr/>
            </a:lvl4pPr>
            <a:lvl5pPr marL="0" lvl="4" indent="0" algn="r">
              <a:spcBef>
                <a:spcPts val="0"/>
              </a:spcBef>
              <a:spcAft>
                <a:spcPts val="0"/>
              </a:spcAft>
              <a:buClr>
                <a:srgbClr val="FFFFFF"/>
              </a:buClr>
              <a:buSzPts val="1100"/>
              <a:buFont typeface="Gill Sans"/>
              <a:buNone/>
              <a:defRPr/>
            </a:lvl5pPr>
            <a:lvl6pPr marL="0" lvl="5" indent="0" algn="r">
              <a:spcBef>
                <a:spcPts val="0"/>
              </a:spcBef>
              <a:spcAft>
                <a:spcPts val="0"/>
              </a:spcAft>
              <a:buClr>
                <a:srgbClr val="FFFFFF"/>
              </a:buClr>
              <a:buSzPts val="1100"/>
              <a:buFont typeface="Gill Sans"/>
              <a:buNone/>
              <a:defRPr/>
            </a:lvl6pPr>
            <a:lvl7pPr marL="0" lvl="6" indent="0" algn="r">
              <a:spcBef>
                <a:spcPts val="0"/>
              </a:spcBef>
              <a:spcAft>
                <a:spcPts val="0"/>
              </a:spcAft>
              <a:buClr>
                <a:srgbClr val="FFFFFF"/>
              </a:buClr>
              <a:buSzPts val="1100"/>
              <a:buFont typeface="Gill Sans"/>
              <a:buNone/>
              <a:defRPr/>
            </a:lvl7pPr>
            <a:lvl8pPr marL="0" lvl="7" indent="0" algn="r">
              <a:spcBef>
                <a:spcPts val="0"/>
              </a:spcBef>
              <a:spcAft>
                <a:spcPts val="0"/>
              </a:spcAft>
              <a:buClr>
                <a:srgbClr val="FFFFFF"/>
              </a:buClr>
              <a:buSzPts val="1100"/>
              <a:buFont typeface="Gill Sans"/>
              <a:buNone/>
              <a:defRPr/>
            </a:lvl8pPr>
            <a:lvl9pPr marL="0" lvl="8" indent="0" algn="r">
              <a:spcBef>
                <a:spcPts val="0"/>
              </a:spcBef>
              <a:spcAft>
                <a:spcPts val="0"/>
              </a:spcAft>
              <a:buClr>
                <a:srgbClr val="FFFFFF"/>
              </a:buClr>
              <a:buSzPts val="11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62"/>
          <p:cNvSpPr/>
          <p:nvPr/>
        </p:nvSpPr>
        <p:spPr>
          <a:xfrm>
            <a:off x="1" y="0"/>
            <a:ext cx="4571999"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2"/>
          <p:cNvSpPr txBox="1">
            <a:spLocks noGrp="1"/>
          </p:cNvSpPr>
          <p:nvPr>
            <p:ph type="title"/>
          </p:nvPr>
        </p:nvSpPr>
        <p:spPr>
          <a:xfrm>
            <a:off x="640080" y="2243828"/>
            <a:ext cx="3291840" cy="1143000"/>
          </a:xfrm>
          <a:prstGeom prst="rect">
            <a:avLst/>
          </a:prstGeom>
          <a:solidFill>
            <a:srgbClr val="FFFFFF"/>
          </a:solidFill>
          <a:ln w="9525" cap="flat" cmpd="sng">
            <a:solidFill>
              <a:srgbClr val="262626"/>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2100"/>
              <a:buFont typeface="Gill Sans"/>
              <a:buNone/>
              <a:defRPr sz="21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a:spLocks noGrp="1"/>
          </p:cNvSpPr>
          <p:nvPr>
            <p:ph type="pic" idx="2"/>
          </p:nvPr>
        </p:nvSpPr>
        <p:spPr>
          <a:xfrm>
            <a:off x="4572000" y="-42172"/>
            <a:ext cx="4576573" cy="6858000"/>
          </a:xfrm>
          <a:prstGeom prst="rect">
            <a:avLst/>
          </a:prstGeom>
          <a:solidFill>
            <a:srgbClr val="BFBFBF"/>
          </a:solid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chemeClr val="accent2"/>
              </a:buClr>
              <a:buSzPts val="3200"/>
              <a:buFont typeface="Arial"/>
              <a:buNone/>
              <a:defRPr sz="3200" b="0" i="0" u="none" strike="noStrike" cap="none">
                <a:solidFill>
                  <a:srgbClr val="FEFEFE"/>
                </a:solidFill>
                <a:latin typeface="Gill Sans"/>
                <a:ea typeface="Gill Sans"/>
                <a:cs typeface="Gill Sans"/>
                <a:sym typeface="Gill Sans"/>
              </a:defRPr>
            </a:lvl1pPr>
            <a:lvl2pPr marR="0" lvl="1" algn="l" rtl="0">
              <a:lnSpc>
                <a:spcPct val="100000"/>
              </a:lnSpc>
              <a:spcBef>
                <a:spcPts val="1000"/>
              </a:spcBef>
              <a:spcAft>
                <a:spcPts val="0"/>
              </a:spcAft>
              <a:buClr>
                <a:schemeClr val="accent2"/>
              </a:buClr>
              <a:buSzPts val="2800"/>
              <a:buFont typeface="Arial"/>
              <a:buNone/>
              <a:defRPr sz="2800" b="0" i="0" u="none" strike="noStrike" cap="none">
                <a:solidFill>
                  <a:srgbClr val="262626"/>
                </a:solidFill>
                <a:latin typeface="Gill Sans"/>
                <a:ea typeface="Gill Sans"/>
                <a:cs typeface="Gill Sans"/>
                <a:sym typeface="Gill Sans"/>
              </a:defRPr>
            </a:lvl2pPr>
            <a:lvl3pPr marR="0" lvl="2" algn="l" rtl="0">
              <a:lnSpc>
                <a:spcPct val="100000"/>
              </a:lnSpc>
              <a:spcBef>
                <a:spcPts val="1000"/>
              </a:spcBef>
              <a:spcAft>
                <a:spcPts val="0"/>
              </a:spcAft>
              <a:buClr>
                <a:schemeClr val="accent2"/>
              </a:buClr>
              <a:buSzPts val="2400"/>
              <a:buFont typeface="Arial"/>
              <a:buNone/>
              <a:defRPr sz="2400" b="0" i="0" u="none" strike="noStrike" cap="none">
                <a:solidFill>
                  <a:srgbClr val="262626"/>
                </a:solidFill>
                <a:latin typeface="Gill Sans"/>
                <a:ea typeface="Gill Sans"/>
                <a:cs typeface="Gill Sans"/>
                <a:sym typeface="Gill Sans"/>
              </a:defRPr>
            </a:lvl3pPr>
            <a:lvl4pPr marR="0" lvl="3" algn="l" rtl="0">
              <a:lnSpc>
                <a:spcPct val="100000"/>
              </a:lnSpc>
              <a:spcBef>
                <a:spcPts val="1000"/>
              </a:spcBef>
              <a:spcAft>
                <a:spcPts val="0"/>
              </a:spcAft>
              <a:buClr>
                <a:schemeClr val="accent2"/>
              </a:buClr>
              <a:buSzPts val="2000"/>
              <a:buFont typeface="Arial"/>
              <a:buNone/>
              <a:defRPr sz="2000" b="0" i="0" u="none" strike="noStrike" cap="none">
                <a:solidFill>
                  <a:srgbClr val="262626"/>
                </a:solidFill>
                <a:latin typeface="Gill Sans"/>
                <a:ea typeface="Gill Sans"/>
                <a:cs typeface="Gill Sans"/>
                <a:sym typeface="Gill Sans"/>
              </a:defRPr>
            </a:lvl4pPr>
            <a:lvl5pPr marR="0" lvl="4" algn="l" rtl="0">
              <a:lnSpc>
                <a:spcPct val="100000"/>
              </a:lnSpc>
              <a:spcBef>
                <a:spcPts val="1000"/>
              </a:spcBef>
              <a:spcAft>
                <a:spcPts val="0"/>
              </a:spcAft>
              <a:buClr>
                <a:schemeClr val="accent2"/>
              </a:buClr>
              <a:buSzPts val="2000"/>
              <a:buFont typeface="Arial"/>
              <a:buNone/>
              <a:defRPr sz="2000" b="0" i="0" u="none" strike="noStrike" cap="none">
                <a:solidFill>
                  <a:srgbClr val="262626"/>
                </a:solidFill>
                <a:latin typeface="Gill Sans"/>
                <a:ea typeface="Gill Sans"/>
                <a:cs typeface="Gill Sans"/>
                <a:sym typeface="Gill Sans"/>
              </a:defRPr>
            </a:lvl5pPr>
            <a:lvl6pPr marR="0" lvl="5" algn="l" rtl="0">
              <a:lnSpc>
                <a:spcPct val="100000"/>
              </a:lnSpc>
              <a:spcBef>
                <a:spcPts val="1000"/>
              </a:spcBef>
              <a:spcAft>
                <a:spcPts val="0"/>
              </a:spcAft>
              <a:buClr>
                <a:schemeClr val="accent2"/>
              </a:buClr>
              <a:buSzPts val="2000"/>
              <a:buFont typeface="Arial"/>
              <a:buNone/>
              <a:defRPr sz="2000" b="0" i="0" u="none" strike="noStrike" cap="none">
                <a:solidFill>
                  <a:schemeClr val="dk1"/>
                </a:solidFill>
                <a:latin typeface="Gill Sans"/>
                <a:ea typeface="Gill Sans"/>
                <a:cs typeface="Gill Sans"/>
                <a:sym typeface="Gill Sans"/>
              </a:defRPr>
            </a:lvl6pPr>
            <a:lvl7pPr marR="0" lvl="6" algn="l" rtl="0">
              <a:lnSpc>
                <a:spcPct val="100000"/>
              </a:lnSpc>
              <a:spcBef>
                <a:spcPts val="1000"/>
              </a:spcBef>
              <a:spcAft>
                <a:spcPts val="0"/>
              </a:spcAft>
              <a:buClr>
                <a:schemeClr val="accent2"/>
              </a:buClr>
              <a:buSzPts val="2000"/>
              <a:buFont typeface="Arial"/>
              <a:buNone/>
              <a:defRPr sz="2000" b="0" i="0" u="none" strike="noStrike" cap="none">
                <a:solidFill>
                  <a:schemeClr val="dk1"/>
                </a:solidFill>
                <a:latin typeface="Gill Sans"/>
                <a:ea typeface="Gill Sans"/>
                <a:cs typeface="Gill Sans"/>
                <a:sym typeface="Gill Sans"/>
              </a:defRPr>
            </a:lvl7pPr>
            <a:lvl8pPr marR="0" lvl="7" algn="l" rtl="0">
              <a:lnSpc>
                <a:spcPct val="100000"/>
              </a:lnSpc>
              <a:spcBef>
                <a:spcPts val="1000"/>
              </a:spcBef>
              <a:spcAft>
                <a:spcPts val="0"/>
              </a:spcAft>
              <a:buClr>
                <a:schemeClr val="accent2"/>
              </a:buClr>
              <a:buSzPts val="2000"/>
              <a:buFont typeface="Arial"/>
              <a:buNone/>
              <a:defRPr sz="2000" b="0" i="0" u="none" strike="noStrike" cap="none">
                <a:solidFill>
                  <a:schemeClr val="dk1"/>
                </a:solidFill>
                <a:latin typeface="Gill Sans"/>
                <a:ea typeface="Gill Sans"/>
                <a:cs typeface="Gill Sans"/>
                <a:sym typeface="Gill Sans"/>
              </a:defRPr>
            </a:lvl8pPr>
            <a:lvl9pPr marR="0" lvl="8" algn="l" rtl="0">
              <a:lnSpc>
                <a:spcPct val="100000"/>
              </a:lnSpc>
              <a:spcBef>
                <a:spcPts val="1000"/>
              </a:spcBef>
              <a:spcAft>
                <a:spcPts val="0"/>
              </a:spcAft>
              <a:buClr>
                <a:schemeClr val="accent2"/>
              </a:buClr>
              <a:buSzPts val="2000"/>
              <a:buFont typeface="Arial"/>
              <a:buNone/>
              <a:defRPr sz="2000" b="0" i="0" u="none" strike="noStrike" cap="none">
                <a:solidFill>
                  <a:schemeClr val="dk1"/>
                </a:solidFill>
                <a:latin typeface="Gill Sans"/>
                <a:ea typeface="Gill Sans"/>
                <a:cs typeface="Gill Sans"/>
                <a:sym typeface="Gill Sans"/>
              </a:defRPr>
            </a:lvl9pPr>
          </a:lstStyle>
          <a:p>
            <a:endParaRPr/>
          </a:p>
        </p:txBody>
      </p:sp>
      <p:sp>
        <p:nvSpPr>
          <p:cNvPr id="83" name="Google Shape;83;p62"/>
          <p:cNvSpPr txBox="1">
            <a:spLocks noGrp="1"/>
          </p:cNvSpPr>
          <p:nvPr>
            <p:ph type="body" idx="1"/>
          </p:nvPr>
        </p:nvSpPr>
        <p:spPr>
          <a:xfrm>
            <a:off x="862965" y="3549919"/>
            <a:ext cx="2846070" cy="219403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84" name="Google Shape;84;p62"/>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640080" y="6236208"/>
            <a:ext cx="3803904" cy="320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r">
              <a:spcBef>
                <a:spcPts val="0"/>
              </a:spcBef>
              <a:spcAft>
                <a:spcPts val="0"/>
              </a:spcAft>
              <a:buClr>
                <a:srgbClr val="FFFFFF"/>
              </a:buClr>
              <a:buSzPts val="1100"/>
              <a:buFont typeface="Gill Sans"/>
              <a:buNone/>
              <a:defRPr/>
            </a:lvl1pPr>
            <a:lvl2pPr marL="0" lvl="1" indent="0" algn="r">
              <a:spcBef>
                <a:spcPts val="0"/>
              </a:spcBef>
              <a:spcAft>
                <a:spcPts val="0"/>
              </a:spcAft>
              <a:buClr>
                <a:srgbClr val="FFFFFF"/>
              </a:buClr>
              <a:buSzPts val="1100"/>
              <a:buFont typeface="Gill Sans"/>
              <a:buNone/>
              <a:defRPr/>
            </a:lvl2pPr>
            <a:lvl3pPr marL="0" lvl="2" indent="0" algn="r">
              <a:spcBef>
                <a:spcPts val="0"/>
              </a:spcBef>
              <a:spcAft>
                <a:spcPts val="0"/>
              </a:spcAft>
              <a:buClr>
                <a:srgbClr val="FFFFFF"/>
              </a:buClr>
              <a:buSzPts val="1100"/>
              <a:buFont typeface="Gill Sans"/>
              <a:buNone/>
              <a:defRPr/>
            </a:lvl3pPr>
            <a:lvl4pPr marL="0" lvl="3" indent="0" algn="r">
              <a:spcBef>
                <a:spcPts val="0"/>
              </a:spcBef>
              <a:spcAft>
                <a:spcPts val="0"/>
              </a:spcAft>
              <a:buClr>
                <a:srgbClr val="FFFFFF"/>
              </a:buClr>
              <a:buSzPts val="1100"/>
              <a:buFont typeface="Gill Sans"/>
              <a:buNone/>
              <a:defRPr/>
            </a:lvl4pPr>
            <a:lvl5pPr marL="0" lvl="4" indent="0" algn="r">
              <a:spcBef>
                <a:spcPts val="0"/>
              </a:spcBef>
              <a:spcAft>
                <a:spcPts val="0"/>
              </a:spcAft>
              <a:buClr>
                <a:srgbClr val="FFFFFF"/>
              </a:buClr>
              <a:buSzPts val="1100"/>
              <a:buFont typeface="Gill Sans"/>
              <a:buNone/>
              <a:defRPr/>
            </a:lvl5pPr>
            <a:lvl6pPr marL="0" lvl="5" indent="0" algn="r">
              <a:spcBef>
                <a:spcPts val="0"/>
              </a:spcBef>
              <a:spcAft>
                <a:spcPts val="0"/>
              </a:spcAft>
              <a:buClr>
                <a:srgbClr val="FFFFFF"/>
              </a:buClr>
              <a:buSzPts val="1100"/>
              <a:buFont typeface="Gill Sans"/>
              <a:buNone/>
              <a:defRPr/>
            </a:lvl6pPr>
            <a:lvl7pPr marL="0" lvl="6" indent="0" algn="r">
              <a:spcBef>
                <a:spcPts val="0"/>
              </a:spcBef>
              <a:spcAft>
                <a:spcPts val="0"/>
              </a:spcAft>
              <a:buClr>
                <a:srgbClr val="FFFFFF"/>
              </a:buClr>
              <a:buSzPts val="1100"/>
              <a:buFont typeface="Gill Sans"/>
              <a:buNone/>
              <a:defRPr/>
            </a:lvl7pPr>
            <a:lvl8pPr marL="0" lvl="7" indent="0" algn="r">
              <a:spcBef>
                <a:spcPts val="0"/>
              </a:spcBef>
              <a:spcAft>
                <a:spcPts val="0"/>
              </a:spcAft>
              <a:buClr>
                <a:srgbClr val="FFFFFF"/>
              </a:buClr>
              <a:buSzPts val="1100"/>
              <a:buFont typeface="Gill Sans"/>
              <a:buNone/>
              <a:defRPr/>
            </a:lvl8pPr>
            <a:lvl9pPr marL="0" lvl="8" indent="0" algn="r">
              <a:spcBef>
                <a:spcPts val="0"/>
              </a:spcBef>
              <a:spcAft>
                <a:spcPts val="0"/>
              </a:spcAft>
              <a:buClr>
                <a:srgbClr val="FFFFFF"/>
              </a:buClr>
              <a:buSzPts val="11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63"/>
          <p:cNvSpPr txBox="1">
            <a:spLocks noGrp="1"/>
          </p:cNvSpPr>
          <p:nvPr>
            <p:ph type="title"/>
          </p:nvPr>
        </p:nvSpPr>
        <p:spPr>
          <a:xfrm>
            <a:off x="1606045" y="964692"/>
            <a:ext cx="5937755"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63"/>
          <p:cNvSpPr txBox="1">
            <a:spLocks noGrp="1"/>
          </p:cNvSpPr>
          <p:nvPr>
            <p:ph type="body" idx="1"/>
          </p:nvPr>
        </p:nvSpPr>
        <p:spPr>
          <a:xfrm rot="5400000">
            <a:off x="3023931" y="1220159"/>
            <a:ext cx="3101983" cy="593775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90" name="Google Shape;90;p63"/>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63"/>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63"/>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r">
              <a:spcBef>
                <a:spcPts val="0"/>
              </a:spcBef>
              <a:spcAft>
                <a:spcPts val="0"/>
              </a:spcAft>
              <a:buClr>
                <a:srgbClr val="FFFFFF"/>
              </a:buClr>
              <a:buSzPts val="1100"/>
              <a:buFont typeface="Gill Sans"/>
              <a:buNone/>
              <a:defRPr/>
            </a:lvl1pPr>
            <a:lvl2pPr marL="0" lvl="1" indent="0" algn="r">
              <a:spcBef>
                <a:spcPts val="0"/>
              </a:spcBef>
              <a:spcAft>
                <a:spcPts val="0"/>
              </a:spcAft>
              <a:buClr>
                <a:srgbClr val="FFFFFF"/>
              </a:buClr>
              <a:buSzPts val="1100"/>
              <a:buFont typeface="Gill Sans"/>
              <a:buNone/>
              <a:defRPr/>
            </a:lvl2pPr>
            <a:lvl3pPr marL="0" lvl="2" indent="0" algn="r">
              <a:spcBef>
                <a:spcPts val="0"/>
              </a:spcBef>
              <a:spcAft>
                <a:spcPts val="0"/>
              </a:spcAft>
              <a:buClr>
                <a:srgbClr val="FFFFFF"/>
              </a:buClr>
              <a:buSzPts val="1100"/>
              <a:buFont typeface="Gill Sans"/>
              <a:buNone/>
              <a:defRPr/>
            </a:lvl3pPr>
            <a:lvl4pPr marL="0" lvl="3" indent="0" algn="r">
              <a:spcBef>
                <a:spcPts val="0"/>
              </a:spcBef>
              <a:spcAft>
                <a:spcPts val="0"/>
              </a:spcAft>
              <a:buClr>
                <a:srgbClr val="FFFFFF"/>
              </a:buClr>
              <a:buSzPts val="1100"/>
              <a:buFont typeface="Gill Sans"/>
              <a:buNone/>
              <a:defRPr/>
            </a:lvl4pPr>
            <a:lvl5pPr marL="0" lvl="4" indent="0" algn="r">
              <a:spcBef>
                <a:spcPts val="0"/>
              </a:spcBef>
              <a:spcAft>
                <a:spcPts val="0"/>
              </a:spcAft>
              <a:buClr>
                <a:srgbClr val="FFFFFF"/>
              </a:buClr>
              <a:buSzPts val="1100"/>
              <a:buFont typeface="Gill Sans"/>
              <a:buNone/>
              <a:defRPr/>
            </a:lvl5pPr>
            <a:lvl6pPr marL="0" lvl="5" indent="0" algn="r">
              <a:spcBef>
                <a:spcPts val="0"/>
              </a:spcBef>
              <a:spcAft>
                <a:spcPts val="0"/>
              </a:spcAft>
              <a:buClr>
                <a:srgbClr val="FFFFFF"/>
              </a:buClr>
              <a:buSzPts val="1100"/>
              <a:buFont typeface="Gill Sans"/>
              <a:buNone/>
              <a:defRPr/>
            </a:lvl6pPr>
            <a:lvl7pPr marL="0" lvl="6" indent="0" algn="r">
              <a:spcBef>
                <a:spcPts val="0"/>
              </a:spcBef>
              <a:spcAft>
                <a:spcPts val="0"/>
              </a:spcAft>
              <a:buClr>
                <a:srgbClr val="FFFFFF"/>
              </a:buClr>
              <a:buSzPts val="1100"/>
              <a:buFont typeface="Gill Sans"/>
              <a:buNone/>
              <a:defRPr/>
            </a:lvl7pPr>
            <a:lvl8pPr marL="0" lvl="7" indent="0" algn="r">
              <a:spcBef>
                <a:spcPts val="0"/>
              </a:spcBef>
              <a:spcAft>
                <a:spcPts val="0"/>
              </a:spcAft>
              <a:buClr>
                <a:srgbClr val="FFFFFF"/>
              </a:buClr>
              <a:buSzPts val="1100"/>
              <a:buFont typeface="Gill Sans"/>
              <a:buNone/>
              <a:defRPr/>
            </a:lvl8pPr>
            <a:lvl9pPr marL="0" lvl="8" indent="0" algn="r">
              <a:spcBef>
                <a:spcPts val="0"/>
              </a:spcBef>
              <a:spcAft>
                <a:spcPts val="0"/>
              </a:spcAft>
              <a:buClr>
                <a:srgbClr val="FFFFFF"/>
              </a:buClr>
              <a:buSzPts val="11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64"/>
          <p:cNvSpPr txBox="1">
            <a:spLocks noGrp="1"/>
          </p:cNvSpPr>
          <p:nvPr>
            <p:ph type="title"/>
          </p:nvPr>
        </p:nvSpPr>
        <p:spPr>
          <a:xfrm rot="5400000">
            <a:off x="4525077" y="2902017"/>
            <a:ext cx="4983480" cy="1053966"/>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64"/>
          <p:cNvSpPr txBox="1">
            <a:spLocks noGrp="1"/>
          </p:cNvSpPr>
          <p:nvPr>
            <p:ph type="body" idx="1"/>
          </p:nvPr>
        </p:nvSpPr>
        <p:spPr>
          <a:xfrm rot="5400000">
            <a:off x="1472393" y="1070913"/>
            <a:ext cx="4983480" cy="471617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96" name="Google Shape;96;p64"/>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64"/>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64"/>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r">
              <a:spcBef>
                <a:spcPts val="0"/>
              </a:spcBef>
              <a:spcAft>
                <a:spcPts val="0"/>
              </a:spcAft>
              <a:buClr>
                <a:srgbClr val="FFFFFF"/>
              </a:buClr>
              <a:buSzPts val="1100"/>
              <a:buFont typeface="Gill Sans"/>
              <a:buNone/>
              <a:defRPr/>
            </a:lvl1pPr>
            <a:lvl2pPr marL="0" lvl="1" indent="0" algn="r">
              <a:spcBef>
                <a:spcPts val="0"/>
              </a:spcBef>
              <a:spcAft>
                <a:spcPts val="0"/>
              </a:spcAft>
              <a:buClr>
                <a:srgbClr val="FFFFFF"/>
              </a:buClr>
              <a:buSzPts val="1100"/>
              <a:buFont typeface="Gill Sans"/>
              <a:buNone/>
              <a:defRPr/>
            </a:lvl2pPr>
            <a:lvl3pPr marL="0" lvl="2" indent="0" algn="r">
              <a:spcBef>
                <a:spcPts val="0"/>
              </a:spcBef>
              <a:spcAft>
                <a:spcPts val="0"/>
              </a:spcAft>
              <a:buClr>
                <a:srgbClr val="FFFFFF"/>
              </a:buClr>
              <a:buSzPts val="1100"/>
              <a:buFont typeface="Gill Sans"/>
              <a:buNone/>
              <a:defRPr/>
            </a:lvl3pPr>
            <a:lvl4pPr marL="0" lvl="3" indent="0" algn="r">
              <a:spcBef>
                <a:spcPts val="0"/>
              </a:spcBef>
              <a:spcAft>
                <a:spcPts val="0"/>
              </a:spcAft>
              <a:buClr>
                <a:srgbClr val="FFFFFF"/>
              </a:buClr>
              <a:buSzPts val="1100"/>
              <a:buFont typeface="Gill Sans"/>
              <a:buNone/>
              <a:defRPr/>
            </a:lvl4pPr>
            <a:lvl5pPr marL="0" lvl="4" indent="0" algn="r">
              <a:spcBef>
                <a:spcPts val="0"/>
              </a:spcBef>
              <a:spcAft>
                <a:spcPts val="0"/>
              </a:spcAft>
              <a:buClr>
                <a:srgbClr val="FFFFFF"/>
              </a:buClr>
              <a:buSzPts val="1100"/>
              <a:buFont typeface="Gill Sans"/>
              <a:buNone/>
              <a:defRPr/>
            </a:lvl5pPr>
            <a:lvl6pPr marL="0" lvl="5" indent="0" algn="r">
              <a:spcBef>
                <a:spcPts val="0"/>
              </a:spcBef>
              <a:spcAft>
                <a:spcPts val="0"/>
              </a:spcAft>
              <a:buClr>
                <a:srgbClr val="FFFFFF"/>
              </a:buClr>
              <a:buSzPts val="1100"/>
              <a:buFont typeface="Gill Sans"/>
              <a:buNone/>
              <a:defRPr/>
            </a:lvl6pPr>
            <a:lvl7pPr marL="0" lvl="6" indent="0" algn="r">
              <a:spcBef>
                <a:spcPts val="0"/>
              </a:spcBef>
              <a:spcAft>
                <a:spcPts val="0"/>
              </a:spcAft>
              <a:buClr>
                <a:srgbClr val="FFFFFF"/>
              </a:buClr>
              <a:buSzPts val="1100"/>
              <a:buFont typeface="Gill Sans"/>
              <a:buNone/>
              <a:defRPr/>
            </a:lvl7pPr>
            <a:lvl8pPr marL="0" lvl="7" indent="0" algn="r">
              <a:spcBef>
                <a:spcPts val="0"/>
              </a:spcBef>
              <a:spcAft>
                <a:spcPts val="0"/>
              </a:spcAft>
              <a:buClr>
                <a:srgbClr val="FFFFFF"/>
              </a:buClr>
              <a:buSzPts val="1100"/>
              <a:buFont typeface="Gill Sans"/>
              <a:buNone/>
              <a:defRPr/>
            </a:lvl8pPr>
            <a:lvl9pPr marL="0" lvl="8" indent="0" algn="r">
              <a:spcBef>
                <a:spcPts val="0"/>
              </a:spcBef>
              <a:spcAft>
                <a:spcPts val="0"/>
              </a:spcAft>
              <a:buClr>
                <a:srgbClr val="FFFFFF"/>
              </a:buClr>
              <a:buSzPts val="11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rmAutofit/>
          </a:bodyPr>
          <a:lstStyle>
            <a:lvl1pPr marR="0" lvl="0" algn="l">
              <a:lnSpc>
                <a:spcPct val="100000"/>
              </a:lnSpc>
              <a:spcBef>
                <a:spcPts val="0"/>
              </a:spcBef>
              <a:spcAft>
                <a:spcPts val="0"/>
              </a:spcAft>
              <a:buClr>
                <a:srgbClr val="3C8C93"/>
              </a:buClr>
              <a:buSzPts val="3200"/>
              <a:buFont typeface="Cambria"/>
              <a:buNone/>
              <a:defRPr sz="3200" b="1" i="0" u="none" strike="noStrike" cap="none">
                <a:solidFill>
                  <a:srgbClr val="3C8C93"/>
                </a:solidFill>
                <a:latin typeface="Cambria"/>
                <a:ea typeface="Cambria"/>
                <a:cs typeface="Cambria"/>
                <a:sym typeface="Cambria"/>
              </a:defRPr>
            </a:lvl1pPr>
            <a:lvl2pPr marR="0" lvl="1" algn="l">
              <a:spcBef>
                <a:spcPts val="0"/>
              </a:spcBef>
              <a:spcAft>
                <a:spcPts val="0"/>
              </a:spcAft>
              <a:buClr>
                <a:srgbClr val="3C8C93"/>
              </a:buClr>
              <a:buSzPts val="3200"/>
              <a:buFont typeface="Cambria"/>
              <a:buNone/>
              <a:defRPr sz="3200" b="1" i="0" u="none" strike="noStrike" cap="none">
                <a:solidFill>
                  <a:srgbClr val="3C8C93"/>
                </a:solidFill>
                <a:latin typeface="Cambria"/>
                <a:ea typeface="Cambria"/>
                <a:cs typeface="Cambria"/>
                <a:sym typeface="Cambria"/>
              </a:defRPr>
            </a:lvl2pPr>
            <a:lvl3pPr marR="0" lvl="2" algn="l">
              <a:spcBef>
                <a:spcPts val="0"/>
              </a:spcBef>
              <a:spcAft>
                <a:spcPts val="0"/>
              </a:spcAft>
              <a:buClr>
                <a:srgbClr val="3C8C93"/>
              </a:buClr>
              <a:buSzPts val="3200"/>
              <a:buFont typeface="Cambria"/>
              <a:buNone/>
              <a:defRPr sz="3200" b="1" i="0" u="none" strike="noStrike" cap="none">
                <a:solidFill>
                  <a:srgbClr val="3C8C93"/>
                </a:solidFill>
                <a:latin typeface="Cambria"/>
                <a:ea typeface="Cambria"/>
                <a:cs typeface="Cambria"/>
                <a:sym typeface="Cambria"/>
              </a:defRPr>
            </a:lvl3pPr>
            <a:lvl4pPr marR="0" lvl="3" algn="l">
              <a:spcBef>
                <a:spcPts val="0"/>
              </a:spcBef>
              <a:spcAft>
                <a:spcPts val="0"/>
              </a:spcAft>
              <a:buClr>
                <a:srgbClr val="3C8C93"/>
              </a:buClr>
              <a:buSzPts val="3200"/>
              <a:buFont typeface="Cambria"/>
              <a:buNone/>
              <a:defRPr sz="3200" b="1" i="0" u="none" strike="noStrike" cap="none">
                <a:solidFill>
                  <a:srgbClr val="3C8C93"/>
                </a:solidFill>
                <a:latin typeface="Cambria"/>
                <a:ea typeface="Cambria"/>
                <a:cs typeface="Cambria"/>
                <a:sym typeface="Cambria"/>
              </a:defRPr>
            </a:lvl4pPr>
            <a:lvl5pPr marR="0" lvl="4" algn="l">
              <a:spcBef>
                <a:spcPts val="0"/>
              </a:spcBef>
              <a:spcAft>
                <a:spcPts val="0"/>
              </a:spcAft>
              <a:buClr>
                <a:srgbClr val="3C8C93"/>
              </a:buClr>
              <a:buSzPts val="3200"/>
              <a:buFont typeface="Cambria"/>
              <a:buNone/>
              <a:defRPr sz="3200" b="1" i="0" u="none" strike="noStrike" cap="none">
                <a:solidFill>
                  <a:srgbClr val="3C8C93"/>
                </a:solidFill>
                <a:latin typeface="Cambria"/>
                <a:ea typeface="Cambria"/>
                <a:cs typeface="Cambria"/>
                <a:sym typeface="Cambria"/>
              </a:defRPr>
            </a:lvl5pPr>
            <a:lvl6pPr marR="0" lvl="5" algn="l">
              <a:spcBef>
                <a:spcPts val="0"/>
              </a:spcBef>
              <a:spcAft>
                <a:spcPts val="0"/>
              </a:spcAft>
              <a:buClr>
                <a:srgbClr val="006666"/>
              </a:buClr>
              <a:buSzPts val="3200"/>
              <a:buFont typeface="Tahoma"/>
              <a:buNone/>
              <a:defRPr sz="3200" b="1" i="0" u="none" strike="noStrike" cap="none">
                <a:solidFill>
                  <a:srgbClr val="006666"/>
                </a:solidFill>
                <a:latin typeface="Tahoma"/>
                <a:ea typeface="Tahoma"/>
                <a:cs typeface="Tahoma"/>
                <a:sym typeface="Tahoma"/>
              </a:defRPr>
            </a:lvl6pPr>
            <a:lvl7pPr marR="0" lvl="6" algn="l">
              <a:spcBef>
                <a:spcPts val="0"/>
              </a:spcBef>
              <a:spcAft>
                <a:spcPts val="0"/>
              </a:spcAft>
              <a:buClr>
                <a:srgbClr val="006666"/>
              </a:buClr>
              <a:buSzPts val="3200"/>
              <a:buFont typeface="Tahoma"/>
              <a:buNone/>
              <a:defRPr sz="3200" b="1" i="0" u="none" strike="noStrike" cap="none">
                <a:solidFill>
                  <a:srgbClr val="006666"/>
                </a:solidFill>
                <a:latin typeface="Tahoma"/>
                <a:ea typeface="Tahoma"/>
                <a:cs typeface="Tahoma"/>
                <a:sym typeface="Tahoma"/>
              </a:defRPr>
            </a:lvl7pPr>
            <a:lvl8pPr marR="0" lvl="7" algn="l">
              <a:spcBef>
                <a:spcPts val="0"/>
              </a:spcBef>
              <a:spcAft>
                <a:spcPts val="0"/>
              </a:spcAft>
              <a:buClr>
                <a:srgbClr val="006666"/>
              </a:buClr>
              <a:buSzPts val="3200"/>
              <a:buFont typeface="Tahoma"/>
              <a:buNone/>
              <a:defRPr sz="3200" b="1" i="0" u="none" strike="noStrike" cap="none">
                <a:solidFill>
                  <a:srgbClr val="006666"/>
                </a:solidFill>
                <a:latin typeface="Tahoma"/>
                <a:ea typeface="Tahoma"/>
                <a:cs typeface="Tahoma"/>
                <a:sym typeface="Tahoma"/>
              </a:defRPr>
            </a:lvl8pPr>
            <a:lvl9pPr marR="0" lvl="8" algn="l">
              <a:spcBef>
                <a:spcPts val="0"/>
              </a:spcBef>
              <a:spcAft>
                <a:spcPts val="0"/>
              </a:spcAft>
              <a:buClr>
                <a:srgbClr val="006666"/>
              </a:buClr>
              <a:buSzPts val="3200"/>
              <a:buFont typeface="Tahoma"/>
              <a:buNone/>
              <a:defRPr sz="3200" b="1" i="0" u="none" strike="noStrike" cap="none">
                <a:solidFill>
                  <a:srgbClr val="006666"/>
                </a:solidFill>
                <a:latin typeface="Tahoma"/>
                <a:ea typeface="Tahoma"/>
                <a:cs typeface="Tahoma"/>
                <a:sym typeface="Tahoma"/>
              </a:defRPr>
            </a:lvl9pPr>
          </a:lstStyle>
          <a:p>
            <a:endParaRPr/>
          </a:p>
        </p:txBody>
      </p:sp>
      <p:sp>
        <p:nvSpPr>
          <p:cNvPr id="23" name="Google Shape;23;p39"/>
          <p:cNvSpPr>
            <a:spLocks noGrp="1"/>
          </p:cNvSpPr>
          <p:nvPr>
            <p:ph type="clipArt" idx="2"/>
          </p:nvPr>
        </p:nvSpPr>
        <p:spPr>
          <a:xfrm>
            <a:off x="457200" y="1600200"/>
            <a:ext cx="4038600" cy="4525963"/>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1200"/>
              </a:spcBef>
              <a:spcAft>
                <a:spcPts val="0"/>
              </a:spcAft>
              <a:buClr>
                <a:schemeClr val="dk2"/>
              </a:buClr>
              <a:buSzPts val="2400"/>
              <a:buFont typeface="Calibri"/>
              <a:buChar char="•"/>
              <a:defRPr sz="2400" b="0" i="0" u="none" strike="noStrike" cap="none">
                <a:solidFill>
                  <a:schemeClr val="dk2"/>
                </a:solidFill>
                <a:latin typeface="Calibri"/>
                <a:ea typeface="Calibri"/>
                <a:cs typeface="Calibri"/>
                <a:sym typeface="Calibri"/>
              </a:defRPr>
            </a:lvl1pPr>
            <a:lvl2pPr marR="0" lvl="1" algn="l" rtl="0">
              <a:lnSpc>
                <a:spcPct val="100000"/>
              </a:lnSpc>
              <a:spcBef>
                <a:spcPts val="440"/>
              </a:spcBef>
              <a:spcAft>
                <a:spcPts val="0"/>
              </a:spcAft>
              <a:buClr>
                <a:schemeClr val="dk2"/>
              </a:buClr>
              <a:buSzPts val="2200"/>
              <a:buFont typeface="Noto Sans Symbols"/>
              <a:buChar char="➢"/>
              <a:defRPr sz="2200" b="0" i="1" u="none" strike="noStrike" cap="none">
                <a:solidFill>
                  <a:schemeClr val="dk2"/>
                </a:solidFill>
                <a:latin typeface="Calibri"/>
                <a:ea typeface="Calibri"/>
                <a:cs typeface="Calibri"/>
                <a:sym typeface="Calibri"/>
              </a:defRPr>
            </a:lvl2pPr>
            <a:lvl3pPr marR="0" lvl="2"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R="0" lvl="3" algn="l" rtl="0">
              <a:lnSpc>
                <a:spcPct val="100000"/>
              </a:lnSpc>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R="0" lvl="4" algn="l" rtl="0">
              <a:lnSpc>
                <a:spcPct val="100000"/>
              </a:lnSpc>
              <a:spcBef>
                <a:spcPts val="24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R="0" lvl="5" algn="l" rtl="0">
              <a:lnSpc>
                <a:spcPct val="100000"/>
              </a:lnSpc>
              <a:spcBef>
                <a:spcPts val="24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4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24" name="Google Shape;24;p39"/>
          <p:cNvSpPr txBox="1">
            <a:spLocks noGrp="1"/>
          </p:cNvSpPr>
          <p:nvPr>
            <p:ph type="body" idx="1"/>
          </p:nvPr>
        </p:nvSpPr>
        <p:spPr>
          <a:xfrm>
            <a:off x="4648200" y="1600200"/>
            <a:ext cx="4038600" cy="4525963"/>
          </a:xfrm>
          <a:prstGeom prst="rect">
            <a:avLst/>
          </a:prstGeom>
          <a:noFill/>
          <a:ln>
            <a:noFill/>
          </a:ln>
        </p:spPr>
        <p:txBody>
          <a:bodyPr spcFirstLastPara="1" wrap="square" lIns="91425" tIns="91425" rIns="91425" bIns="91425" anchor="t" anchorCtr="0">
            <a:normAutofit/>
          </a:bodyPr>
          <a:lstStyle>
            <a:lvl1pPr marL="457200" marR="0" lvl="0" indent="-381000" algn="l">
              <a:lnSpc>
                <a:spcPct val="100000"/>
              </a:lnSpc>
              <a:spcBef>
                <a:spcPts val="1200"/>
              </a:spcBef>
              <a:spcAft>
                <a:spcPts val="0"/>
              </a:spcAft>
              <a:buClr>
                <a:schemeClr val="dk2"/>
              </a:buClr>
              <a:buSzPts val="2400"/>
              <a:buFont typeface="Calibri"/>
              <a:buChar char="•"/>
              <a:defRPr sz="2400" b="0" i="0" u="none" strike="noStrike" cap="none">
                <a:solidFill>
                  <a:schemeClr val="dk2"/>
                </a:solidFill>
                <a:latin typeface="Calibri"/>
                <a:ea typeface="Calibri"/>
                <a:cs typeface="Calibri"/>
                <a:sym typeface="Calibri"/>
              </a:defRPr>
            </a:lvl1pPr>
            <a:lvl2pPr marL="914400" marR="0" lvl="1" indent="-368300" algn="l">
              <a:lnSpc>
                <a:spcPct val="100000"/>
              </a:lnSpc>
              <a:spcBef>
                <a:spcPts val="440"/>
              </a:spcBef>
              <a:spcAft>
                <a:spcPts val="0"/>
              </a:spcAft>
              <a:buClr>
                <a:schemeClr val="dk2"/>
              </a:buClr>
              <a:buSzPts val="2200"/>
              <a:buFont typeface="Noto Sans Symbols"/>
              <a:buChar char="➢"/>
              <a:defRPr sz="2200" b="0" i="1" u="none" strike="noStrike" cap="none">
                <a:solidFill>
                  <a:schemeClr val="dk2"/>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04800" algn="l">
              <a:lnSpc>
                <a:spcPct val="100000"/>
              </a:lnSpc>
              <a:spcBef>
                <a:spcPts val="24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a:lnSpc>
                <a:spcPct val="100000"/>
              </a:lnSpc>
              <a:spcBef>
                <a:spcPts val="24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a:lnSpc>
                <a:spcPct val="100000"/>
              </a:lnSpc>
              <a:spcBef>
                <a:spcPts val="24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a:lnSpc>
                <a:spcPct val="100000"/>
              </a:lnSpc>
              <a:spcBef>
                <a:spcPts val="24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a:lnSpc>
                <a:spcPct val="100000"/>
              </a:lnSpc>
              <a:spcBef>
                <a:spcPts val="24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7"/>
          <p:cNvSpPr txBox="1">
            <a:spLocks noGrp="1"/>
          </p:cNvSpPr>
          <p:nvPr>
            <p:ph type="title"/>
          </p:nvPr>
        </p:nvSpPr>
        <p:spPr>
          <a:xfrm>
            <a:off x="1606045" y="964692"/>
            <a:ext cx="5937755"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7"/>
          <p:cNvSpPr txBox="1">
            <a:spLocks noGrp="1"/>
          </p:cNvSpPr>
          <p:nvPr>
            <p:ph type="body" idx="1"/>
          </p:nvPr>
        </p:nvSpPr>
        <p:spPr>
          <a:xfrm>
            <a:off x="1606045" y="2638045"/>
            <a:ext cx="5937755" cy="310198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28" name="Google Shape;28;p47"/>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7"/>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7"/>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r">
              <a:spcBef>
                <a:spcPts val="0"/>
              </a:spcBef>
              <a:spcAft>
                <a:spcPts val="0"/>
              </a:spcAft>
              <a:buClr>
                <a:srgbClr val="FFFFFF"/>
              </a:buClr>
              <a:buSzPts val="1100"/>
              <a:buFont typeface="Gill Sans"/>
              <a:buNone/>
              <a:defRPr/>
            </a:lvl1pPr>
            <a:lvl2pPr marL="0" lvl="1" indent="0" algn="r">
              <a:spcBef>
                <a:spcPts val="0"/>
              </a:spcBef>
              <a:spcAft>
                <a:spcPts val="0"/>
              </a:spcAft>
              <a:buClr>
                <a:srgbClr val="FFFFFF"/>
              </a:buClr>
              <a:buSzPts val="1100"/>
              <a:buFont typeface="Gill Sans"/>
              <a:buNone/>
              <a:defRPr/>
            </a:lvl2pPr>
            <a:lvl3pPr marL="0" lvl="2" indent="0" algn="r">
              <a:spcBef>
                <a:spcPts val="0"/>
              </a:spcBef>
              <a:spcAft>
                <a:spcPts val="0"/>
              </a:spcAft>
              <a:buClr>
                <a:srgbClr val="FFFFFF"/>
              </a:buClr>
              <a:buSzPts val="1100"/>
              <a:buFont typeface="Gill Sans"/>
              <a:buNone/>
              <a:defRPr/>
            </a:lvl3pPr>
            <a:lvl4pPr marL="0" lvl="3" indent="0" algn="r">
              <a:spcBef>
                <a:spcPts val="0"/>
              </a:spcBef>
              <a:spcAft>
                <a:spcPts val="0"/>
              </a:spcAft>
              <a:buClr>
                <a:srgbClr val="FFFFFF"/>
              </a:buClr>
              <a:buSzPts val="1100"/>
              <a:buFont typeface="Gill Sans"/>
              <a:buNone/>
              <a:defRPr/>
            </a:lvl4pPr>
            <a:lvl5pPr marL="0" lvl="4" indent="0" algn="r">
              <a:spcBef>
                <a:spcPts val="0"/>
              </a:spcBef>
              <a:spcAft>
                <a:spcPts val="0"/>
              </a:spcAft>
              <a:buClr>
                <a:srgbClr val="FFFFFF"/>
              </a:buClr>
              <a:buSzPts val="1100"/>
              <a:buFont typeface="Gill Sans"/>
              <a:buNone/>
              <a:defRPr/>
            </a:lvl5pPr>
            <a:lvl6pPr marL="0" lvl="5" indent="0" algn="r">
              <a:spcBef>
                <a:spcPts val="0"/>
              </a:spcBef>
              <a:spcAft>
                <a:spcPts val="0"/>
              </a:spcAft>
              <a:buClr>
                <a:srgbClr val="FFFFFF"/>
              </a:buClr>
              <a:buSzPts val="1100"/>
              <a:buFont typeface="Gill Sans"/>
              <a:buNone/>
              <a:defRPr/>
            </a:lvl6pPr>
            <a:lvl7pPr marL="0" lvl="6" indent="0" algn="r">
              <a:spcBef>
                <a:spcPts val="0"/>
              </a:spcBef>
              <a:spcAft>
                <a:spcPts val="0"/>
              </a:spcAft>
              <a:buClr>
                <a:srgbClr val="FFFFFF"/>
              </a:buClr>
              <a:buSzPts val="1100"/>
              <a:buFont typeface="Gill Sans"/>
              <a:buNone/>
              <a:defRPr/>
            </a:lvl7pPr>
            <a:lvl8pPr marL="0" lvl="7" indent="0" algn="r">
              <a:spcBef>
                <a:spcPts val="0"/>
              </a:spcBef>
              <a:spcAft>
                <a:spcPts val="0"/>
              </a:spcAft>
              <a:buClr>
                <a:srgbClr val="FFFFFF"/>
              </a:buClr>
              <a:buSzPts val="1100"/>
              <a:buFont typeface="Gill Sans"/>
              <a:buNone/>
              <a:defRPr/>
            </a:lvl8pPr>
            <a:lvl9pPr marL="0" lvl="8" indent="0" algn="r">
              <a:spcBef>
                <a:spcPts val="0"/>
              </a:spcBef>
              <a:spcAft>
                <a:spcPts val="0"/>
              </a:spcAft>
              <a:buClr>
                <a:srgbClr val="FFFFFF"/>
              </a:buClr>
              <a:buSzPts val="11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53"/>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3"/>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3"/>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r">
              <a:spcBef>
                <a:spcPts val="0"/>
              </a:spcBef>
              <a:spcAft>
                <a:spcPts val="0"/>
              </a:spcAft>
              <a:buClr>
                <a:srgbClr val="FFFFFF"/>
              </a:buClr>
              <a:buSzPts val="1100"/>
              <a:buFont typeface="Gill Sans"/>
              <a:buNone/>
              <a:defRPr/>
            </a:lvl1pPr>
            <a:lvl2pPr marL="0" lvl="1" indent="0" algn="r">
              <a:spcBef>
                <a:spcPts val="0"/>
              </a:spcBef>
              <a:spcAft>
                <a:spcPts val="0"/>
              </a:spcAft>
              <a:buClr>
                <a:srgbClr val="FFFFFF"/>
              </a:buClr>
              <a:buSzPts val="1100"/>
              <a:buFont typeface="Gill Sans"/>
              <a:buNone/>
              <a:defRPr/>
            </a:lvl2pPr>
            <a:lvl3pPr marL="0" lvl="2" indent="0" algn="r">
              <a:spcBef>
                <a:spcPts val="0"/>
              </a:spcBef>
              <a:spcAft>
                <a:spcPts val="0"/>
              </a:spcAft>
              <a:buClr>
                <a:srgbClr val="FFFFFF"/>
              </a:buClr>
              <a:buSzPts val="1100"/>
              <a:buFont typeface="Gill Sans"/>
              <a:buNone/>
              <a:defRPr/>
            </a:lvl3pPr>
            <a:lvl4pPr marL="0" lvl="3" indent="0" algn="r">
              <a:spcBef>
                <a:spcPts val="0"/>
              </a:spcBef>
              <a:spcAft>
                <a:spcPts val="0"/>
              </a:spcAft>
              <a:buClr>
                <a:srgbClr val="FFFFFF"/>
              </a:buClr>
              <a:buSzPts val="1100"/>
              <a:buFont typeface="Gill Sans"/>
              <a:buNone/>
              <a:defRPr/>
            </a:lvl4pPr>
            <a:lvl5pPr marL="0" lvl="4" indent="0" algn="r">
              <a:spcBef>
                <a:spcPts val="0"/>
              </a:spcBef>
              <a:spcAft>
                <a:spcPts val="0"/>
              </a:spcAft>
              <a:buClr>
                <a:srgbClr val="FFFFFF"/>
              </a:buClr>
              <a:buSzPts val="1100"/>
              <a:buFont typeface="Gill Sans"/>
              <a:buNone/>
              <a:defRPr/>
            </a:lvl5pPr>
            <a:lvl6pPr marL="0" lvl="5" indent="0" algn="r">
              <a:spcBef>
                <a:spcPts val="0"/>
              </a:spcBef>
              <a:spcAft>
                <a:spcPts val="0"/>
              </a:spcAft>
              <a:buClr>
                <a:srgbClr val="FFFFFF"/>
              </a:buClr>
              <a:buSzPts val="1100"/>
              <a:buFont typeface="Gill Sans"/>
              <a:buNone/>
              <a:defRPr/>
            </a:lvl6pPr>
            <a:lvl7pPr marL="0" lvl="6" indent="0" algn="r">
              <a:spcBef>
                <a:spcPts val="0"/>
              </a:spcBef>
              <a:spcAft>
                <a:spcPts val="0"/>
              </a:spcAft>
              <a:buClr>
                <a:srgbClr val="FFFFFF"/>
              </a:buClr>
              <a:buSzPts val="1100"/>
              <a:buFont typeface="Gill Sans"/>
              <a:buNone/>
              <a:defRPr/>
            </a:lvl7pPr>
            <a:lvl8pPr marL="0" lvl="7" indent="0" algn="r">
              <a:spcBef>
                <a:spcPts val="0"/>
              </a:spcBef>
              <a:spcAft>
                <a:spcPts val="0"/>
              </a:spcAft>
              <a:buClr>
                <a:srgbClr val="FFFFFF"/>
              </a:buClr>
              <a:buSzPts val="1100"/>
              <a:buFont typeface="Gill Sans"/>
              <a:buNone/>
              <a:defRPr/>
            </a:lvl8pPr>
            <a:lvl9pPr marL="0" lvl="8" indent="0" algn="r">
              <a:spcBef>
                <a:spcPts val="0"/>
              </a:spcBef>
              <a:spcAft>
                <a:spcPts val="0"/>
              </a:spcAft>
              <a:buClr>
                <a:srgbClr val="FFFFFF"/>
              </a:buClr>
              <a:buSzPts val="11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55"/>
          <p:cNvSpPr txBox="1">
            <a:spLocks noGrp="1"/>
          </p:cNvSpPr>
          <p:nvPr>
            <p:ph type="title"/>
          </p:nvPr>
        </p:nvSpPr>
        <p:spPr>
          <a:xfrm>
            <a:off x="1606045" y="964692"/>
            <a:ext cx="5937755"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5"/>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5"/>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5"/>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r">
              <a:spcBef>
                <a:spcPts val="0"/>
              </a:spcBef>
              <a:spcAft>
                <a:spcPts val="0"/>
              </a:spcAft>
              <a:buClr>
                <a:srgbClr val="FFFFFF"/>
              </a:buClr>
              <a:buSzPts val="1100"/>
              <a:buFont typeface="Gill Sans"/>
              <a:buNone/>
              <a:defRPr/>
            </a:lvl1pPr>
            <a:lvl2pPr marL="0" lvl="1" indent="0" algn="r">
              <a:spcBef>
                <a:spcPts val="0"/>
              </a:spcBef>
              <a:spcAft>
                <a:spcPts val="0"/>
              </a:spcAft>
              <a:buClr>
                <a:srgbClr val="FFFFFF"/>
              </a:buClr>
              <a:buSzPts val="1100"/>
              <a:buFont typeface="Gill Sans"/>
              <a:buNone/>
              <a:defRPr/>
            </a:lvl2pPr>
            <a:lvl3pPr marL="0" lvl="2" indent="0" algn="r">
              <a:spcBef>
                <a:spcPts val="0"/>
              </a:spcBef>
              <a:spcAft>
                <a:spcPts val="0"/>
              </a:spcAft>
              <a:buClr>
                <a:srgbClr val="FFFFFF"/>
              </a:buClr>
              <a:buSzPts val="1100"/>
              <a:buFont typeface="Gill Sans"/>
              <a:buNone/>
              <a:defRPr/>
            </a:lvl3pPr>
            <a:lvl4pPr marL="0" lvl="3" indent="0" algn="r">
              <a:spcBef>
                <a:spcPts val="0"/>
              </a:spcBef>
              <a:spcAft>
                <a:spcPts val="0"/>
              </a:spcAft>
              <a:buClr>
                <a:srgbClr val="FFFFFF"/>
              </a:buClr>
              <a:buSzPts val="1100"/>
              <a:buFont typeface="Gill Sans"/>
              <a:buNone/>
              <a:defRPr/>
            </a:lvl4pPr>
            <a:lvl5pPr marL="0" lvl="4" indent="0" algn="r">
              <a:spcBef>
                <a:spcPts val="0"/>
              </a:spcBef>
              <a:spcAft>
                <a:spcPts val="0"/>
              </a:spcAft>
              <a:buClr>
                <a:srgbClr val="FFFFFF"/>
              </a:buClr>
              <a:buSzPts val="1100"/>
              <a:buFont typeface="Gill Sans"/>
              <a:buNone/>
              <a:defRPr/>
            </a:lvl5pPr>
            <a:lvl6pPr marL="0" lvl="5" indent="0" algn="r">
              <a:spcBef>
                <a:spcPts val="0"/>
              </a:spcBef>
              <a:spcAft>
                <a:spcPts val="0"/>
              </a:spcAft>
              <a:buClr>
                <a:srgbClr val="FFFFFF"/>
              </a:buClr>
              <a:buSzPts val="1100"/>
              <a:buFont typeface="Gill Sans"/>
              <a:buNone/>
              <a:defRPr/>
            </a:lvl6pPr>
            <a:lvl7pPr marL="0" lvl="6" indent="0" algn="r">
              <a:spcBef>
                <a:spcPts val="0"/>
              </a:spcBef>
              <a:spcAft>
                <a:spcPts val="0"/>
              </a:spcAft>
              <a:buClr>
                <a:srgbClr val="FFFFFF"/>
              </a:buClr>
              <a:buSzPts val="1100"/>
              <a:buFont typeface="Gill Sans"/>
              <a:buNone/>
              <a:defRPr/>
            </a:lvl7pPr>
            <a:lvl8pPr marL="0" lvl="7" indent="0" algn="r">
              <a:spcBef>
                <a:spcPts val="0"/>
              </a:spcBef>
              <a:spcAft>
                <a:spcPts val="0"/>
              </a:spcAft>
              <a:buClr>
                <a:srgbClr val="FFFFFF"/>
              </a:buClr>
              <a:buSzPts val="1100"/>
              <a:buFont typeface="Gill Sans"/>
              <a:buNone/>
              <a:defRPr/>
            </a:lvl8pPr>
            <a:lvl9pPr marL="0" lvl="8" indent="0" algn="r">
              <a:spcBef>
                <a:spcPts val="0"/>
              </a:spcBef>
              <a:spcAft>
                <a:spcPts val="0"/>
              </a:spcAft>
              <a:buClr>
                <a:srgbClr val="FFFFFF"/>
              </a:buClr>
              <a:buSzPts val="11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5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5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5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Font typeface="Gill Sans"/>
              <a:buNone/>
              <a:defRPr/>
            </a:lvl1pPr>
            <a:lvl2pPr lvl="1" algn="l">
              <a:lnSpc>
                <a:spcPct val="100000"/>
              </a:lnSpc>
              <a:spcBef>
                <a:spcPts val="0"/>
              </a:spcBef>
              <a:spcAft>
                <a:spcPts val="0"/>
              </a:spcAft>
              <a:buClr>
                <a:srgbClr val="000000"/>
              </a:buClr>
              <a:buSzPts val="1800"/>
              <a:buFont typeface="Gill Sans"/>
              <a:buNone/>
              <a:defRPr/>
            </a:lvl2pPr>
            <a:lvl3pPr lvl="2" algn="l">
              <a:lnSpc>
                <a:spcPct val="100000"/>
              </a:lnSpc>
              <a:spcBef>
                <a:spcPts val="0"/>
              </a:spcBef>
              <a:spcAft>
                <a:spcPts val="0"/>
              </a:spcAft>
              <a:buClr>
                <a:srgbClr val="000000"/>
              </a:buClr>
              <a:buSzPts val="1800"/>
              <a:buFont typeface="Gill Sans"/>
              <a:buNone/>
              <a:defRPr/>
            </a:lvl3pPr>
            <a:lvl4pPr lvl="3" algn="l">
              <a:lnSpc>
                <a:spcPct val="100000"/>
              </a:lnSpc>
              <a:spcBef>
                <a:spcPts val="0"/>
              </a:spcBef>
              <a:spcAft>
                <a:spcPts val="0"/>
              </a:spcAft>
              <a:buClr>
                <a:srgbClr val="000000"/>
              </a:buClr>
              <a:buSzPts val="1800"/>
              <a:buFont typeface="Gill Sans"/>
              <a:buNone/>
              <a:defRPr/>
            </a:lvl4pPr>
            <a:lvl5pPr lvl="4" algn="l">
              <a:lnSpc>
                <a:spcPct val="100000"/>
              </a:lnSpc>
              <a:spcBef>
                <a:spcPts val="0"/>
              </a:spcBef>
              <a:spcAft>
                <a:spcPts val="0"/>
              </a:spcAft>
              <a:buClr>
                <a:srgbClr val="000000"/>
              </a:buClr>
              <a:buSzPts val="1800"/>
              <a:buFont typeface="Gill Sans"/>
              <a:buNone/>
              <a:defRPr/>
            </a:lvl5pPr>
            <a:lvl6pPr lvl="5" algn="l">
              <a:lnSpc>
                <a:spcPct val="100000"/>
              </a:lnSpc>
              <a:spcBef>
                <a:spcPts val="0"/>
              </a:spcBef>
              <a:spcAft>
                <a:spcPts val="0"/>
              </a:spcAft>
              <a:buClr>
                <a:srgbClr val="000000"/>
              </a:buClr>
              <a:buSzPts val="1800"/>
              <a:buFont typeface="Gill Sans"/>
              <a:buNone/>
              <a:defRPr/>
            </a:lvl6pPr>
            <a:lvl7pPr lvl="6" algn="l">
              <a:lnSpc>
                <a:spcPct val="100000"/>
              </a:lnSpc>
              <a:spcBef>
                <a:spcPts val="0"/>
              </a:spcBef>
              <a:spcAft>
                <a:spcPts val="0"/>
              </a:spcAft>
              <a:buClr>
                <a:srgbClr val="000000"/>
              </a:buClr>
              <a:buSzPts val="1800"/>
              <a:buFont typeface="Gill Sans"/>
              <a:buNone/>
              <a:defRPr/>
            </a:lvl7pPr>
            <a:lvl8pPr lvl="7" algn="l">
              <a:lnSpc>
                <a:spcPct val="100000"/>
              </a:lnSpc>
              <a:spcBef>
                <a:spcPts val="0"/>
              </a:spcBef>
              <a:spcAft>
                <a:spcPts val="0"/>
              </a:spcAft>
              <a:buClr>
                <a:srgbClr val="000000"/>
              </a:buClr>
              <a:buSzPts val="1800"/>
              <a:buFont typeface="Gill Sans"/>
              <a:buNone/>
              <a:defRPr/>
            </a:lvl8pPr>
            <a:lvl9pPr lvl="8" algn="l">
              <a:lnSpc>
                <a:spcPct val="100000"/>
              </a:lnSpc>
              <a:spcBef>
                <a:spcPts val="0"/>
              </a:spcBef>
              <a:spcAft>
                <a:spcPts val="0"/>
              </a:spcAft>
              <a:buClr>
                <a:srgbClr val="000000"/>
              </a:buClr>
              <a:buSzPts val="1800"/>
              <a:buFont typeface="Gill Sans"/>
              <a:buNone/>
              <a:defRPr/>
            </a:lvl9pPr>
          </a:lstStyle>
          <a:p>
            <a:endParaRPr/>
          </a:p>
        </p:txBody>
      </p:sp>
      <p:sp>
        <p:nvSpPr>
          <p:cNvPr id="47" name="Google Shape;47;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Font typeface="Gill Sans"/>
              <a:buNone/>
              <a:defRPr/>
            </a:lvl1pPr>
            <a:lvl2pPr lvl="1" algn="l">
              <a:lnSpc>
                <a:spcPct val="100000"/>
              </a:lnSpc>
              <a:spcBef>
                <a:spcPts val="0"/>
              </a:spcBef>
              <a:spcAft>
                <a:spcPts val="0"/>
              </a:spcAft>
              <a:buClr>
                <a:srgbClr val="000000"/>
              </a:buClr>
              <a:buSzPts val="1800"/>
              <a:buFont typeface="Gill Sans"/>
              <a:buNone/>
              <a:defRPr/>
            </a:lvl2pPr>
            <a:lvl3pPr lvl="2" algn="l">
              <a:lnSpc>
                <a:spcPct val="100000"/>
              </a:lnSpc>
              <a:spcBef>
                <a:spcPts val="0"/>
              </a:spcBef>
              <a:spcAft>
                <a:spcPts val="0"/>
              </a:spcAft>
              <a:buClr>
                <a:srgbClr val="000000"/>
              </a:buClr>
              <a:buSzPts val="1800"/>
              <a:buFont typeface="Gill Sans"/>
              <a:buNone/>
              <a:defRPr/>
            </a:lvl3pPr>
            <a:lvl4pPr lvl="3" algn="l">
              <a:lnSpc>
                <a:spcPct val="100000"/>
              </a:lnSpc>
              <a:spcBef>
                <a:spcPts val="0"/>
              </a:spcBef>
              <a:spcAft>
                <a:spcPts val="0"/>
              </a:spcAft>
              <a:buClr>
                <a:srgbClr val="000000"/>
              </a:buClr>
              <a:buSzPts val="1800"/>
              <a:buFont typeface="Gill Sans"/>
              <a:buNone/>
              <a:defRPr/>
            </a:lvl4pPr>
            <a:lvl5pPr lvl="4" algn="l">
              <a:lnSpc>
                <a:spcPct val="100000"/>
              </a:lnSpc>
              <a:spcBef>
                <a:spcPts val="0"/>
              </a:spcBef>
              <a:spcAft>
                <a:spcPts val="0"/>
              </a:spcAft>
              <a:buClr>
                <a:srgbClr val="000000"/>
              </a:buClr>
              <a:buSzPts val="1800"/>
              <a:buFont typeface="Gill Sans"/>
              <a:buNone/>
              <a:defRPr/>
            </a:lvl5pPr>
            <a:lvl6pPr lvl="5" algn="l">
              <a:lnSpc>
                <a:spcPct val="100000"/>
              </a:lnSpc>
              <a:spcBef>
                <a:spcPts val="0"/>
              </a:spcBef>
              <a:spcAft>
                <a:spcPts val="0"/>
              </a:spcAft>
              <a:buClr>
                <a:srgbClr val="000000"/>
              </a:buClr>
              <a:buSzPts val="1800"/>
              <a:buFont typeface="Gill Sans"/>
              <a:buNone/>
              <a:defRPr/>
            </a:lvl6pPr>
            <a:lvl7pPr lvl="6" algn="l">
              <a:lnSpc>
                <a:spcPct val="100000"/>
              </a:lnSpc>
              <a:spcBef>
                <a:spcPts val="0"/>
              </a:spcBef>
              <a:spcAft>
                <a:spcPts val="0"/>
              </a:spcAft>
              <a:buClr>
                <a:srgbClr val="000000"/>
              </a:buClr>
              <a:buSzPts val="1800"/>
              <a:buFont typeface="Gill Sans"/>
              <a:buNone/>
              <a:defRPr/>
            </a:lvl7pPr>
            <a:lvl8pPr lvl="7" algn="l">
              <a:lnSpc>
                <a:spcPct val="100000"/>
              </a:lnSpc>
              <a:spcBef>
                <a:spcPts val="0"/>
              </a:spcBef>
              <a:spcAft>
                <a:spcPts val="0"/>
              </a:spcAft>
              <a:buClr>
                <a:srgbClr val="000000"/>
              </a:buClr>
              <a:buSzPts val="1800"/>
              <a:buFont typeface="Gill Sans"/>
              <a:buNone/>
              <a:defRPr/>
            </a:lvl8pPr>
            <a:lvl9pPr lvl="8" algn="l">
              <a:lnSpc>
                <a:spcPct val="100000"/>
              </a:lnSpc>
              <a:spcBef>
                <a:spcPts val="0"/>
              </a:spcBef>
              <a:spcAft>
                <a:spcPts val="0"/>
              </a:spcAft>
              <a:buClr>
                <a:srgbClr val="000000"/>
              </a:buClr>
              <a:buSzPts val="1800"/>
              <a:buFont typeface="Gill Sans"/>
              <a:buNone/>
              <a:defRPr/>
            </a:lvl9pPr>
          </a:lstStyle>
          <a:p>
            <a:endParaRPr/>
          </a:p>
        </p:txBody>
      </p:sp>
      <p:sp>
        <p:nvSpPr>
          <p:cNvPr id="48" name="Google Shape;48;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350"/>
              <a:buFont typeface="Calibri"/>
              <a:buNone/>
              <a:defRPr sz="14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chemeClr val="dk2"/>
              </a:buClr>
              <a:buSzPts val="350"/>
              <a:buFont typeface="Calibri"/>
              <a:buNone/>
              <a:defRPr sz="14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chemeClr val="dk2"/>
              </a:buClr>
              <a:buSzPts val="350"/>
              <a:buFont typeface="Calibri"/>
              <a:buNone/>
              <a:defRPr sz="14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chemeClr val="dk2"/>
              </a:buClr>
              <a:buSzPts val="350"/>
              <a:buFont typeface="Calibri"/>
              <a:buNone/>
              <a:defRPr sz="14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chemeClr val="dk2"/>
              </a:buClr>
              <a:buSzPts val="350"/>
              <a:buFont typeface="Calibri"/>
              <a:buNone/>
              <a:defRPr sz="14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chemeClr val="dk2"/>
              </a:buClr>
              <a:buSzPts val="350"/>
              <a:buFont typeface="Calibri"/>
              <a:buNone/>
              <a:defRPr sz="14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chemeClr val="dk2"/>
              </a:buClr>
              <a:buSzPts val="350"/>
              <a:buFont typeface="Calibri"/>
              <a:buNone/>
              <a:defRPr sz="14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chemeClr val="dk2"/>
              </a:buClr>
              <a:buSzPts val="350"/>
              <a:buFont typeface="Calibri"/>
              <a:buNone/>
              <a:defRPr sz="14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chemeClr val="dk2"/>
              </a:buClr>
              <a:buSzPts val="350"/>
              <a:buFont typeface="Calibri"/>
              <a:buNone/>
              <a:defRPr sz="14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58"/>
          <p:cNvSpPr txBox="1">
            <a:spLocks noGrp="1"/>
          </p:cNvSpPr>
          <p:nvPr>
            <p:ph type="title"/>
          </p:nvPr>
        </p:nvSpPr>
        <p:spPr>
          <a:xfrm>
            <a:off x="1106424" y="2386744"/>
            <a:ext cx="6940296"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500"/>
              <a:buFont typeface="Gill Sans"/>
              <a:buNone/>
              <a:defRPr sz="35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8"/>
          <p:cNvSpPr txBox="1">
            <a:spLocks noGrp="1"/>
          </p:cNvSpPr>
          <p:nvPr>
            <p:ph type="body" idx="1"/>
          </p:nvPr>
        </p:nvSpPr>
        <p:spPr>
          <a:xfrm>
            <a:off x="2021396" y="4352465"/>
            <a:ext cx="5101209" cy="126508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1000"/>
              </a:spcBef>
              <a:spcAft>
                <a:spcPts val="0"/>
              </a:spcAft>
              <a:buSzPts val="1900"/>
              <a:buNone/>
              <a:defRPr sz="1900">
                <a:solidFill>
                  <a:schemeClr val="dk1"/>
                </a:solidFill>
              </a:defRPr>
            </a:lvl1pPr>
            <a:lvl2pPr marL="914400" lvl="1" indent="-228600" algn="l">
              <a:lnSpc>
                <a:spcPct val="100000"/>
              </a:lnSpc>
              <a:spcBef>
                <a:spcPts val="1000"/>
              </a:spcBef>
              <a:spcAft>
                <a:spcPts val="0"/>
              </a:spcAft>
              <a:buSzPts val="1900"/>
              <a:buNone/>
              <a:defRPr sz="1900">
                <a:solidFill>
                  <a:srgbClr val="888888"/>
                </a:solidFill>
              </a:defRPr>
            </a:lvl2pPr>
            <a:lvl3pPr marL="1371600" lvl="2" indent="-228600" algn="l">
              <a:lnSpc>
                <a:spcPct val="100000"/>
              </a:lnSpc>
              <a:spcBef>
                <a:spcPts val="1000"/>
              </a:spcBef>
              <a:spcAft>
                <a:spcPts val="0"/>
              </a:spcAft>
              <a:buSzPts val="1800"/>
              <a:buNone/>
              <a:defRPr sz="1800">
                <a:solidFill>
                  <a:srgbClr val="888888"/>
                </a:solidFill>
              </a:defRPr>
            </a:lvl3pPr>
            <a:lvl4pPr marL="1828800" lvl="3" indent="-228600" algn="l">
              <a:lnSpc>
                <a:spcPct val="100000"/>
              </a:lnSpc>
              <a:spcBef>
                <a:spcPts val="1000"/>
              </a:spcBef>
              <a:spcAft>
                <a:spcPts val="0"/>
              </a:spcAft>
              <a:buSzPts val="1600"/>
              <a:buNone/>
              <a:defRPr sz="1600">
                <a:solidFill>
                  <a:srgbClr val="888888"/>
                </a:solidFill>
              </a:defRPr>
            </a:lvl4pPr>
            <a:lvl5pPr marL="2286000" lvl="4" indent="-228600" algn="l">
              <a:lnSpc>
                <a:spcPct val="100000"/>
              </a:lnSpc>
              <a:spcBef>
                <a:spcPts val="1000"/>
              </a:spcBef>
              <a:spcAft>
                <a:spcPts val="0"/>
              </a:spcAft>
              <a:buSzPts val="1600"/>
              <a:buNone/>
              <a:defRPr sz="1600">
                <a:solidFill>
                  <a:srgbClr val="888888"/>
                </a:solidFill>
              </a:defRPr>
            </a:lvl5pPr>
            <a:lvl6pPr marL="2743200" lvl="5" indent="-228600" algn="l">
              <a:lnSpc>
                <a:spcPct val="100000"/>
              </a:lnSpc>
              <a:spcBef>
                <a:spcPts val="1000"/>
              </a:spcBef>
              <a:spcAft>
                <a:spcPts val="0"/>
              </a:spcAft>
              <a:buSzPts val="1600"/>
              <a:buNone/>
              <a:defRPr sz="1600">
                <a:solidFill>
                  <a:srgbClr val="888888"/>
                </a:solidFill>
              </a:defRPr>
            </a:lvl6pPr>
            <a:lvl7pPr marL="3200400" lvl="6" indent="-228600" algn="l">
              <a:lnSpc>
                <a:spcPct val="100000"/>
              </a:lnSpc>
              <a:spcBef>
                <a:spcPts val="1000"/>
              </a:spcBef>
              <a:spcAft>
                <a:spcPts val="0"/>
              </a:spcAft>
              <a:buSzPts val="1600"/>
              <a:buNone/>
              <a:defRPr sz="1600">
                <a:solidFill>
                  <a:srgbClr val="888888"/>
                </a:solidFill>
              </a:defRPr>
            </a:lvl7pPr>
            <a:lvl8pPr marL="3657600" lvl="7" indent="-228600" algn="l">
              <a:lnSpc>
                <a:spcPct val="100000"/>
              </a:lnSpc>
              <a:spcBef>
                <a:spcPts val="1000"/>
              </a:spcBef>
              <a:spcAft>
                <a:spcPts val="0"/>
              </a:spcAft>
              <a:buSzPts val="1600"/>
              <a:buNone/>
              <a:defRPr sz="1600">
                <a:solidFill>
                  <a:srgbClr val="888888"/>
                </a:solidFill>
              </a:defRPr>
            </a:lvl8pPr>
            <a:lvl9pPr marL="4114800" lvl="8" indent="-228600" algn="l">
              <a:lnSpc>
                <a:spcPct val="100000"/>
              </a:lnSpc>
              <a:spcBef>
                <a:spcPts val="1000"/>
              </a:spcBef>
              <a:spcAft>
                <a:spcPts val="0"/>
              </a:spcAft>
              <a:buSzPts val="1600"/>
              <a:buNone/>
              <a:defRPr sz="1600">
                <a:solidFill>
                  <a:srgbClr val="888888"/>
                </a:solidFill>
              </a:defRPr>
            </a:lvl9pPr>
          </a:lstStyle>
          <a:p>
            <a:endParaRPr/>
          </a:p>
        </p:txBody>
      </p:sp>
      <p:sp>
        <p:nvSpPr>
          <p:cNvPr id="52" name="Google Shape;52;p58"/>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8"/>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8"/>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r">
              <a:spcBef>
                <a:spcPts val="0"/>
              </a:spcBef>
              <a:spcAft>
                <a:spcPts val="0"/>
              </a:spcAft>
              <a:buClr>
                <a:srgbClr val="FFFFFF"/>
              </a:buClr>
              <a:buSzPts val="1100"/>
              <a:buFont typeface="Gill Sans"/>
              <a:buNone/>
              <a:defRPr/>
            </a:lvl1pPr>
            <a:lvl2pPr marL="0" lvl="1" indent="0" algn="r">
              <a:spcBef>
                <a:spcPts val="0"/>
              </a:spcBef>
              <a:spcAft>
                <a:spcPts val="0"/>
              </a:spcAft>
              <a:buClr>
                <a:srgbClr val="FFFFFF"/>
              </a:buClr>
              <a:buSzPts val="1100"/>
              <a:buFont typeface="Gill Sans"/>
              <a:buNone/>
              <a:defRPr/>
            </a:lvl2pPr>
            <a:lvl3pPr marL="0" lvl="2" indent="0" algn="r">
              <a:spcBef>
                <a:spcPts val="0"/>
              </a:spcBef>
              <a:spcAft>
                <a:spcPts val="0"/>
              </a:spcAft>
              <a:buClr>
                <a:srgbClr val="FFFFFF"/>
              </a:buClr>
              <a:buSzPts val="1100"/>
              <a:buFont typeface="Gill Sans"/>
              <a:buNone/>
              <a:defRPr/>
            </a:lvl3pPr>
            <a:lvl4pPr marL="0" lvl="3" indent="0" algn="r">
              <a:spcBef>
                <a:spcPts val="0"/>
              </a:spcBef>
              <a:spcAft>
                <a:spcPts val="0"/>
              </a:spcAft>
              <a:buClr>
                <a:srgbClr val="FFFFFF"/>
              </a:buClr>
              <a:buSzPts val="1100"/>
              <a:buFont typeface="Gill Sans"/>
              <a:buNone/>
              <a:defRPr/>
            </a:lvl4pPr>
            <a:lvl5pPr marL="0" lvl="4" indent="0" algn="r">
              <a:spcBef>
                <a:spcPts val="0"/>
              </a:spcBef>
              <a:spcAft>
                <a:spcPts val="0"/>
              </a:spcAft>
              <a:buClr>
                <a:srgbClr val="FFFFFF"/>
              </a:buClr>
              <a:buSzPts val="1100"/>
              <a:buFont typeface="Gill Sans"/>
              <a:buNone/>
              <a:defRPr/>
            </a:lvl5pPr>
            <a:lvl6pPr marL="0" lvl="5" indent="0" algn="r">
              <a:spcBef>
                <a:spcPts val="0"/>
              </a:spcBef>
              <a:spcAft>
                <a:spcPts val="0"/>
              </a:spcAft>
              <a:buClr>
                <a:srgbClr val="FFFFFF"/>
              </a:buClr>
              <a:buSzPts val="1100"/>
              <a:buFont typeface="Gill Sans"/>
              <a:buNone/>
              <a:defRPr/>
            </a:lvl6pPr>
            <a:lvl7pPr marL="0" lvl="6" indent="0" algn="r">
              <a:spcBef>
                <a:spcPts val="0"/>
              </a:spcBef>
              <a:spcAft>
                <a:spcPts val="0"/>
              </a:spcAft>
              <a:buClr>
                <a:srgbClr val="FFFFFF"/>
              </a:buClr>
              <a:buSzPts val="1100"/>
              <a:buFont typeface="Gill Sans"/>
              <a:buNone/>
              <a:defRPr/>
            </a:lvl7pPr>
            <a:lvl8pPr marL="0" lvl="7" indent="0" algn="r">
              <a:spcBef>
                <a:spcPts val="0"/>
              </a:spcBef>
              <a:spcAft>
                <a:spcPts val="0"/>
              </a:spcAft>
              <a:buClr>
                <a:srgbClr val="FFFFFF"/>
              </a:buClr>
              <a:buSzPts val="1100"/>
              <a:buFont typeface="Gill Sans"/>
              <a:buNone/>
              <a:defRPr/>
            </a:lvl8pPr>
            <a:lvl9pPr marL="0" lvl="8" indent="0" algn="r">
              <a:spcBef>
                <a:spcPts val="0"/>
              </a:spcBef>
              <a:spcAft>
                <a:spcPts val="0"/>
              </a:spcAft>
              <a:buClr>
                <a:srgbClr val="FFFFFF"/>
              </a:buClr>
              <a:buSzPts val="11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59"/>
          <p:cNvSpPr txBox="1">
            <a:spLocks noGrp="1"/>
          </p:cNvSpPr>
          <p:nvPr>
            <p:ph type="title"/>
          </p:nvPr>
        </p:nvSpPr>
        <p:spPr>
          <a:xfrm>
            <a:off x="1606045" y="964692"/>
            <a:ext cx="5937755"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59"/>
          <p:cNvSpPr txBox="1">
            <a:spLocks noGrp="1"/>
          </p:cNvSpPr>
          <p:nvPr>
            <p:ph type="body" idx="1"/>
          </p:nvPr>
        </p:nvSpPr>
        <p:spPr>
          <a:xfrm>
            <a:off x="1102239" y="2638044"/>
            <a:ext cx="3288023"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8" name="Google Shape;58;p59"/>
          <p:cNvSpPr txBox="1">
            <a:spLocks noGrp="1"/>
          </p:cNvSpPr>
          <p:nvPr>
            <p:ph type="body" idx="2"/>
          </p:nvPr>
        </p:nvSpPr>
        <p:spPr>
          <a:xfrm>
            <a:off x="4753737" y="2638044"/>
            <a:ext cx="3290516"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9" name="Google Shape;59;p59"/>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9"/>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9"/>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r">
              <a:spcBef>
                <a:spcPts val="0"/>
              </a:spcBef>
              <a:spcAft>
                <a:spcPts val="0"/>
              </a:spcAft>
              <a:buClr>
                <a:srgbClr val="FFFFFF"/>
              </a:buClr>
              <a:buSzPts val="1100"/>
              <a:buFont typeface="Gill Sans"/>
              <a:buNone/>
              <a:defRPr/>
            </a:lvl1pPr>
            <a:lvl2pPr marL="0" lvl="1" indent="0" algn="r">
              <a:spcBef>
                <a:spcPts val="0"/>
              </a:spcBef>
              <a:spcAft>
                <a:spcPts val="0"/>
              </a:spcAft>
              <a:buClr>
                <a:srgbClr val="FFFFFF"/>
              </a:buClr>
              <a:buSzPts val="1100"/>
              <a:buFont typeface="Gill Sans"/>
              <a:buNone/>
              <a:defRPr/>
            </a:lvl2pPr>
            <a:lvl3pPr marL="0" lvl="2" indent="0" algn="r">
              <a:spcBef>
                <a:spcPts val="0"/>
              </a:spcBef>
              <a:spcAft>
                <a:spcPts val="0"/>
              </a:spcAft>
              <a:buClr>
                <a:srgbClr val="FFFFFF"/>
              </a:buClr>
              <a:buSzPts val="1100"/>
              <a:buFont typeface="Gill Sans"/>
              <a:buNone/>
              <a:defRPr/>
            </a:lvl3pPr>
            <a:lvl4pPr marL="0" lvl="3" indent="0" algn="r">
              <a:spcBef>
                <a:spcPts val="0"/>
              </a:spcBef>
              <a:spcAft>
                <a:spcPts val="0"/>
              </a:spcAft>
              <a:buClr>
                <a:srgbClr val="FFFFFF"/>
              </a:buClr>
              <a:buSzPts val="1100"/>
              <a:buFont typeface="Gill Sans"/>
              <a:buNone/>
              <a:defRPr/>
            </a:lvl4pPr>
            <a:lvl5pPr marL="0" lvl="4" indent="0" algn="r">
              <a:spcBef>
                <a:spcPts val="0"/>
              </a:spcBef>
              <a:spcAft>
                <a:spcPts val="0"/>
              </a:spcAft>
              <a:buClr>
                <a:srgbClr val="FFFFFF"/>
              </a:buClr>
              <a:buSzPts val="1100"/>
              <a:buFont typeface="Gill Sans"/>
              <a:buNone/>
              <a:defRPr/>
            </a:lvl5pPr>
            <a:lvl6pPr marL="0" lvl="5" indent="0" algn="r">
              <a:spcBef>
                <a:spcPts val="0"/>
              </a:spcBef>
              <a:spcAft>
                <a:spcPts val="0"/>
              </a:spcAft>
              <a:buClr>
                <a:srgbClr val="FFFFFF"/>
              </a:buClr>
              <a:buSzPts val="1100"/>
              <a:buFont typeface="Gill Sans"/>
              <a:buNone/>
              <a:defRPr/>
            </a:lvl6pPr>
            <a:lvl7pPr marL="0" lvl="6" indent="0" algn="r">
              <a:spcBef>
                <a:spcPts val="0"/>
              </a:spcBef>
              <a:spcAft>
                <a:spcPts val="0"/>
              </a:spcAft>
              <a:buClr>
                <a:srgbClr val="FFFFFF"/>
              </a:buClr>
              <a:buSzPts val="1100"/>
              <a:buFont typeface="Gill Sans"/>
              <a:buNone/>
              <a:defRPr/>
            </a:lvl7pPr>
            <a:lvl8pPr marL="0" lvl="7" indent="0" algn="r">
              <a:spcBef>
                <a:spcPts val="0"/>
              </a:spcBef>
              <a:spcAft>
                <a:spcPts val="0"/>
              </a:spcAft>
              <a:buClr>
                <a:srgbClr val="FFFFFF"/>
              </a:buClr>
              <a:buSzPts val="1100"/>
              <a:buFont typeface="Gill Sans"/>
              <a:buNone/>
              <a:defRPr/>
            </a:lvl8pPr>
            <a:lvl9pPr marL="0" lvl="8" indent="0" algn="r">
              <a:spcBef>
                <a:spcPts val="0"/>
              </a:spcBef>
              <a:spcAft>
                <a:spcPts val="0"/>
              </a:spcAft>
              <a:buClr>
                <a:srgbClr val="FFFFFF"/>
              </a:buClr>
              <a:buSzPts val="11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2"/>
        <p:cNvGrpSpPr/>
        <p:nvPr/>
      </p:nvGrpSpPr>
      <p:grpSpPr>
        <a:xfrm>
          <a:off x="0" y="0"/>
          <a:ext cx="0" cy="0"/>
          <a:chOff x="0" y="0"/>
          <a:chExt cx="0" cy="0"/>
        </a:xfrm>
      </p:grpSpPr>
      <p:sp>
        <p:nvSpPr>
          <p:cNvPr id="63" name="Google Shape;63;p60"/>
          <p:cNvSpPr txBox="1">
            <a:spLocks noGrp="1"/>
          </p:cNvSpPr>
          <p:nvPr>
            <p:ph type="body" idx="1"/>
          </p:nvPr>
        </p:nvSpPr>
        <p:spPr>
          <a:xfrm>
            <a:off x="1102239" y="2313434"/>
            <a:ext cx="3288024"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6B8890"/>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64" name="Google Shape;64;p60"/>
          <p:cNvSpPr txBox="1">
            <a:spLocks noGrp="1"/>
          </p:cNvSpPr>
          <p:nvPr>
            <p:ph type="body" idx="2"/>
          </p:nvPr>
        </p:nvSpPr>
        <p:spPr>
          <a:xfrm>
            <a:off x="1102239" y="3143250"/>
            <a:ext cx="3288024"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5" name="Google Shape;65;p60"/>
          <p:cNvSpPr txBox="1">
            <a:spLocks noGrp="1"/>
          </p:cNvSpPr>
          <p:nvPr>
            <p:ph type="body" idx="3"/>
          </p:nvPr>
        </p:nvSpPr>
        <p:spPr>
          <a:xfrm>
            <a:off x="4753737" y="3143250"/>
            <a:ext cx="3290516"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6" name="Google Shape;66;p60"/>
          <p:cNvSpPr txBox="1">
            <a:spLocks noGrp="1"/>
          </p:cNvSpPr>
          <p:nvPr>
            <p:ph type="body" idx="4"/>
          </p:nvPr>
        </p:nvSpPr>
        <p:spPr>
          <a:xfrm>
            <a:off x="4753737" y="2313434"/>
            <a:ext cx="3290516"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6B8890"/>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67" name="Google Shape;67;p60"/>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60"/>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0"/>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r">
              <a:spcBef>
                <a:spcPts val="0"/>
              </a:spcBef>
              <a:spcAft>
                <a:spcPts val="0"/>
              </a:spcAft>
              <a:buClr>
                <a:srgbClr val="FFFFFF"/>
              </a:buClr>
              <a:buSzPts val="1100"/>
              <a:buFont typeface="Gill Sans"/>
              <a:buNone/>
              <a:defRPr/>
            </a:lvl1pPr>
            <a:lvl2pPr marL="0" lvl="1" indent="0" algn="r">
              <a:spcBef>
                <a:spcPts val="0"/>
              </a:spcBef>
              <a:spcAft>
                <a:spcPts val="0"/>
              </a:spcAft>
              <a:buClr>
                <a:srgbClr val="FFFFFF"/>
              </a:buClr>
              <a:buSzPts val="1100"/>
              <a:buFont typeface="Gill Sans"/>
              <a:buNone/>
              <a:defRPr/>
            </a:lvl2pPr>
            <a:lvl3pPr marL="0" lvl="2" indent="0" algn="r">
              <a:spcBef>
                <a:spcPts val="0"/>
              </a:spcBef>
              <a:spcAft>
                <a:spcPts val="0"/>
              </a:spcAft>
              <a:buClr>
                <a:srgbClr val="FFFFFF"/>
              </a:buClr>
              <a:buSzPts val="1100"/>
              <a:buFont typeface="Gill Sans"/>
              <a:buNone/>
              <a:defRPr/>
            </a:lvl3pPr>
            <a:lvl4pPr marL="0" lvl="3" indent="0" algn="r">
              <a:spcBef>
                <a:spcPts val="0"/>
              </a:spcBef>
              <a:spcAft>
                <a:spcPts val="0"/>
              </a:spcAft>
              <a:buClr>
                <a:srgbClr val="FFFFFF"/>
              </a:buClr>
              <a:buSzPts val="1100"/>
              <a:buFont typeface="Gill Sans"/>
              <a:buNone/>
              <a:defRPr/>
            </a:lvl4pPr>
            <a:lvl5pPr marL="0" lvl="4" indent="0" algn="r">
              <a:spcBef>
                <a:spcPts val="0"/>
              </a:spcBef>
              <a:spcAft>
                <a:spcPts val="0"/>
              </a:spcAft>
              <a:buClr>
                <a:srgbClr val="FFFFFF"/>
              </a:buClr>
              <a:buSzPts val="1100"/>
              <a:buFont typeface="Gill Sans"/>
              <a:buNone/>
              <a:defRPr/>
            </a:lvl5pPr>
            <a:lvl6pPr marL="0" lvl="5" indent="0" algn="r">
              <a:spcBef>
                <a:spcPts val="0"/>
              </a:spcBef>
              <a:spcAft>
                <a:spcPts val="0"/>
              </a:spcAft>
              <a:buClr>
                <a:srgbClr val="FFFFFF"/>
              </a:buClr>
              <a:buSzPts val="1100"/>
              <a:buFont typeface="Gill Sans"/>
              <a:buNone/>
              <a:defRPr/>
            </a:lvl6pPr>
            <a:lvl7pPr marL="0" lvl="6" indent="0" algn="r">
              <a:spcBef>
                <a:spcPts val="0"/>
              </a:spcBef>
              <a:spcAft>
                <a:spcPts val="0"/>
              </a:spcAft>
              <a:buClr>
                <a:srgbClr val="FFFFFF"/>
              </a:buClr>
              <a:buSzPts val="1100"/>
              <a:buFont typeface="Gill Sans"/>
              <a:buNone/>
              <a:defRPr/>
            </a:lvl7pPr>
            <a:lvl8pPr marL="0" lvl="7" indent="0" algn="r">
              <a:spcBef>
                <a:spcPts val="0"/>
              </a:spcBef>
              <a:spcAft>
                <a:spcPts val="0"/>
              </a:spcAft>
              <a:buClr>
                <a:srgbClr val="FFFFFF"/>
              </a:buClr>
              <a:buSzPts val="1100"/>
              <a:buFont typeface="Gill Sans"/>
              <a:buNone/>
              <a:defRPr/>
            </a:lvl8pPr>
            <a:lvl9pPr marL="0" lvl="8" indent="0" algn="r">
              <a:spcBef>
                <a:spcPts val="0"/>
              </a:spcBef>
              <a:spcAft>
                <a:spcPts val="0"/>
              </a:spcAft>
              <a:buClr>
                <a:srgbClr val="FFFFFF"/>
              </a:buClr>
              <a:buSzPts val="11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60"/>
          <p:cNvSpPr txBox="1">
            <a:spLocks noGrp="1"/>
          </p:cNvSpPr>
          <p:nvPr>
            <p:ph type="title"/>
          </p:nvPr>
        </p:nvSpPr>
        <p:spPr>
          <a:xfrm>
            <a:off x="1606045" y="964692"/>
            <a:ext cx="5937755"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rgbClr val="C7C7C7"/>
            </a:gs>
          </a:gsLst>
          <a:path path="circle">
            <a:fillToRect r="100000" b="100000"/>
          </a:path>
          <a:tileRect l="-100000" t="-100000"/>
        </a:gra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1606045" y="964692"/>
            <a:ext cx="5937755"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600"/>
              <a:buFont typeface="Gill Sans"/>
              <a:buNone/>
              <a:defRPr sz="26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1606045" y="2638045"/>
            <a:ext cx="5937755"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9pPr>
          </a:lstStyle>
          <a:p>
            <a:endParaRPr/>
          </a:p>
        </p:txBody>
      </p:sp>
      <p:sp>
        <p:nvSpPr>
          <p:cNvPr id="12" name="Google Shape;12;p25"/>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25"/>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25"/>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r" rtl="0">
              <a:spcBef>
                <a:spcPts val="0"/>
              </a:spcBef>
              <a:spcAft>
                <a:spcPts val="0"/>
              </a:spcAft>
              <a:buClr>
                <a:srgbClr val="FFFFFF"/>
              </a:buClr>
              <a:buSzPts val="1100"/>
              <a:buFont typeface="Gill Sans"/>
              <a:buNone/>
              <a:defRPr sz="1100" b="0" i="0" u="none" strike="noStrike" cap="none">
                <a:solidFill>
                  <a:srgbClr val="FFFFFF"/>
                </a:solidFill>
                <a:latin typeface="Gill Sans"/>
                <a:ea typeface="Gill Sans"/>
                <a:cs typeface="Gill Sans"/>
                <a:sym typeface="Gill Sans"/>
              </a:defRPr>
            </a:lvl1pPr>
            <a:lvl2pPr marL="0" marR="0" lvl="1" indent="0" algn="r" rtl="0">
              <a:spcBef>
                <a:spcPts val="0"/>
              </a:spcBef>
              <a:spcAft>
                <a:spcPts val="0"/>
              </a:spcAft>
              <a:buClr>
                <a:srgbClr val="FFFFFF"/>
              </a:buClr>
              <a:buSzPts val="1100"/>
              <a:buFont typeface="Gill Sans"/>
              <a:buNone/>
              <a:defRPr sz="1100" b="0" i="0" u="none" strike="noStrike" cap="none">
                <a:solidFill>
                  <a:srgbClr val="FFFFFF"/>
                </a:solidFill>
                <a:latin typeface="Gill Sans"/>
                <a:ea typeface="Gill Sans"/>
                <a:cs typeface="Gill Sans"/>
                <a:sym typeface="Gill Sans"/>
              </a:defRPr>
            </a:lvl2pPr>
            <a:lvl3pPr marL="0" marR="0" lvl="2" indent="0" algn="r" rtl="0">
              <a:spcBef>
                <a:spcPts val="0"/>
              </a:spcBef>
              <a:spcAft>
                <a:spcPts val="0"/>
              </a:spcAft>
              <a:buClr>
                <a:srgbClr val="FFFFFF"/>
              </a:buClr>
              <a:buSzPts val="1100"/>
              <a:buFont typeface="Gill Sans"/>
              <a:buNone/>
              <a:defRPr sz="1100" b="0" i="0" u="none" strike="noStrike" cap="none">
                <a:solidFill>
                  <a:srgbClr val="FFFFFF"/>
                </a:solidFill>
                <a:latin typeface="Gill Sans"/>
                <a:ea typeface="Gill Sans"/>
                <a:cs typeface="Gill Sans"/>
                <a:sym typeface="Gill Sans"/>
              </a:defRPr>
            </a:lvl3pPr>
            <a:lvl4pPr marL="0" marR="0" lvl="3" indent="0" algn="r" rtl="0">
              <a:spcBef>
                <a:spcPts val="0"/>
              </a:spcBef>
              <a:spcAft>
                <a:spcPts val="0"/>
              </a:spcAft>
              <a:buClr>
                <a:srgbClr val="FFFFFF"/>
              </a:buClr>
              <a:buSzPts val="1100"/>
              <a:buFont typeface="Gill Sans"/>
              <a:buNone/>
              <a:defRPr sz="1100" b="0" i="0" u="none" strike="noStrike" cap="none">
                <a:solidFill>
                  <a:srgbClr val="FFFFFF"/>
                </a:solidFill>
                <a:latin typeface="Gill Sans"/>
                <a:ea typeface="Gill Sans"/>
                <a:cs typeface="Gill Sans"/>
                <a:sym typeface="Gill Sans"/>
              </a:defRPr>
            </a:lvl4pPr>
            <a:lvl5pPr marL="0" marR="0" lvl="4" indent="0" algn="r" rtl="0">
              <a:spcBef>
                <a:spcPts val="0"/>
              </a:spcBef>
              <a:spcAft>
                <a:spcPts val="0"/>
              </a:spcAft>
              <a:buClr>
                <a:srgbClr val="FFFFFF"/>
              </a:buClr>
              <a:buSzPts val="1100"/>
              <a:buFont typeface="Gill Sans"/>
              <a:buNone/>
              <a:defRPr sz="1100" b="0" i="0" u="none" strike="noStrike" cap="none">
                <a:solidFill>
                  <a:srgbClr val="FFFFFF"/>
                </a:solidFill>
                <a:latin typeface="Gill Sans"/>
                <a:ea typeface="Gill Sans"/>
                <a:cs typeface="Gill Sans"/>
                <a:sym typeface="Gill Sans"/>
              </a:defRPr>
            </a:lvl5pPr>
            <a:lvl6pPr marL="0" marR="0" lvl="5" indent="0" algn="r" rtl="0">
              <a:spcBef>
                <a:spcPts val="0"/>
              </a:spcBef>
              <a:spcAft>
                <a:spcPts val="0"/>
              </a:spcAft>
              <a:buClr>
                <a:srgbClr val="FFFFFF"/>
              </a:buClr>
              <a:buSzPts val="1100"/>
              <a:buFont typeface="Gill Sans"/>
              <a:buNone/>
              <a:defRPr sz="1100" b="0" i="0" u="none" strike="noStrike" cap="none">
                <a:solidFill>
                  <a:srgbClr val="FFFFFF"/>
                </a:solidFill>
                <a:latin typeface="Gill Sans"/>
                <a:ea typeface="Gill Sans"/>
                <a:cs typeface="Gill Sans"/>
                <a:sym typeface="Gill Sans"/>
              </a:defRPr>
            </a:lvl6pPr>
            <a:lvl7pPr marL="0" marR="0" lvl="6" indent="0" algn="r" rtl="0">
              <a:spcBef>
                <a:spcPts val="0"/>
              </a:spcBef>
              <a:spcAft>
                <a:spcPts val="0"/>
              </a:spcAft>
              <a:buClr>
                <a:srgbClr val="FFFFFF"/>
              </a:buClr>
              <a:buSzPts val="1100"/>
              <a:buFont typeface="Gill Sans"/>
              <a:buNone/>
              <a:defRPr sz="1100" b="0" i="0" u="none" strike="noStrike" cap="none">
                <a:solidFill>
                  <a:srgbClr val="FFFFFF"/>
                </a:solidFill>
                <a:latin typeface="Gill Sans"/>
                <a:ea typeface="Gill Sans"/>
                <a:cs typeface="Gill Sans"/>
                <a:sym typeface="Gill Sans"/>
              </a:defRPr>
            </a:lvl7pPr>
            <a:lvl8pPr marL="0" marR="0" lvl="7" indent="0" algn="r" rtl="0">
              <a:spcBef>
                <a:spcPts val="0"/>
              </a:spcBef>
              <a:spcAft>
                <a:spcPts val="0"/>
              </a:spcAft>
              <a:buClr>
                <a:srgbClr val="FFFFFF"/>
              </a:buClr>
              <a:buSzPts val="1100"/>
              <a:buFont typeface="Gill Sans"/>
              <a:buNone/>
              <a:defRPr sz="1100" b="0" i="0" u="none" strike="noStrike" cap="none">
                <a:solidFill>
                  <a:srgbClr val="FFFFFF"/>
                </a:solidFill>
                <a:latin typeface="Gill Sans"/>
                <a:ea typeface="Gill Sans"/>
                <a:cs typeface="Gill Sans"/>
                <a:sym typeface="Gill Sans"/>
              </a:defRPr>
            </a:lvl8pPr>
            <a:lvl9pPr marL="0" marR="0" lvl="8" indent="0" algn="r" rtl="0">
              <a:spcBef>
                <a:spcPts val="0"/>
              </a:spcBef>
              <a:spcAft>
                <a:spcPts val="0"/>
              </a:spcAft>
              <a:buClr>
                <a:srgbClr val="FFFFFF"/>
              </a:buClr>
              <a:buSzPts val="1100"/>
              <a:buFont typeface="Gill Sans"/>
              <a:buNone/>
              <a:defRPr sz="11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cdc.gov/violenceprevention/intimatepartnerviolence/teen_dating_violence.html"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stopbullying.gov/cyberbullyin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www.stopbullying.gov/cyberbullyin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cyberbullying.org/setting-up-a-free-bullying-and-cyberbullying-reporting-system-with-google-voice"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cyberbullying.org/wp-content/uploads/2014/12/tips-for-parents-when-child-is-cyberbullied.jpg"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cyberbullying.org/cyberbullying-fact-sheet-identification-prevention-and-respons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s://nces.ed.gov/blogs/nces/post/new-data-show-growth-in-online-bullyi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stopbullyingnow.gov"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stopbullyingnow.gov"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hyperlink" Target="http://www.stopbullying.gov/laws/federal/index.html"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hyperlink" Target="http://www.govtrack.us/congress/bills/110/s1492/text"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educationworld.com/a_admin/bullying-school-legal-liability.shtml"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s://creativecommons.org/licenses/by-nc-nd/3.0/" TargetMode="External"/><Relationship Id="rId4" Type="http://schemas.openxmlformats.org/officeDocument/2006/relationships/hyperlink" Target="http://tatianaalejandrapinedarodriguezcpm.blogspot.com/2014/03/investigacion-actividad-complementaria.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hyperlink" Target="https://www.stopbullying.gov/sites/default/files/2017-10/bullying-as-an-ace-fact-sheet.pdf"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hyperlink" Target="http://www.welcomingschools.org/"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0.png"/></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5.png"/></Relationships>
</file>

<file path=ppt/slides/_rels/slide78.xml.rels><?xml version="1.0" encoding="UTF-8" standalone="yes"?>
<Relationships xmlns="http://schemas.openxmlformats.org/package/2006/relationships"><Relationship Id="rId8" Type="http://schemas.openxmlformats.org/officeDocument/2006/relationships/hyperlink" Target="http://www.educationworld.com/" TargetMode="External"/><Relationship Id="rId13" Type="http://schemas.openxmlformats.org/officeDocument/2006/relationships/hyperlink" Target="http://www.hazelden.org/web/go/olweus" TargetMode="External"/><Relationship Id="rId3" Type="http://schemas.openxmlformats.org/officeDocument/2006/relationships/hyperlink" Target="http://www.aera.net/" TargetMode="External"/><Relationship Id="rId7" Type="http://schemas.openxmlformats.org/officeDocument/2006/relationships/hyperlink" Target="http://www.cyberbullying.org/" TargetMode="External"/><Relationship Id="rId12" Type="http://schemas.openxmlformats.org/officeDocument/2006/relationships/hyperlink" Target="http://www.nsba.org/sites/default/files/reports/Where-we-learn_1.pdf" TargetMode="External"/><Relationship Id="rId2" Type="http://schemas.openxmlformats.org/officeDocument/2006/relationships/notesSlide" Target="../notesSlides/notesSlide78.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cfchildren.org/" TargetMode="External"/><Relationship Id="rId11" Type="http://schemas.openxmlformats.org/officeDocument/2006/relationships/hyperlink" Target="https://nces.ed.gov/" TargetMode="External"/><Relationship Id="rId5" Type="http://schemas.openxmlformats.org/officeDocument/2006/relationships/hyperlink" Target="http://www.cdc.gov/violenceprevention" TargetMode="External"/><Relationship Id="rId15" Type="http://schemas.openxmlformats.org/officeDocument/2006/relationships/hyperlink" Target="http://www.welcomingschools.org/" TargetMode="External"/><Relationship Id="rId10" Type="http://schemas.openxmlformats.org/officeDocument/2006/relationships/hyperlink" Target="https://www.iirp.edu/" TargetMode="External"/><Relationship Id="rId4" Type="http://schemas.openxmlformats.org/officeDocument/2006/relationships/hyperlink" Target="http://www.adl.org/" TargetMode="External"/><Relationship Id="rId9" Type="http://schemas.openxmlformats.org/officeDocument/2006/relationships/hyperlink" Target="http://www.glsen.org/" TargetMode="External"/><Relationship Id="rId14" Type="http://schemas.openxmlformats.org/officeDocument/2006/relationships/hyperlink" Target="http://www.stopbullying.gov/"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dc.gov/violenceprevention/pdf/bullying-definitions-final-a.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121227" y="1310350"/>
            <a:ext cx="88779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C8C93"/>
              </a:buClr>
              <a:buSzPts val="900"/>
              <a:buFont typeface="Cambria"/>
              <a:buNone/>
            </a:pPr>
            <a:r>
              <a:rPr lang="en-US" sz="3600" b="1" i="0" u="none" strike="noStrike" cap="none">
                <a:solidFill>
                  <a:srgbClr val="3C8C93"/>
                </a:solidFill>
                <a:latin typeface="Cambria"/>
                <a:ea typeface="Cambria"/>
                <a:cs typeface="Cambria"/>
                <a:sym typeface="Cambria"/>
              </a:rPr>
              <a:t>Bullying Prevention Best Practices</a:t>
            </a:r>
            <a:endParaRPr/>
          </a:p>
        </p:txBody>
      </p:sp>
      <p:sp>
        <p:nvSpPr>
          <p:cNvPr id="105" name="Google Shape;105;p1"/>
          <p:cNvSpPr txBox="1">
            <a:spLocks noGrp="1"/>
          </p:cNvSpPr>
          <p:nvPr>
            <p:ph type="subTitle" idx="1"/>
          </p:nvPr>
        </p:nvSpPr>
        <p:spPr>
          <a:xfrm>
            <a:off x="731582" y="2930832"/>
            <a:ext cx="7229475" cy="19748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600"/>
              <a:buFont typeface="Calibri"/>
              <a:buNone/>
            </a:pPr>
            <a:r>
              <a:rPr lang="en-US" sz="2400" b="1" i="0" u="none" strike="noStrike" cap="none">
                <a:solidFill>
                  <a:schemeClr val="dk2"/>
                </a:solidFill>
                <a:latin typeface="Calibri"/>
                <a:ea typeface="Calibri"/>
                <a:cs typeface="Calibri"/>
                <a:sym typeface="Calibri"/>
              </a:rPr>
              <a:t>International Bullying Prevention Association (IBPA)</a:t>
            </a:r>
            <a:endParaRPr/>
          </a:p>
          <a:p>
            <a:pPr marL="0" marR="0" lvl="0" indent="0" algn="r" rtl="0">
              <a:lnSpc>
                <a:spcPct val="100000"/>
              </a:lnSpc>
              <a:spcBef>
                <a:spcPts val="0"/>
              </a:spcBef>
              <a:spcAft>
                <a:spcPts val="0"/>
              </a:spcAft>
              <a:buClr>
                <a:schemeClr val="dk2"/>
              </a:buClr>
              <a:buSzPts val="450"/>
              <a:buFont typeface="Calibri"/>
              <a:buNone/>
            </a:pPr>
            <a:r>
              <a:rPr lang="en-US" sz="1800" b="1">
                <a:solidFill>
                  <a:schemeClr val="dk1"/>
                </a:solidFill>
              </a:rPr>
              <a:t>Chicago, IL</a:t>
            </a:r>
            <a:r>
              <a:rPr lang="en-US" sz="1800" b="1" i="0" u="none" strike="noStrike" cap="none">
                <a:solidFill>
                  <a:schemeClr val="dk1"/>
                </a:solidFill>
                <a:latin typeface="Calibri"/>
                <a:ea typeface="Calibri"/>
                <a:cs typeface="Calibri"/>
                <a:sym typeface="Calibri"/>
              </a:rPr>
              <a:t>, USA </a:t>
            </a:r>
            <a:r>
              <a:rPr lang="en-US" sz="1800" b="1">
                <a:solidFill>
                  <a:schemeClr val="dk1"/>
                </a:solidFill>
              </a:rPr>
              <a:t>2019</a:t>
            </a:r>
            <a:endParaRPr sz="1800" b="1" i="0" u="none" strike="noStrike" cap="none">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rgbClr val="3C8C93"/>
              </a:buClr>
              <a:buSzPts val="600"/>
              <a:buFont typeface="Calibri"/>
              <a:buNone/>
            </a:pPr>
            <a:r>
              <a:rPr lang="en-US" sz="2400" b="1" i="1" u="none" strike="noStrike" cap="none">
                <a:solidFill>
                  <a:srgbClr val="3C8C93"/>
                </a:solidFill>
                <a:latin typeface="Calibri"/>
                <a:ea typeface="Calibri"/>
                <a:cs typeface="Calibri"/>
                <a:sym typeface="Calibri"/>
              </a:rPr>
              <a:t>Mary Yoder Holsopple</a:t>
            </a:r>
            <a:endParaRPr/>
          </a:p>
          <a:p>
            <a:pPr marL="0" marR="0" lvl="0" indent="0" algn="r" rtl="0">
              <a:lnSpc>
                <a:spcPct val="100000"/>
              </a:lnSpc>
              <a:spcBef>
                <a:spcPts val="0"/>
              </a:spcBef>
              <a:spcAft>
                <a:spcPts val="0"/>
              </a:spcAft>
              <a:buClr>
                <a:srgbClr val="3C8C93"/>
              </a:buClr>
              <a:buSzPts val="600"/>
              <a:buFont typeface="Calibri"/>
              <a:buNone/>
            </a:pPr>
            <a:r>
              <a:rPr lang="en-US" sz="2400" b="1" i="1">
                <a:solidFill>
                  <a:srgbClr val="3C8C93"/>
                </a:solidFill>
                <a:latin typeface="Calibri"/>
                <a:ea typeface="Calibri"/>
                <a:cs typeface="Calibri"/>
                <a:sym typeface="Calibri"/>
              </a:rPr>
              <a:t>Mike Donlin </a:t>
            </a:r>
            <a:endParaRPr sz="2400" b="1" i="1" u="none" strike="noStrike" cap="none">
              <a:solidFill>
                <a:srgbClr val="3C8C93"/>
              </a:solidFill>
              <a:latin typeface="Calibri"/>
              <a:ea typeface="Calibri"/>
              <a:cs typeface="Calibri"/>
              <a:sym typeface="Calibri"/>
            </a:endParaRPr>
          </a:p>
          <a:p>
            <a:pPr marL="0" marR="0" lvl="0" indent="0" algn="r" rtl="0">
              <a:lnSpc>
                <a:spcPct val="100000"/>
              </a:lnSpc>
              <a:spcBef>
                <a:spcPts val="0"/>
              </a:spcBef>
              <a:spcAft>
                <a:spcPts val="0"/>
              </a:spcAft>
              <a:buClr>
                <a:schemeClr val="dk2"/>
              </a:buClr>
              <a:buSzPts val="600"/>
              <a:buFont typeface="Calibri"/>
              <a:buNone/>
            </a:pPr>
            <a:endParaRPr sz="2400" b="1" i="1" u="none" strike="noStrike" cap="none">
              <a:solidFill>
                <a:schemeClr val="dk2"/>
              </a:solidFill>
              <a:latin typeface="Calibri"/>
              <a:ea typeface="Calibri"/>
              <a:cs typeface="Calibri"/>
              <a:sym typeface="Calibri"/>
            </a:endParaRPr>
          </a:p>
        </p:txBody>
      </p:sp>
      <p:pic>
        <p:nvPicPr>
          <p:cNvPr id="106" name="Google Shape;106;p1"/>
          <p:cNvPicPr preferRelativeResize="0"/>
          <p:nvPr/>
        </p:nvPicPr>
        <p:blipFill rotWithShape="1">
          <a:blip r:embed="rId3">
            <a:alphaModFix/>
          </a:blip>
          <a:srcRect/>
          <a:stretch/>
        </p:blipFill>
        <p:spPr>
          <a:xfrm>
            <a:off x="1761107" y="3968158"/>
            <a:ext cx="2079027" cy="1634455"/>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9"/>
          <p:cNvSpPr txBox="1">
            <a:spLocks noGrp="1"/>
          </p:cNvSpPr>
          <p:nvPr>
            <p:ph type="title"/>
          </p:nvPr>
        </p:nvSpPr>
        <p:spPr>
          <a:xfrm>
            <a:off x="1606045" y="964692"/>
            <a:ext cx="5937755"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endParaRPr/>
          </a:p>
        </p:txBody>
      </p:sp>
      <p:sp>
        <p:nvSpPr>
          <p:cNvPr id="177" name="Google Shape;177;p9"/>
          <p:cNvSpPr txBox="1">
            <a:spLocks noGrp="1"/>
          </p:cNvSpPr>
          <p:nvPr>
            <p:ph type="body" idx="1"/>
          </p:nvPr>
        </p:nvSpPr>
        <p:spPr>
          <a:xfrm>
            <a:off x="1606045" y="2638045"/>
            <a:ext cx="5937755" cy="3101983"/>
          </a:xfrm>
          <a:prstGeom prst="rect">
            <a:avLst/>
          </a:prstGeom>
          <a:noFill/>
          <a:ln>
            <a:noFill/>
          </a:ln>
        </p:spPr>
        <p:txBody>
          <a:bodyPr spcFirstLastPara="1" wrap="square" lIns="91425" tIns="45700" rIns="91425" bIns="45700" anchor="t" anchorCtr="0">
            <a:normAutofit/>
          </a:bodyPr>
          <a:lstStyle/>
          <a:p>
            <a:pPr marL="171450" lvl="0" indent="-38100" algn="l" rtl="0">
              <a:lnSpc>
                <a:spcPct val="90000"/>
              </a:lnSpc>
              <a:spcBef>
                <a:spcPts val="0"/>
              </a:spcBef>
              <a:spcAft>
                <a:spcPts val="0"/>
              </a:spcAft>
              <a:buClr>
                <a:schemeClr val="dk1"/>
              </a:buClr>
              <a:buSzPts val="2100"/>
              <a:buNone/>
            </a:pPr>
            <a:endParaRPr/>
          </a:p>
        </p:txBody>
      </p:sp>
      <p:pic>
        <p:nvPicPr>
          <p:cNvPr id="178" name="Google Shape;178;p9"/>
          <p:cNvPicPr preferRelativeResize="0"/>
          <p:nvPr/>
        </p:nvPicPr>
        <p:blipFill rotWithShape="1">
          <a:blip r:embed="rId3">
            <a:alphaModFix/>
          </a:blip>
          <a:srcRect/>
          <a:stretch/>
        </p:blipFill>
        <p:spPr>
          <a:xfrm>
            <a:off x="0" y="24384"/>
            <a:ext cx="9253728" cy="8534399"/>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933450" y="506425"/>
            <a:ext cx="76119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C8C93"/>
              </a:buClr>
              <a:buSzPts val="1000"/>
              <a:buFont typeface="Cambria"/>
              <a:buNone/>
            </a:pPr>
            <a:r>
              <a:rPr lang="en-US" sz="4000" b="1">
                <a:solidFill>
                  <a:srgbClr val="3C8C93"/>
                </a:solidFill>
                <a:latin typeface="Cambria"/>
                <a:ea typeface="Cambria"/>
                <a:cs typeface="Cambria"/>
                <a:sym typeface="Cambria"/>
              </a:rPr>
              <a:t>   </a:t>
            </a:r>
            <a:r>
              <a:rPr lang="en-US" sz="4000" b="1" i="0" u="none" strike="noStrike" cap="none">
                <a:solidFill>
                  <a:srgbClr val="3C8C93"/>
                </a:solidFill>
                <a:latin typeface="Cambria"/>
                <a:ea typeface="Cambria"/>
                <a:cs typeface="Cambria"/>
                <a:sym typeface="Cambria"/>
              </a:rPr>
              <a:t>Conflict       vs.     Bullying</a:t>
            </a:r>
            <a:endParaRPr/>
          </a:p>
        </p:txBody>
      </p:sp>
      <p:sp>
        <p:nvSpPr>
          <p:cNvPr id="185" name="Google Shape;185;p10"/>
          <p:cNvSpPr txBox="1">
            <a:spLocks noGrp="1"/>
          </p:cNvSpPr>
          <p:nvPr>
            <p:ph type="body" idx="1"/>
          </p:nvPr>
        </p:nvSpPr>
        <p:spPr>
          <a:xfrm>
            <a:off x="679650" y="1344625"/>
            <a:ext cx="7865700" cy="5138700"/>
          </a:xfrm>
          <a:prstGeom prst="rect">
            <a:avLst/>
          </a:prstGeom>
          <a:noFill/>
          <a:ln>
            <a:noFill/>
          </a:ln>
        </p:spPr>
        <p:txBody>
          <a:bodyPr spcFirstLastPara="1" wrap="square" lIns="91425" tIns="45700" rIns="91425" bIns="45700" anchor="t" anchorCtr="0">
            <a:noAutofit/>
          </a:bodyPr>
          <a:lstStyle/>
          <a:p>
            <a:pPr marL="457200" marR="0" lvl="1" indent="-34925" algn="l" rtl="0">
              <a:lnSpc>
                <a:spcPct val="100000"/>
              </a:lnSpc>
              <a:spcBef>
                <a:spcPts val="440"/>
              </a:spcBef>
              <a:spcAft>
                <a:spcPts val="0"/>
              </a:spcAft>
              <a:buClr>
                <a:schemeClr val="dk2"/>
              </a:buClr>
              <a:buSzPts val="550"/>
              <a:buFont typeface="Noto Sans Symbols"/>
              <a:buNone/>
            </a:pPr>
            <a:r>
              <a:rPr lang="en-US" sz="2400" b="0" u="none" strike="noStrike" cap="none">
                <a:solidFill>
                  <a:schemeClr val="dk2"/>
                </a:solidFill>
                <a:latin typeface="Calibri"/>
                <a:ea typeface="Calibri"/>
                <a:cs typeface="Calibri"/>
                <a:sym typeface="Calibri"/>
              </a:rPr>
              <a:t>Equal power		    	             Imbalance of power</a:t>
            </a:r>
            <a:endParaRPr sz="2400"/>
          </a:p>
          <a:p>
            <a:pPr marL="457200" marR="0" lvl="1" indent="-34925" algn="l" rtl="0">
              <a:lnSpc>
                <a:spcPct val="100000"/>
              </a:lnSpc>
              <a:spcBef>
                <a:spcPts val="440"/>
              </a:spcBef>
              <a:spcAft>
                <a:spcPts val="0"/>
              </a:spcAft>
              <a:buClr>
                <a:schemeClr val="dk2"/>
              </a:buClr>
              <a:buSzPts val="550"/>
              <a:buFont typeface="Noto Sans Symbols"/>
              <a:buNone/>
            </a:pPr>
            <a:r>
              <a:rPr lang="en-US" sz="2400" b="0" u="none" strike="noStrike" cap="none">
                <a:solidFill>
                  <a:schemeClr val="dk2"/>
                </a:solidFill>
                <a:latin typeface="Calibri"/>
                <a:ea typeface="Calibri"/>
                <a:cs typeface="Calibri"/>
                <a:sym typeface="Calibri"/>
              </a:rPr>
              <a:t>One time / occasionally	     	Repeated over time</a:t>
            </a:r>
            <a:endParaRPr sz="2400"/>
          </a:p>
          <a:p>
            <a:pPr marL="457200" marR="0" lvl="1" indent="-34925" algn="l" rtl="0">
              <a:lnSpc>
                <a:spcPct val="100000"/>
              </a:lnSpc>
              <a:spcBef>
                <a:spcPts val="440"/>
              </a:spcBef>
              <a:spcAft>
                <a:spcPts val="0"/>
              </a:spcAft>
              <a:buClr>
                <a:schemeClr val="dk2"/>
              </a:buClr>
              <a:buSzPts val="550"/>
              <a:buFont typeface="Noto Sans Symbols"/>
              <a:buNone/>
            </a:pPr>
            <a:r>
              <a:rPr lang="en-US" sz="2400" b="0" u="none" strike="noStrike" cap="none">
                <a:solidFill>
                  <a:schemeClr val="dk2"/>
                </a:solidFill>
                <a:latin typeface="Calibri"/>
                <a:ea typeface="Calibri"/>
                <a:cs typeface="Calibri"/>
                <a:sym typeface="Calibri"/>
              </a:rPr>
              <a:t>Accidental / Not planned</a:t>
            </a:r>
            <a:r>
              <a:rPr lang="en-US" sz="2400">
                <a:solidFill>
                  <a:schemeClr val="dk2"/>
                </a:solidFill>
              </a:rPr>
              <a:t>        </a:t>
            </a:r>
            <a:r>
              <a:rPr lang="en-US" sz="2400" b="0" u="none" strike="noStrike" cap="none">
                <a:solidFill>
                  <a:schemeClr val="dk2"/>
                </a:solidFill>
                <a:latin typeface="Calibri"/>
                <a:ea typeface="Calibri"/>
                <a:cs typeface="Calibri"/>
                <a:sym typeface="Calibri"/>
              </a:rPr>
              <a:t>Intentional</a:t>
            </a:r>
            <a:endParaRPr sz="2400"/>
          </a:p>
          <a:p>
            <a:pPr marL="457200" marR="0" lvl="1" indent="-34925" algn="l" rtl="0">
              <a:lnSpc>
                <a:spcPct val="100000"/>
              </a:lnSpc>
              <a:spcBef>
                <a:spcPts val="440"/>
              </a:spcBef>
              <a:spcAft>
                <a:spcPts val="0"/>
              </a:spcAft>
              <a:buClr>
                <a:schemeClr val="dk2"/>
              </a:buClr>
              <a:buSzPts val="550"/>
              <a:buFont typeface="Noto Sans Symbols"/>
              <a:buNone/>
            </a:pPr>
            <a:r>
              <a:rPr lang="en-US" sz="2400" b="0" u="none" strike="noStrike" cap="none">
                <a:solidFill>
                  <a:schemeClr val="dk2"/>
                </a:solidFill>
                <a:latin typeface="Calibri"/>
                <a:ea typeface="Calibri"/>
                <a:cs typeface="Calibri"/>
                <a:sym typeface="Calibri"/>
              </a:rPr>
              <a:t>No serious, lasting harm	     	Physical/emotional harm</a:t>
            </a:r>
            <a:endParaRPr sz="2400"/>
          </a:p>
          <a:p>
            <a:pPr marL="457200" marR="0" lvl="1" indent="-34925" algn="l" rtl="0">
              <a:lnSpc>
                <a:spcPct val="100000"/>
              </a:lnSpc>
              <a:spcBef>
                <a:spcPts val="440"/>
              </a:spcBef>
              <a:spcAft>
                <a:spcPts val="0"/>
              </a:spcAft>
              <a:buClr>
                <a:schemeClr val="dk2"/>
              </a:buClr>
              <a:buSzPts val="550"/>
              <a:buFont typeface="Noto Sans Symbols"/>
              <a:buNone/>
            </a:pPr>
            <a:r>
              <a:rPr lang="en-US" sz="2400" b="0" u="none" strike="noStrike" cap="none">
                <a:solidFill>
                  <a:schemeClr val="dk2"/>
                </a:solidFill>
                <a:latin typeface="Calibri"/>
                <a:ea typeface="Calibri"/>
                <a:cs typeface="Calibri"/>
                <a:sym typeface="Calibri"/>
              </a:rPr>
              <a:t>Equal emotional reaction   	Unequal emotional reaction</a:t>
            </a:r>
            <a:endParaRPr sz="2400"/>
          </a:p>
          <a:p>
            <a:pPr marL="457200" marR="0" lvl="1" indent="-34925" algn="l" rtl="0">
              <a:lnSpc>
                <a:spcPct val="100000"/>
              </a:lnSpc>
              <a:spcBef>
                <a:spcPts val="440"/>
              </a:spcBef>
              <a:spcAft>
                <a:spcPts val="0"/>
              </a:spcAft>
              <a:buClr>
                <a:schemeClr val="dk2"/>
              </a:buClr>
              <a:buSzPts val="550"/>
              <a:buFont typeface="Noto Sans Symbols"/>
              <a:buNone/>
            </a:pPr>
            <a:r>
              <a:rPr lang="en-US" sz="2400" b="0" u="none" strike="noStrike" cap="none">
                <a:solidFill>
                  <a:schemeClr val="dk2"/>
                </a:solidFill>
                <a:latin typeface="Calibri"/>
                <a:ea typeface="Calibri"/>
                <a:cs typeface="Calibri"/>
                <a:sym typeface="Calibri"/>
              </a:rPr>
              <a:t>Not seeking power	     	       Seeking control/possession</a:t>
            </a:r>
            <a:endParaRPr sz="2400"/>
          </a:p>
          <a:p>
            <a:pPr marL="457200" marR="0" lvl="1" indent="-34925" algn="l" rtl="0">
              <a:lnSpc>
                <a:spcPct val="100000"/>
              </a:lnSpc>
              <a:spcBef>
                <a:spcPts val="440"/>
              </a:spcBef>
              <a:spcAft>
                <a:spcPts val="0"/>
              </a:spcAft>
              <a:buClr>
                <a:schemeClr val="dk2"/>
              </a:buClr>
              <a:buSzPts val="550"/>
              <a:buFont typeface="Noto Sans Symbols"/>
              <a:buNone/>
            </a:pPr>
            <a:r>
              <a:rPr lang="en-US" sz="2400" b="0" u="none" strike="noStrike" cap="none">
                <a:solidFill>
                  <a:schemeClr val="dk2"/>
                </a:solidFill>
                <a:latin typeface="Calibri"/>
                <a:ea typeface="Calibri"/>
                <a:cs typeface="Calibri"/>
                <a:sym typeface="Calibri"/>
              </a:rPr>
              <a:t>Often: remorse		     	       No remorse-blames target</a:t>
            </a:r>
            <a:endParaRPr sz="2400"/>
          </a:p>
          <a:p>
            <a:pPr marL="457200" marR="0" lvl="1" indent="-34925" algn="l" rtl="0">
              <a:lnSpc>
                <a:spcPct val="100000"/>
              </a:lnSpc>
              <a:spcBef>
                <a:spcPts val="440"/>
              </a:spcBef>
              <a:spcAft>
                <a:spcPts val="0"/>
              </a:spcAft>
              <a:buClr>
                <a:schemeClr val="dk2"/>
              </a:buClr>
              <a:buSzPts val="550"/>
              <a:buFont typeface="Noto Sans Symbols"/>
              <a:buNone/>
            </a:pPr>
            <a:r>
              <a:rPr lang="en-US" sz="2400" b="0" u="none" strike="noStrike" cap="none">
                <a:solidFill>
                  <a:schemeClr val="dk2"/>
                </a:solidFill>
                <a:latin typeface="Calibri"/>
                <a:ea typeface="Calibri"/>
                <a:cs typeface="Calibri"/>
                <a:sym typeface="Calibri"/>
              </a:rPr>
              <a:t>May try to solve problem    	No effort to solve problem</a:t>
            </a:r>
            <a:endParaRPr sz="2400"/>
          </a:p>
          <a:p>
            <a:pPr marL="914400" marR="0" lvl="2" indent="-31750" algn="l" rtl="0">
              <a:lnSpc>
                <a:spcPct val="100000"/>
              </a:lnSpc>
              <a:spcBef>
                <a:spcPts val="400"/>
              </a:spcBef>
              <a:spcAft>
                <a:spcPts val="0"/>
              </a:spcAft>
              <a:buClr>
                <a:schemeClr val="dk1"/>
              </a:buClr>
              <a:buSzPts val="500"/>
              <a:buFont typeface="Calibri"/>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chemeClr val="dk2"/>
              </a:buClr>
              <a:buSzPts val="600"/>
              <a:buFont typeface="Calibri"/>
              <a:buNone/>
            </a:pPr>
            <a:endParaRPr sz="2400" b="0" i="0" u="none" strike="noStrike" cap="none">
              <a:solidFill>
                <a:schemeClr val="dk2"/>
              </a:solidFill>
              <a:latin typeface="Calibri"/>
              <a:ea typeface="Calibri"/>
              <a:cs typeface="Calibri"/>
              <a:sym typeface="Calibri"/>
            </a:endParaRPr>
          </a:p>
        </p:txBody>
      </p:sp>
      <p:pic>
        <p:nvPicPr>
          <p:cNvPr id="186" name="Google Shape;186;p10"/>
          <p:cNvPicPr preferRelativeResize="0"/>
          <p:nvPr/>
        </p:nvPicPr>
        <p:blipFill rotWithShape="1">
          <a:blip r:embed="rId3">
            <a:alphaModFix/>
          </a:blip>
          <a:srcRect/>
          <a:stretch/>
        </p:blipFill>
        <p:spPr>
          <a:xfrm>
            <a:off x="356600" y="5778948"/>
            <a:ext cx="1064054" cy="8382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3"/>
          <p:cNvSpPr txBox="1"/>
          <p:nvPr/>
        </p:nvSpPr>
        <p:spPr>
          <a:xfrm>
            <a:off x="445950" y="787975"/>
            <a:ext cx="7848600" cy="501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Arial"/>
              <a:buNone/>
            </a:pPr>
            <a:r>
              <a:rPr lang="en-US" sz="2800" b="1" i="0" u="none" strike="noStrike" cap="none">
                <a:solidFill>
                  <a:srgbClr val="2142F0"/>
                </a:solidFill>
                <a:latin typeface="Arial"/>
                <a:ea typeface="Arial"/>
                <a:cs typeface="Arial"/>
                <a:sym typeface="Arial"/>
              </a:rPr>
              <a:t>T</a:t>
            </a:r>
            <a:r>
              <a:rPr lang="en-US" sz="2800" b="1" i="0" u="none" strike="noStrike" cap="none">
                <a:solidFill>
                  <a:srgbClr val="2142F0"/>
                </a:solidFill>
                <a:latin typeface="Gill Sans"/>
                <a:ea typeface="Gill Sans"/>
                <a:cs typeface="Gill Sans"/>
                <a:sym typeface="Gill Sans"/>
              </a:rPr>
              <a:t>easing</a:t>
            </a:r>
            <a:r>
              <a:rPr lang="en-US" sz="2800" b="1" i="0" u="none" strike="noStrike" cap="none">
                <a:solidFill>
                  <a:srgbClr val="2142F0"/>
                </a:solidFill>
                <a:latin typeface="Arial"/>
                <a:ea typeface="Arial"/>
                <a:cs typeface="Arial"/>
                <a:sym typeface="Arial"/>
              </a:rPr>
              <a:t>:</a:t>
            </a:r>
            <a:endParaRPr sz="1800" b="0" i="0" u="none" strike="noStrike" cap="none">
              <a:solidFill>
                <a:srgbClr val="2142F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Gill Sans"/>
              <a:ea typeface="Gill Sans"/>
              <a:cs typeface="Gill Sans"/>
              <a:sym typeface="Gill Sans"/>
            </a:endParaRPr>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Talking among friends</a:t>
            </a:r>
            <a:endParaRPr sz="1800" b="0" i="0" u="none" strike="noStrike" cap="none">
              <a:solidFill>
                <a:schemeClr val="dk1"/>
              </a:solidFill>
              <a:latin typeface="Gill Sans"/>
              <a:ea typeface="Gill Sans"/>
              <a:cs typeface="Gill Sans"/>
              <a:sym typeface="Gill Sans"/>
            </a:endParaRPr>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Close relationships</a:t>
            </a:r>
            <a:endParaRPr sz="2400" b="0" i="0" u="none" strike="noStrike" cap="none">
              <a:solidFill>
                <a:schemeClr val="dk1"/>
              </a:solidFill>
              <a:latin typeface="Gill Sans"/>
              <a:ea typeface="Gill Sans"/>
              <a:cs typeface="Gill Sans"/>
              <a:sym typeface="Gill Sans"/>
            </a:endParaRPr>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Everybody gets – or can get – in on                                                   </a:t>
            </a:r>
            <a:endParaRPr sz="1800" b="0" i="0" u="none" strike="noStrike" cap="none">
              <a:solidFill>
                <a:schemeClr val="dk1"/>
              </a:solidFill>
              <a:latin typeface="Gill Sans"/>
              <a:ea typeface="Gill Sans"/>
              <a:cs typeface="Gill Sans"/>
              <a:sym typeface="Gill Sans"/>
            </a:endParaRPr>
          </a:p>
          <a:p>
            <a:pPr marL="0" marR="0" lvl="2"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          a piece of the actio</a:t>
            </a:r>
            <a:r>
              <a:rPr lang="en-US" sz="2400" b="0" i="0" u="none" strike="noStrike" cap="none">
                <a:solidFill>
                  <a:schemeClr val="dk1"/>
                </a:solidFill>
                <a:latin typeface="Gill Sans"/>
                <a:ea typeface="Gill Sans"/>
                <a:cs typeface="Gill Sans"/>
                <a:sym typeface="Gill Sans"/>
              </a:rPr>
              <a:t>n</a:t>
            </a:r>
            <a:endParaRPr sz="2400" b="0" i="0" u="none" strike="noStrike" cap="none">
              <a:solidFill>
                <a:schemeClr val="dk1"/>
              </a:solidFill>
              <a:latin typeface="Gill Sans"/>
              <a:ea typeface="Gill Sans"/>
              <a:cs typeface="Gill Sans"/>
              <a:sym typeface="Gill Sans"/>
            </a:endParaRPr>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Not making fun of a person’s disability, race, </a:t>
            </a: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          religion, ethnicity, etc.</a:t>
            </a:r>
            <a:endParaRPr sz="1800" b="0" i="0" u="none" strike="noStrike" cap="none">
              <a:solidFill>
                <a:schemeClr val="dk1"/>
              </a:solidFill>
              <a:latin typeface="Gill Sans"/>
              <a:ea typeface="Gill Sans"/>
              <a:cs typeface="Gill Sans"/>
              <a:sym typeface="Gill Sans"/>
            </a:endParaRPr>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Fun, gest </a:t>
            </a:r>
            <a:endParaRPr sz="2400" b="0" i="0" u="none" strike="noStrike" cap="none">
              <a:solidFill>
                <a:schemeClr val="dk1"/>
              </a:solidFill>
              <a:latin typeface="Gill Sans"/>
              <a:ea typeface="Gill Sans"/>
              <a:cs typeface="Gill Sans"/>
              <a:sym typeface="Gill Sans"/>
            </a:endParaRPr>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No harm intended an</a:t>
            </a:r>
            <a:r>
              <a:rPr lang="en-US" sz="2400" b="0" i="0" u="none" strike="noStrike" cap="none">
                <a:solidFill>
                  <a:schemeClr val="dk1"/>
                </a:solidFill>
                <a:latin typeface="Gill Sans"/>
                <a:ea typeface="Gill Sans"/>
                <a:cs typeface="Gill Sans"/>
                <a:sym typeface="Gill Sans"/>
              </a:rPr>
              <a:t>d</a:t>
            </a:r>
            <a:endParaRPr sz="2400" b="0" i="0" u="none" strike="noStrike" cap="none">
              <a:solidFill>
                <a:schemeClr val="dk1"/>
              </a:solidFill>
              <a:latin typeface="Gill Sans"/>
              <a:ea typeface="Gill Sans"/>
              <a:cs typeface="Gill Sans"/>
              <a:sym typeface="Gill Sans"/>
            </a:endParaRPr>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Stopped if asked to be stopped</a:t>
            </a:r>
            <a:endParaRPr sz="1800" b="0" i="0" u="none" strike="noStrike" cap="none">
              <a:solidFill>
                <a:schemeClr val="dk1"/>
              </a:solidFill>
              <a:latin typeface="Gill Sans"/>
              <a:ea typeface="Gill Sans"/>
              <a:cs typeface="Gill Sans"/>
              <a:sym typeface="Gill Sans"/>
            </a:endParaRPr>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Not repeated over and over to be mean</a:t>
            </a:r>
            <a:endParaRPr sz="1800" b="0" i="0" u="none" strike="noStrike" cap="none">
              <a:solidFill>
                <a:schemeClr val="dk1"/>
              </a:solidFill>
              <a:latin typeface="Gill Sans"/>
              <a:ea typeface="Gill Sans"/>
              <a:cs typeface="Gill Sans"/>
              <a:sym typeface="Gill Sans"/>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6600"/>
              </a:buClr>
              <a:buSzPts val="2400"/>
              <a:buFont typeface="Arial"/>
              <a:buNone/>
            </a:pPr>
            <a:r>
              <a:rPr lang="en-US" sz="2400" b="1" i="0" u="none" strike="noStrike" cap="none">
                <a:solidFill>
                  <a:srgbClr val="006600"/>
                </a:solidFill>
                <a:latin typeface="Arial"/>
                <a:ea typeface="Arial"/>
                <a:cs typeface="Arial"/>
                <a:sym typeface="Arial"/>
              </a:rPr>
              <a:t>                                   </a:t>
            </a:r>
            <a:r>
              <a:rPr lang="en-US" sz="3000" b="1" i="0" u="none" strike="noStrike" cap="none">
                <a:solidFill>
                  <a:srgbClr val="006600"/>
                </a:solidFill>
                <a:latin typeface="Arial"/>
                <a:ea typeface="Arial"/>
                <a:cs typeface="Arial"/>
                <a:sym typeface="Arial"/>
              </a:rPr>
              <a:t>*</a:t>
            </a:r>
            <a:r>
              <a:rPr lang="en-US" sz="1800" b="1" i="0" u="none" strike="noStrike" cap="none">
                <a:solidFill>
                  <a:srgbClr val="006600"/>
                </a:solidFill>
                <a:latin typeface="Arial"/>
                <a:ea typeface="Arial"/>
                <a:cs typeface="Arial"/>
                <a:sym typeface="Arial"/>
              </a:rPr>
              <a:t>NB: It may lead to other things, though.</a:t>
            </a:r>
            <a:endParaRPr sz="1800" b="0" i="0" u="none" strike="noStrike" cap="none">
              <a:solidFill>
                <a:schemeClr val="dk1"/>
              </a:solidFill>
              <a:latin typeface="Gill Sans"/>
              <a:ea typeface="Gill Sans"/>
              <a:cs typeface="Gill Sans"/>
              <a:sym typeface="Gill Sans"/>
            </a:endParaRPr>
          </a:p>
        </p:txBody>
      </p:sp>
      <p:pic>
        <p:nvPicPr>
          <p:cNvPr id="193" name="Google Shape;193;p13"/>
          <p:cNvPicPr preferRelativeResize="0"/>
          <p:nvPr/>
        </p:nvPicPr>
        <p:blipFill rotWithShape="1">
          <a:blip r:embed="rId3">
            <a:alphaModFix/>
          </a:blip>
          <a:srcRect/>
          <a:stretch/>
        </p:blipFill>
        <p:spPr>
          <a:xfrm>
            <a:off x="6080247" y="238758"/>
            <a:ext cx="2514600" cy="2514600"/>
          </a:xfrm>
          <a:prstGeom prst="rect">
            <a:avLst/>
          </a:prstGeom>
          <a:noFill/>
          <a:ln>
            <a:noFill/>
          </a:ln>
        </p:spPr>
      </p:pic>
      <p:pic>
        <p:nvPicPr>
          <p:cNvPr id="194" name="Google Shape;194;p13"/>
          <p:cNvPicPr preferRelativeResize="0"/>
          <p:nvPr/>
        </p:nvPicPr>
        <p:blipFill rotWithShape="1">
          <a:blip r:embed="rId4">
            <a:alphaModFix/>
          </a:blip>
          <a:srcRect/>
          <a:stretch/>
        </p:blipFill>
        <p:spPr>
          <a:xfrm>
            <a:off x="356600" y="5804875"/>
            <a:ext cx="1031149" cy="812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6"/>
          <p:cNvSpPr txBox="1">
            <a:spLocks noGrp="1"/>
          </p:cNvSpPr>
          <p:nvPr>
            <p:ph type="title"/>
          </p:nvPr>
        </p:nvSpPr>
        <p:spPr>
          <a:xfrm>
            <a:off x="909095" y="2057400"/>
            <a:ext cx="7505700" cy="1536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C8C93"/>
              </a:buClr>
              <a:buSzPts val="1000"/>
              <a:buFont typeface="Cambria"/>
              <a:buNone/>
            </a:pPr>
            <a:r>
              <a:rPr lang="en-US" sz="4000" b="1" i="0" u="none" strike="noStrike" cap="none">
                <a:solidFill>
                  <a:srgbClr val="3C8C93"/>
                </a:solidFill>
                <a:latin typeface="Arial"/>
                <a:ea typeface="Arial"/>
                <a:cs typeface="Arial"/>
                <a:sym typeface="Arial"/>
              </a:rPr>
              <a:t>BULLYING = PEER ABUSE</a:t>
            </a:r>
            <a:endParaRPr>
              <a:latin typeface="Arial"/>
              <a:ea typeface="Arial"/>
              <a:cs typeface="Arial"/>
              <a:sym typeface="Arial"/>
            </a:endParaRPr>
          </a:p>
        </p:txBody>
      </p:sp>
      <p:sp>
        <p:nvSpPr>
          <p:cNvPr id="203" name="Google Shape;203;p6"/>
          <p:cNvSpPr txBox="1">
            <a:spLocks noGrp="1"/>
          </p:cNvSpPr>
          <p:nvPr>
            <p:ph type="sldNum" idx="12"/>
          </p:nvPr>
        </p:nvSpPr>
        <p:spPr>
          <a:xfrm>
            <a:off x="8240112" y="6217920"/>
            <a:ext cx="365760" cy="36576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libri"/>
              <a:buNone/>
            </a:pPr>
            <a:fld id="{00000000-1234-1234-1234-123412341234}" type="slidenum">
              <a:rPr lang="en-US" sz="1400" b="0" i="0" u="none" strike="noStrike" cap="none">
                <a:solidFill>
                  <a:schemeClr val="dk2"/>
                </a:solidFill>
                <a:latin typeface="Calibri"/>
                <a:ea typeface="Calibri"/>
                <a:cs typeface="Calibri"/>
                <a:sym typeface="Calibri"/>
              </a:rPr>
              <a:t>13</a:t>
            </a:fld>
            <a:endParaRPr sz="1400" b="0" i="0" u="none" strike="noStrike" cap="none">
              <a:solidFill>
                <a:schemeClr val="dk2"/>
              </a:solidFill>
              <a:latin typeface="Calibri"/>
              <a:ea typeface="Calibri"/>
              <a:cs typeface="Calibri"/>
              <a:sym typeface="Calibri"/>
            </a:endParaRPr>
          </a:p>
        </p:txBody>
      </p:sp>
      <p:pic>
        <p:nvPicPr>
          <p:cNvPr id="204" name="Google Shape;204;p6"/>
          <p:cNvPicPr preferRelativeResize="0"/>
          <p:nvPr/>
        </p:nvPicPr>
        <p:blipFill rotWithShape="1">
          <a:blip r:embed="rId3">
            <a:alphaModFix/>
          </a:blip>
          <a:srcRect/>
          <a:stretch/>
        </p:blipFill>
        <p:spPr>
          <a:xfrm>
            <a:off x="356600" y="5662426"/>
            <a:ext cx="1211950" cy="954725"/>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4"/>
          <p:cNvSpPr txBox="1">
            <a:spLocks noGrp="1"/>
          </p:cNvSpPr>
          <p:nvPr>
            <p:ph type="title"/>
          </p:nvPr>
        </p:nvSpPr>
        <p:spPr>
          <a:xfrm>
            <a:off x="1606045" y="964692"/>
            <a:ext cx="5937755" cy="11887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C8C93"/>
              </a:buClr>
              <a:buSzPts val="800"/>
              <a:buFont typeface="Cambria"/>
              <a:buNone/>
            </a:pPr>
            <a:r>
              <a:rPr lang="en-US" sz="3200" b="1" i="0" u="none" strike="noStrike" cap="none">
                <a:solidFill>
                  <a:srgbClr val="3C8C93"/>
                </a:solidFill>
                <a:latin typeface="Cambria"/>
                <a:ea typeface="Cambria"/>
                <a:cs typeface="Cambria"/>
                <a:sym typeface="Cambria"/>
              </a:rPr>
              <a:t>Milknose</a:t>
            </a:r>
            <a:endParaRPr/>
          </a:p>
        </p:txBody>
      </p:sp>
      <p:pic>
        <p:nvPicPr>
          <p:cNvPr id="211" name="Google Shape;211;p14" descr="Young-boy-drinking-Milk.jpg"/>
          <p:cNvPicPr preferRelativeResize="0"/>
          <p:nvPr/>
        </p:nvPicPr>
        <p:blipFill rotWithShape="1">
          <a:blip r:embed="rId3">
            <a:alphaModFix/>
          </a:blip>
          <a:srcRect/>
          <a:stretch/>
        </p:blipFill>
        <p:spPr>
          <a:xfrm>
            <a:off x="2527300" y="1911350"/>
            <a:ext cx="5653244" cy="3790911"/>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5"/>
          <p:cNvSpPr txBox="1">
            <a:spLocks noGrp="1"/>
          </p:cNvSpPr>
          <p:nvPr>
            <p:ph type="title"/>
          </p:nvPr>
        </p:nvSpPr>
        <p:spPr>
          <a:xfrm>
            <a:off x="1752600" y="228600"/>
            <a:ext cx="6934200" cy="11890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C8C93"/>
              </a:buClr>
              <a:buSzPts val="800"/>
              <a:buFont typeface="Cambria"/>
              <a:buNone/>
            </a:pPr>
            <a:r>
              <a:rPr lang="en-US" sz="3200" b="1" i="0" u="none" strike="noStrike" cap="none">
                <a:solidFill>
                  <a:srgbClr val="3C8C93"/>
                </a:solidFill>
                <a:latin typeface="Cambria"/>
                <a:ea typeface="Cambria"/>
                <a:cs typeface="Cambria"/>
                <a:sym typeface="Cambria"/>
              </a:rPr>
              <a:t>Understanding Bullying</a:t>
            </a:r>
            <a:endParaRPr/>
          </a:p>
        </p:txBody>
      </p:sp>
      <p:sp>
        <p:nvSpPr>
          <p:cNvPr id="218" name="Google Shape;218;p15"/>
          <p:cNvSpPr txBox="1">
            <a:spLocks noGrp="1"/>
          </p:cNvSpPr>
          <p:nvPr>
            <p:ph type="body" idx="1"/>
          </p:nvPr>
        </p:nvSpPr>
        <p:spPr>
          <a:xfrm>
            <a:off x="2339625" y="1791575"/>
            <a:ext cx="3149700" cy="2931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700"/>
              <a:buFont typeface="Calibri"/>
              <a:buNone/>
            </a:pPr>
            <a:endParaRPr sz="2800"/>
          </a:p>
          <a:p>
            <a:pPr marL="342900" marR="0" lvl="0" indent="-342900" algn="l" rtl="0">
              <a:lnSpc>
                <a:spcPct val="100000"/>
              </a:lnSpc>
              <a:spcBef>
                <a:spcPts val="0"/>
              </a:spcBef>
              <a:spcAft>
                <a:spcPts val="0"/>
              </a:spcAft>
              <a:buClr>
                <a:schemeClr val="dk2"/>
              </a:buClr>
              <a:buSzPts val="700"/>
              <a:buFont typeface="Calibri"/>
              <a:buNone/>
            </a:pPr>
            <a:endParaRPr sz="2800"/>
          </a:p>
          <a:p>
            <a:pPr marL="342900" marR="0" lvl="0" indent="-342900" algn="l" rtl="0">
              <a:lnSpc>
                <a:spcPct val="100000"/>
              </a:lnSpc>
              <a:spcBef>
                <a:spcPts val="0"/>
              </a:spcBef>
              <a:spcAft>
                <a:spcPts val="0"/>
              </a:spcAft>
              <a:buClr>
                <a:schemeClr val="dk2"/>
              </a:buClr>
              <a:buSzPts val="700"/>
              <a:buFont typeface="Calibri"/>
              <a:buNone/>
            </a:pPr>
            <a:endParaRPr sz="2800"/>
          </a:p>
          <a:p>
            <a:pPr marL="342900" marR="0" lvl="0" indent="-342900" algn="l" rtl="0">
              <a:lnSpc>
                <a:spcPct val="100000"/>
              </a:lnSpc>
              <a:spcBef>
                <a:spcPts val="0"/>
              </a:spcBef>
              <a:spcAft>
                <a:spcPts val="0"/>
              </a:spcAft>
              <a:buClr>
                <a:schemeClr val="dk2"/>
              </a:buClr>
              <a:buSzPts val="700"/>
              <a:buFont typeface="Calibri"/>
              <a:buNone/>
            </a:pPr>
            <a:endParaRPr sz="2800"/>
          </a:p>
          <a:p>
            <a:pPr marL="342900" marR="0" lvl="0" indent="-342900" algn="l" rtl="0">
              <a:lnSpc>
                <a:spcPct val="100000"/>
              </a:lnSpc>
              <a:spcBef>
                <a:spcPts val="0"/>
              </a:spcBef>
              <a:spcAft>
                <a:spcPts val="0"/>
              </a:spcAft>
              <a:buClr>
                <a:schemeClr val="dk2"/>
              </a:buClr>
              <a:buSzPts val="700"/>
              <a:buFont typeface="Calibri"/>
              <a:buNone/>
            </a:pPr>
            <a:endParaRPr sz="2800"/>
          </a:p>
          <a:p>
            <a:pPr marL="342900" marR="0" lvl="0" indent="-342900" algn="l" rtl="0">
              <a:lnSpc>
                <a:spcPct val="100000"/>
              </a:lnSpc>
              <a:spcBef>
                <a:spcPts val="0"/>
              </a:spcBef>
              <a:spcAft>
                <a:spcPts val="0"/>
              </a:spcAft>
              <a:buClr>
                <a:schemeClr val="dk2"/>
              </a:buClr>
              <a:buSzPts val="700"/>
              <a:buFont typeface="Calibri"/>
              <a:buNone/>
            </a:pPr>
            <a:r>
              <a:rPr lang="en-US" sz="2800" b="1"/>
              <a:t>     </a:t>
            </a:r>
            <a:r>
              <a:rPr lang="en-US" sz="2800" b="1" i="0" u="none" strike="noStrike" cap="none">
                <a:solidFill>
                  <a:schemeClr val="dk2"/>
                </a:solidFill>
              </a:rPr>
              <a:t>TIME TO TALK!!</a:t>
            </a:r>
            <a:endParaRPr b="1"/>
          </a:p>
          <a:p>
            <a:pPr marL="342900" marR="0" lvl="0" indent="-342900" algn="l" rtl="0">
              <a:lnSpc>
                <a:spcPct val="100000"/>
              </a:lnSpc>
              <a:spcBef>
                <a:spcPts val="1200"/>
              </a:spcBef>
              <a:spcAft>
                <a:spcPts val="0"/>
              </a:spcAft>
              <a:buClr>
                <a:schemeClr val="dk2"/>
              </a:buClr>
              <a:buSzPts val="600"/>
              <a:buFont typeface="Calibri"/>
              <a:buNone/>
            </a:pPr>
            <a:r>
              <a:rPr lang="en-US" sz="2400" b="0" i="1" u="none" strike="noStrike" cap="none">
                <a:solidFill>
                  <a:schemeClr val="dk2"/>
                </a:solidFill>
                <a:latin typeface="Calibri"/>
                <a:ea typeface="Calibri"/>
                <a:cs typeface="Calibri"/>
                <a:sym typeface="Calibri"/>
              </a:rPr>
              <a:t>	</a:t>
            </a:r>
            <a:endParaRPr sz="1600" b="0" i="0" u="none" strike="noStrike" cap="none">
              <a:solidFill>
                <a:schemeClr val="dk2"/>
              </a:solidFill>
              <a:latin typeface="Calibri"/>
              <a:ea typeface="Calibri"/>
              <a:cs typeface="Calibri"/>
              <a:sym typeface="Calibri"/>
            </a:endParaRPr>
          </a:p>
        </p:txBody>
      </p:sp>
      <p:pic>
        <p:nvPicPr>
          <p:cNvPr id="219" name="Google Shape;219;p15"/>
          <p:cNvPicPr preferRelativeResize="0"/>
          <p:nvPr/>
        </p:nvPicPr>
        <p:blipFill rotWithShape="1">
          <a:blip r:embed="rId3">
            <a:alphaModFix/>
          </a:blip>
          <a:srcRect/>
          <a:stretch/>
        </p:blipFill>
        <p:spPr>
          <a:xfrm>
            <a:off x="5861050" y="2781300"/>
            <a:ext cx="2875986" cy="2813764"/>
          </a:xfrm>
          <a:prstGeom prst="rect">
            <a:avLst/>
          </a:prstGeom>
          <a:noFill/>
          <a:ln>
            <a:noFill/>
          </a:ln>
        </p:spPr>
      </p:pic>
      <p:pic>
        <p:nvPicPr>
          <p:cNvPr id="220" name="Google Shape;220;p15"/>
          <p:cNvPicPr preferRelativeResize="0"/>
          <p:nvPr/>
        </p:nvPicPr>
        <p:blipFill rotWithShape="1">
          <a:blip r:embed="rId4">
            <a:alphaModFix/>
          </a:blip>
          <a:srcRect/>
          <a:stretch/>
        </p:blipFill>
        <p:spPr>
          <a:xfrm>
            <a:off x="356600" y="5707723"/>
            <a:ext cx="1154475" cy="909425"/>
          </a:xfrm>
          <a:prstGeom prst="rect">
            <a:avLst/>
          </a:prstGeom>
          <a:noFill/>
          <a:ln>
            <a:noFill/>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6"/>
          <p:cNvSpPr txBox="1">
            <a:spLocks noGrp="1"/>
          </p:cNvSpPr>
          <p:nvPr>
            <p:ph type="title"/>
          </p:nvPr>
        </p:nvSpPr>
        <p:spPr>
          <a:xfrm>
            <a:off x="406400" y="760362"/>
            <a:ext cx="7518400" cy="8699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C8C93"/>
              </a:buClr>
              <a:buSzPts val="1000"/>
              <a:buFont typeface="Cambria"/>
              <a:buNone/>
            </a:pPr>
            <a:r>
              <a:rPr lang="en-US" sz="4000" b="1" i="0" u="none" strike="noStrike" cap="none">
                <a:solidFill>
                  <a:srgbClr val="3C8C93"/>
                </a:solidFill>
                <a:latin typeface="Cambria"/>
                <a:ea typeface="Cambria"/>
                <a:cs typeface="Cambria"/>
                <a:sym typeface="Cambria"/>
              </a:rPr>
              <a:t>Types of Bullying </a:t>
            </a:r>
            <a:endParaRPr/>
          </a:p>
        </p:txBody>
      </p:sp>
      <p:sp>
        <p:nvSpPr>
          <p:cNvPr id="227" name="Google Shape;227;p16"/>
          <p:cNvSpPr txBox="1">
            <a:spLocks noGrp="1"/>
          </p:cNvSpPr>
          <p:nvPr>
            <p:ph type="body" idx="1"/>
          </p:nvPr>
        </p:nvSpPr>
        <p:spPr>
          <a:xfrm>
            <a:off x="1295400" y="1707331"/>
            <a:ext cx="7010400" cy="457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2"/>
              </a:buClr>
              <a:buSzPts val="2400"/>
              <a:buFont typeface="Calibri"/>
              <a:buChar char="•"/>
            </a:pPr>
            <a:r>
              <a:rPr lang="en-US" sz="2400" b="1" i="0" u="none" strike="noStrike" cap="none">
                <a:solidFill>
                  <a:schemeClr val="dk2"/>
                </a:solidFill>
                <a:latin typeface="Calibri"/>
                <a:ea typeface="Calibri"/>
                <a:cs typeface="Calibri"/>
                <a:sym typeface="Calibri"/>
              </a:rPr>
              <a:t>Direct Bullying</a:t>
            </a:r>
            <a:endParaRPr/>
          </a:p>
          <a:p>
            <a:pPr marL="742950" marR="0" lvl="1" indent="-285750" algn="l" rtl="0">
              <a:lnSpc>
                <a:spcPct val="90000"/>
              </a:lnSpc>
              <a:spcBef>
                <a:spcPts val="480"/>
              </a:spcBef>
              <a:spcAft>
                <a:spcPts val="0"/>
              </a:spcAft>
              <a:buClr>
                <a:schemeClr val="dk2"/>
              </a:buClr>
              <a:buSzPts val="2400"/>
              <a:buFont typeface="Courier New"/>
              <a:buChar char="o"/>
            </a:pPr>
            <a:r>
              <a:rPr lang="en-US" sz="2400" b="0" i="1" u="none" strike="noStrike" cap="none">
                <a:solidFill>
                  <a:schemeClr val="dk2"/>
                </a:solidFill>
                <a:latin typeface="Calibri"/>
                <a:ea typeface="Calibri"/>
                <a:cs typeface="Calibri"/>
                <a:sym typeface="Calibri"/>
              </a:rPr>
              <a:t>consisting of overt, relatively open attacks , usually in a face-to-face confrontation</a:t>
            </a:r>
            <a:endParaRPr/>
          </a:p>
          <a:p>
            <a:pPr marL="342900" marR="0" lvl="0" indent="-342900" algn="l" rtl="0">
              <a:lnSpc>
                <a:spcPct val="90000"/>
              </a:lnSpc>
              <a:spcBef>
                <a:spcPts val="1200"/>
              </a:spcBef>
              <a:spcAft>
                <a:spcPts val="0"/>
              </a:spcAft>
              <a:buClr>
                <a:schemeClr val="dk2"/>
              </a:buClr>
              <a:buSzPts val="2400"/>
              <a:buFont typeface="Calibri"/>
              <a:buChar char="•"/>
            </a:pPr>
            <a:r>
              <a:rPr lang="en-US" sz="2400" b="1" i="0" u="none" strike="noStrike" cap="none">
                <a:solidFill>
                  <a:schemeClr val="dk2"/>
                </a:solidFill>
                <a:latin typeface="Calibri"/>
                <a:ea typeface="Calibri"/>
                <a:cs typeface="Calibri"/>
                <a:sym typeface="Calibri"/>
              </a:rPr>
              <a:t>Indirect Bullying</a:t>
            </a:r>
            <a:endParaRPr/>
          </a:p>
          <a:p>
            <a:pPr marL="742950" marR="0" lvl="1" indent="-285750" algn="l" rtl="0">
              <a:lnSpc>
                <a:spcPct val="90000"/>
              </a:lnSpc>
              <a:spcBef>
                <a:spcPts val="480"/>
              </a:spcBef>
              <a:spcAft>
                <a:spcPts val="0"/>
              </a:spcAft>
              <a:buClr>
                <a:schemeClr val="dk2"/>
              </a:buClr>
              <a:buSzPts val="2400"/>
              <a:buFont typeface="Courier New"/>
              <a:buChar char="o"/>
            </a:pPr>
            <a:r>
              <a:rPr lang="en-US" sz="2400" b="0" i="1" u="none" strike="noStrike" cap="none">
                <a:solidFill>
                  <a:schemeClr val="dk2"/>
                </a:solidFill>
                <a:latin typeface="Calibri"/>
                <a:ea typeface="Calibri"/>
                <a:cs typeface="Calibri"/>
                <a:sym typeface="Calibri"/>
              </a:rPr>
              <a:t>consisting of covert actions, which are more concealed and subtle</a:t>
            </a:r>
            <a:endParaRPr/>
          </a:p>
          <a:p>
            <a:pPr marL="342900" marR="0" lvl="0" indent="-342900" algn="l" rtl="0">
              <a:lnSpc>
                <a:spcPct val="90000"/>
              </a:lnSpc>
              <a:spcBef>
                <a:spcPts val="1200"/>
              </a:spcBef>
              <a:spcAft>
                <a:spcPts val="0"/>
              </a:spcAft>
              <a:buClr>
                <a:schemeClr val="dk2"/>
              </a:buClr>
              <a:buSzPts val="2400"/>
              <a:buFont typeface="Calibri"/>
              <a:buChar char="•"/>
            </a:pPr>
            <a:r>
              <a:rPr lang="en-US" sz="2400" b="1" i="0" u="none" strike="noStrike" cap="none">
                <a:solidFill>
                  <a:schemeClr val="dk2"/>
                </a:solidFill>
                <a:latin typeface="Calibri"/>
                <a:ea typeface="Calibri"/>
                <a:cs typeface="Calibri"/>
                <a:sym typeface="Calibri"/>
              </a:rPr>
              <a:t>Relational or Social Bullying</a:t>
            </a:r>
            <a:endParaRPr/>
          </a:p>
          <a:p>
            <a:pPr marL="742950" marR="0" lvl="1" indent="-285750" algn="l" rtl="0">
              <a:lnSpc>
                <a:spcPct val="90000"/>
              </a:lnSpc>
              <a:spcBef>
                <a:spcPts val="480"/>
              </a:spcBef>
              <a:spcAft>
                <a:spcPts val="0"/>
              </a:spcAft>
              <a:buClr>
                <a:schemeClr val="dk2"/>
              </a:buClr>
              <a:buSzPts val="2400"/>
              <a:buFont typeface="Courier New"/>
              <a:buChar char="o"/>
            </a:pPr>
            <a:r>
              <a:rPr lang="en-US" sz="2400" b="0" i="1" u="none" strike="noStrike" cap="none">
                <a:solidFill>
                  <a:schemeClr val="dk2"/>
                </a:solidFill>
                <a:latin typeface="Calibri"/>
                <a:ea typeface="Calibri"/>
                <a:cs typeface="Calibri"/>
                <a:sym typeface="Calibri"/>
              </a:rPr>
              <a:t>consisting of behaviors that are intended to damage a student’s reputation or social standing</a:t>
            </a:r>
            <a:endParaRPr/>
          </a:p>
          <a:p>
            <a:pPr marL="742950" marR="0" lvl="1" indent="-320675" algn="r" rtl="0">
              <a:lnSpc>
                <a:spcPct val="90000"/>
              </a:lnSpc>
              <a:spcBef>
                <a:spcPts val="440"/>
              </a:spcBef>
              <a:spcAft>
                <a:spcPts val="0"/>
              </a:spcAft>
              <a:buClr>
                <a:schemeClr val="dk2"/>
              </a:buClr>
              <a:buSzPts val="550"/>
              <a:buFont typeface="Noto Sans Symbols"/>
              <a:buNone/>
            </a:pPr>
            <a:r>
              <a:rPr lang="en-US" sz="2200" b="0" i="1" u="none" strike="noStrike" cap="none">
                <a:solidFill>
                  <a:schemeClr val="dk2"/>
                </a:solidFill>
                <a:latin typeface="Calibri"/>
                <a:ea typeface="Calibri"/>
                <a:cs typeface="Calibri"/>
                <a:sym typeface="Calibri"/>
              </a:rPr>
              <a:t>			</a:t>
            </a:r>
            <a:r>
              <a:rPr lang="en-US" sz="1800" b="0" i="1" u="none" strike="noStrike" cap="none">
                <a:solidFill>
                  <a:schemeClr val="dk2"/>
                </a:solidFill>
                <a:latin typeface="Calibri"/>
                <a:ea typeface="Calibri"/>
                <a:cs typeface="Calibri"/>
                <a:sym typeface="Calibri"/>
              </a:rPr>
              <a:t>Olweus: 2007</a:t>
            </a:r>
            <a:endParaRPr/>
          </a:p>
        </p:txBody>
      </p:sp>
      <p:sp>
        <p:nvSpPr>
          <p:cNvPr id="228" name="Google Shape;228;p16"/>
          <p:cNvSpPr txBox="1">
            <a:spLocks noGrp="1"/>
          </p:cNvSpPr>
          <p:nvPr>
            <p:ph type="sldNum" idx="12"/>
          </p:nvPr>
        </p:nvSpPr>
        <p:spPr>
          <a:xfrm>
            <a:off x="7924800" y="6356350"/>
            <a:ext cx="7620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libri"/>
              <a:buNone/>
            </a:pPr>
            <a:fld id="{00000000-1234-1234-1234-123412341234}" type="slidenum">
              <a:rPr lang="en-US" sz="1400" b="0" i="0" u="none" strike="noStrike" cap="none">
                <a:solidFill>
                  <a:schemeClr val="dk2"/>
                </a:solidFill>
                <a:latin typeface="Calibri"/>
                <a:ea typeface="Calibri"/>
                <a:cs typeface="Calibri"/>
                <a:sym typeface="Calibri"/>
              </a:rPr>
              <a:t>16</a:t>
            </a:fld>
            <a:endParaRPr sz="1400" b="0" i="0" u="none" strike="noStrike" cap="none">
              <a:solidFill>
                <a:schemeClr val="dk2"/>
              </a:solidFill>
              <a:latin typeface="Calibri"/>
              <a:ea typeface="Calibri"/>
              <a:cs typeface="Calibri"/>
              <a:sym typeface="Calibri"/>
            </a:endParaRPr>
          </a:p>
        </p:txBody>
      </p:sp>
      <p:pic>
        <p:nvPicPr>
          <p:cNvPr id="229" name="Google Shape;229;p16"/>
          <p:cNvPicPr preferRelativeResize="0"/>
          <p:nvPr/>
        </p:nvPicPr>
        <p:blipFill rotWithShape="1">
          <a:blip r:embed="rId3">
            <a:alphaModFix/>
          </a:blip>
          <a:srcRect/>
          <a:stretch/>
        </p:blipFill>
        <p:spPr>
          <a:xfrm>
            <a:off x="356600" y="5747198"/>
            <a:ext cx="1104359" cy="869950"/>
          </a:xfrm>
          <a:prstGeom prst="rect">
            <a:avLst/>
          </a:prstGeom>
          <a:noFill/>
          <a:ln>
            <a:noFill/>
          </a:ln>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7"/>
          <p:cNvSpPr txBox="1"/>
          <p:nvPr/>
        </p:nvSpPr>
        <p:spPr>
          <a:xfrm>
            <a:off x="685800" y="1143000"/>
            <a:ext cx="7924800"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Arial"/>
              <a:buNone/>
            </a:pPr>
            <a:r>
              <a:rPr lang="en-US" sz="2400" b="1" i="0" u="none" strike="noStrike" cap="none">
                <a:solidFill>
                  <a:srgbClr val="2142F0"/>
                </a:solidFill>
                <a:latin typeface="Arial"/>
                <a:ea typeface="Arial"/>
                <a:cs typeface="Arial"/>
                <a:sym typeface="Arial"/>
              </a:rPr>
              <a:t>Dating/Intimate Partner Violence:</a:t>
            </a:r>
            <a:endParaRPr sz="1800" b="0" i="0" u="none" strike="noStrike" cap="none">
              <a:solidFill>
                <a:srgbClr val="2142F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600"/>
              <a:buFont typeface="Arial"/>
              <a:buNone/>
            </a:pPr>
            <a:r>
              <a:rPr lang="en-US" sz="1600" b="0" i="0" u="sng" strike="noStrike" cap="none">
                <a:solidFill>
                  <a:srgbClr val="000000"/>
                </a:solidFill>
                <a:latin typeface="Arial"/>
                <a:ea typeface="Arial"/>
                <a:cs typeface="Arial"/>
                <a:sym typeface="Arial"/>
                <a:hlinkClick r:id="rId3"/>
              </a:rPr>
              <a:t>http://www.cdc.gov/violenceprevention/intimatepartnerviolence/teen_dating_violence.html</a:t>
            </a:r>
            <a:r>
              <a:rPr lang="en-US" sz="1600" b="0" i="0" u="none" strike="noStrike" cap="none">
                <a:solidFill>
                  <a:srgbClr val="000000"/>
                </a:solidFill>
                <a:latin typeface="Arial"/>
                <a:ea typeface="Arial"/>
                <a:cs typeface="Arial"/>
                <a:sym typeface="Arial"/>
              </a:rPr>
              <a:t> </a:t>
            </a: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Physical, sexual, psychological, or emotional violence within a dating relationship, including stalking. </a:t>
            </a: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Different terms used to describe teen dating violence:</a:t>
            </a:r>
            <a:endParaRPr sz="1800" b="0" i="0" u="none" strike="noStrike" cap="none">
              <a:solidFill>
                <a:schemeClr val="dk1"/>
              </a:solidFill>
              <a:latin typeface="Gill Sans"/>
              <a:ea typeface="Gill Sans"/>
              <a:cs typeface="Gill Sans"/>
              <a:sym typeface="Gill Sans"/>
            </a:endParaRPr>
          </a:p>
          <a:p>
            <a:pPr marL="1657350" marR="0" lvl="3"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Relationship abuse</a:t>
            </a:r>
            <a:endParaRPr sz="1800" b="0" i="0" u="none" strike="noStrike" cap="none">
              <a:solidFill>
                <a:schemeClr val="dk1"/>
              </a:solidFill>
              <a:latin typeface="Gill Sans"/>
              <a:ea typeface="Gill Sans"/>
              <a:cs typeface="Gill Sans"/>
              <a:sym typeface="Gill Sans"/>
            </a:endParaRPr>
          </a:p>
          <a:p>
            <a:pPr marL="1657350" marR="0" lvl="3"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Intimate partner violence</a:t>
            </a:r>
            <a:endParaRPr sz="1800" b="0" i="0" u="none" strike="noStrike" cap="none">
              <a:solidFill>
                <a:schemeClr val="dk1"/>
              </a:solidFill>
              <a:latin typeface="Gill Sans"/>
              <a:ea typeface="Gill Sans"/>
              <a:cs typeface="Gill Sans"/>
              <a:sym typeface="Gill Sans"/>
            </a:endParaRPr>
          </a:p>
          <a:p>
            <a:pPr marL="1657350" marR="0" lvl="3"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Relationship violence</a:t>
            </a:r>
            <a:endParaRPr sz="1800" b="0" i="0" u="none" strike="noStrike" cap="none">
              <a:solidFill>
                <a:schemeClr val="dk1"/>
              </a:solidFill>
              <a:latin typeface="Gill Sans"/>
              <a:ea typeface="Gill Sans"/>
              <a:cs typeface="Gill Sans"/>
              <a:sym typeface="Gill Sans"/>
            </a:endParaRPr>
          </a:p>
          <a:p>
            <a:pPr marL="1657350" marR="0" lvl="3"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Dating abuse</a:t>
            </a:r>
            <a:endParaRPr sz="1800" b="0" i="0" u="none" strike="noStrike" cap="none">
              <a:solidFill>
                <a:schemeClr val="dk1"/>
              </a:solidFill>
              <a:latin typeface="Gill Sans"/>
              <a:ea typeface="Gill Sans"/>
              <a:cs typeface="Gill Sans"/>
              <a:sym typeface="Gill Sans"/>
            </a:endParaRPr>
          </a:p>
          <a:p>
            <a:pPr marL="1657350" marR="0" lvl="3"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Domestic abuse</a:t>
            </a:r>
            <a:endParaRPr sz="1800" b="0" i="0" u="none" strike="noStrike" cap="none">
              <a:solidFill>
                <a:schemeClr val="dk1"/>
              </a:solidFill>
              <a:latin typeface="Gill Sans"/>
              <a:ea typeface="Gill Sans"/>
              <a:cs typeface="Gill Sans"/>
              <a:sym typeface="Gill Sans"/>
            </a:endParaRPr>
          </a:p>
          <a:p>
            <a:pPr marL="1657350" marR="0" lvl="3"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Domestic violence</a:t>
            </a: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6" name="Google Shape;236;p17"/>
          <p:cNvPicPr preferRelativeResize="0"/>
          <p:nvPr/>
        </p:nvPicPr>
        <p:blipFill rotWithShape="1">
          <a:blip r:embed="rId4">
            <a:alphaModFix/>
          </a:blip>
          <a:srcRect/>
          <a:stretch/>
        </p:blipFill>
        <p:spPr>
          <a:xfrm>
            <a:off x="7378467" y="381000"/>
            <a:ext cx="1250190" cy="1088707"/>
          </a:xfrm>
          <a:prstGeom prst="rect">
            <a:avLst/>
          </a:prstGeom>
          <a:noFill/>
          <a:ln>
            <a:noFill/>
          </a:ln>
        </p:spPr>
      </p:pic>
      <p:pic>
        <p:nvPicPr>
          <p:cNvPr id="237" name="Google Shape;237;p17"/>
          <p:cNvPicPr preferRelativeResize="0"/>
          <p:nvPr/>
        </p:nvPicPr>
        <p:blipFill rotWithShape="1">
          <a:blip r:embed="rId5">
            <a:alphaModFix/>
          </a:blip>
          <a:srcRect/>
          <a:stretch/>
        </p:blipFill>
        <p:spPr>
          <a:xfrm>
            <a:off x="356600" y="5795247"/>
            <a:ext cx="1043350" cy="821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9"/>
          <p:cNvSpPr txBox="1">
            <a:spLocks noGrp="1"/>
          </p:cNvSpPr>
          <p:nvPr>
            <p:ph type="title"/>
          </p:nvPr>
        </p:nvSpPr>
        <p:spPr>
          <a:xfrm>
            <a:off x="1333500" y="350095"/>
            <a:ext cx="6477000" cy="11887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C8C93"/>
              </a:buClr>
              <a:buSzPts val="1000"/>
              <a:buFont typeface="Cambria"/>
              <a:buNone/>
            </a:pPr>
            <a:r>
              <a:rPr lang="en-US" sz="4000" b="1" i="0" u="none" strike="noStrike" cap="none">
                <a:solidFill>
                  <a:srgbClr val="3C8C93"/>
                </a:solidFill>
                <a:latin typeface="Cambria"/>
                <a:ea typeface="Cambria"/>
                <a:cs typeface="Cambria"/>
                <a:sym typeface="Cambria"/>
              </a:rPr>
              <a:t>Bullying/Cyberbullying</a:t>
            </a:r>
            <a:endParaRPr/>
          </a:p>
        </p:txBody>
      </p:sp>
      <p:sp>
        <p:nvSpPr>
          <p:cNvPr id="244" name="Google Shape;244;p29"/>
          <p:cNvSpPr txBox="1">
            <a:spLocks noGrp="1"/>
          </p:cNvSpPr>
          <p:nvPr>
            <p:ph type="body" idx="1"/>
          </p:nvPr>
        </p:nvSpPr>
        <p:spPr>
          <a:xfrm>
            <a:off x="1066800" y="1690689"/>
            <a:ext cx="7010400" cy="4941887"/>
          </a:xfrm>
          <a:prstGeom prst="rect">
            <a:avLst/>
          </a:prstGeom>
          <a:noFill/>
          <a:ln>
            <a:noFill/>
          </a:ln>
        </p:spPr>
        <p:txBody>
          <a:bodyPr spcFirstLastPara="1" wrap="square" lIns="91425" tIns="45700" rIns="91425" bIns="45700" anchor="t" anchorCtr="0">
            <a:noAutofit/>
          </a:bodyPr>
          <a:lstStyle/>
          <a:p>
            <a:pPr marL="457200" marR="0" lvl="1" indent="-203200" algn="l" rtl="0">
              <a:lnSpc>
                <a:spcPct val="100000"/>
              </a:lnSpc>
              <a:spcBef>
                <a:spcPts val="0"/>
              </a:spcBef>
              <a:spcAft>
                <a:spcPts val="0"/>
              </a:spcAft>
              <a:buClr>
                <a:schemeClr val="dk2"/>
              </a:buClr>
              <a:buSzPts val="3200"/>
              <a:buFont typeface="Noto Sans Symbols"/>
              <a:buNone/>
            </a:pPr>
            <a:r>
              <a:rPr lang="en-US" sz="3200" b="0" i="0" u="none" strike="noStrike" cap="none">
                <a:solidFill>
                  <a:schemeClr val="dk2"/>
                </a:solidFill>
                <a:latin typeface="Calibri"/>
                <a:ea typeface="Calibri"/>
                <a:cs typeface="Calibri"/>
                <a:sym typeface="Calibri"/>
              </a:rPr>
              <a:t>“It seems likely that we will eventually do away with a differentiation and recognize that online bullying is more of a location than a method, since social media is the virtual hangout of youth today.”</a:t>
            </a:r>
            <a:endParaRPr/>
          </a:p>
          <a:p>
            <a:pPr marL="742950" marR="0" lvl="1" indent="-463550" algn="l" rtl="0">
              <a:lnSpc>
                <a:spcPct val="100000"/>
              </a:lnSpc>
              <a:spcBef>
                <a:spcPts val="560"/>
              </a:spcBef>
              <a:spcAft>
                <a:spcPts val="0"/>
              </a:spcAft>
              <a:buClr>
                <a:schemeClr val="dk2"/>
              </a:buClr>
              <a:buSzPts val="2800"/>
              <a:buFont typeface="Noto Sans Symbols"/>
              <a:buNone/>
            </a:pPr>
            <a:endParaRPr sz="2800" b="0" i="0" u="none" strike="noStrike" cap="none">
              <a:solidFill>
                <a:schemeClr val="dk2"/>
              </a:solidFill>
              <a:latin typeface="Calibri"/>
              <a:ea typeface="Calibri"/>
              <a:cs typeface="Calibri"/>
              <a:sym typeface="Calibri"/>
            </a:endParaRPr>
          </a:p>
          <a:p>
            <a:pPr marL="742950" marR="0" lvl="1" indent="-314325" algn="r" rtl="0">
              <a:lnSpc>
                <a:spcPct val="100000"/>
              </a:lnSpc>
              <a:spcBef>
                <a:spcPts val="360"/>
              </a:spcBef>
              <a:spcAft>
                <a:spcPts val="0"/>
              </a:spcAft>
              <a:buClr>
                <a:schemeClr val="dk2"/>
              </a:buClr>
              <a:buSzPts val="450"/>
              <a:buFont typeface="Noto Sans Symbols"/>
              <a:buNone/>
            </a:pPr>
            <a:r>
              <a:rPr lang="en-US" sz="1800" b="0" i="0" u="none" strike="noStrike" cap="none">
                <a:solidFill>
                  <a:schemeClr val="dk1"/>
                </a:solidFill>
                <a:latin typeface="Calibri"/>
                <a:ea typeface="Calibri"/>
                <a:cs typeface="Calibri"/>
                <a:sym typeface="Calibri"/>
              </a:rPr>
              <a:t>Dr. Patti Agatston 2017</a:t>
            </a:r>
            <a:endParaRPr/>
          </a:p>
        </p:txBody>
      </p:sp>
      <p:pic>
        <p:nvPicPr>
          <p:cNvPr id="245" name="Google Shape;245;p29"/>
          <p:cNvPicPr preferRelativeResize="0"/>
          <p:nvPr/>
        </p:nvPicPr>
        <p:blipFill rotWithShape="1">
          <a:blip r:embed="rId3">
            <a:alphaModFix/>
          </a:blip>
          <a:srcRect/>
          <a:stretch/>
        </p:blipFill>
        <p:spPr>
          <a:xfrm>
            <a:off x="356600" y="5762048"/>
            <a:ext cx="1085500" cy="855100"/>
          </a:xfrm>
          <a:prstGeom prst="rect">
            <a:avLst/>
          </a:prstGeom>
          <a:noFill/>
          <a:ln>
            <a:noFill/>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0"/>
          <p:cNvSpPr txBox="1">
            <a:spLocks noGrp="1"/>
          </p:cNvSpPr>
          <p:nvPr>
            <p:ph type="title"/>
          </p:nvPr>
        </p:nvSpPr>
        <p:spPr>
          <a:xfrm>
            <a:off x="1371195" y="401017"/>
            <a:ext cx="5937900" cy="118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C8C93"/>
              </a:buClr>
              <a:buSzPts val="1000"/>
              <a:buFont typeface="Cambria"/>
              <a:buNone/>
            </a:pPr>
            <a:r>
              <a:rPr lang="en-US" sz="4000" b="1" i="0" u="none" strike="noStrike" cap="none">
                <a:solidFill>
                  <a:srgbClr val="3C8C93"/>
                </a:solidFill>
                <a:latin typeface="Cambria"/>
                <a:ea typeface="Cambria"/>
                <a:cs typeface="Cambria"/>
                <a:sym typeface="Cambria"/>
              </a:rPr>
              <a:t>Cyberbullying</a:t>
            </a:r>
            <a:endParaRPr/>
          </a:p>
        </p:txBody>
      </p:sp>
      <p:sp>
        <p:nvSpPr>
          <p:cNvPr id="252" name="Google Shape;252;p30"/>
          <p:cNvSpPr txBox="1">
            <a:spLocks noGrp="1"/>
          </p:cNvSpPr>
          <p:nvPr>
            <p:ph type="body" idx="1"/>
          </p:nvPr>
        </p:nvSpPr>
        <p:spPr>
          <a:xfrm>
            <a:off x="1603125" y="1589624"/>
            <a:ext cx="5937900" cy="3835800"/>
          </a:xfrm>
          <a:prstGeom prst="rect">
            <a:avLst/>
          </a:prstGeom>
          <a:noFill/>
          <a:ln>
            <a:noFill/>
          </a:ln>
        </p:spPr>
        <p:txBody>
          <a:bodyPr spcFirstLastPara="1" wrap="square" lIns="91425" tIns="45700" rIns="91425" bIns="45700" anchor="t" anchorCtr="0">
            <a:noAutofit/>
          </a:bodyPr>
          <a:lstStyle/>
          <a:p>
            <a:pPr marL="742950" marR="0" lvl="1" indent="-323850" algn="l" rtl="0">
              <a:lnSpc>
                <a:spcPct val="100000"/>
              </a:lnSpc>
              <a:spcBef>
                <a:spcPts val="0"/>
              </a:spcBef>
              <a:spcAft>
                <a:spcPts val="0"/>
              </a:spcAft>
              <a:buClr>
                <a:schemeClr val="dk2"/>
              </a:buClr>
              <a:buSzPts val="600"/>
              <a:buFont typeface="Noto Sans Symbols"/>
              <a:buNone/>
            </a:pPr>
            <a:r>
              <a:rPr lang="en-US" sz="2400" b="0" i="0" u="none" strike="noStrike" cap="none">
                <a:solidFill>
                  <a:schemeClr val="dk2"/>
                </a:solidFill>
                <a:latin typeface="Calibri"/>
                <a:ea typeface="Calibri"/>
                <a:cs typeface="Calibri"/>
                <a:sym typeface="Calibri"/>
              </a:rPr>
              <a:t>Cyberbullying is bullying that takes place using electronic technology. </a:t>
            </a:r>
            <a:endParaRPr/>
          </a:p>
          <a:p>
            <a:pPr marL="742950" marR="0" lvl="1" indent="-323850" algn="l" rtl="0">
              <a:lnSpc>
                <a:spcPct val="100000"/>
              </a:lnSpc>
              <a:spcBef>
                <a:spcPts val="480"/>
              </a:spcBef>
              <a:spcAft>
                <a:spcPts val="0"/>
              </a:spcAft>
              <a:buClr>
                <a:schemeClr val="dk2"/>
              </a:buClr>
              <a:buSzPts val="600"/>
              <a:buFont typeface="Noto Sans Symbols"/>
              <a:buNone/>
            </a:pPr>
            <a:r>
              <a:rPr lang="en-US" sz="2400" b="0" i="0" u="none" strike="noStrike" cap="none">
                <a:solidFill>
                  <a:schemeClr val="dk2"/>
                </a:solidFill>
                <a:latin typeface="Calibri"/>
                <a:ea typeface="Calibri"/>
                <a:cs typeface="Calibri"/>
                <a:sym typeface="Calibri"/>
              </a:rPr>
              <a:t>Electronic technology includes devices and equipment such as…</a:t>
            </a:r>
            <a:endParaRPr/>
          </a:p>
          <a:p>
            <a:pPr marL="1143000" marR="0" lvl="2" indent="-22860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Cell phones	</a:t>
            </a:r>
            <a:endParaRPr/>
          </a:p>
          <a:p>
            <a:pPr marL="1143000" marR="0" lvl="2" indent="-22860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Computers and tablets</a:t>
            </a:r>
            <a:endParaRPr/>
          </a:p>
          <a:p>
            <a:pPr marL="1143000" marR="0" lvl="2" indent="-22860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Communication tools such as social media sites, text messages, chat and websites	</a:t>
            </a:r>
            <a:endParaRPr/>
          </a:p>
          <a:p>
            <a:pPr marL="1143000" marR="0" lvl="2" indent="-269875" algn="l" rtl="0">
              <a:lnSpc>
                <a:spcPct val="100000"/>
              </a:lnSpc>
              <a:spcBef>
                <a:spcPts val="520"/>
              </a:spcBef>
              <a:spcAft>
                <a:spcPts val="0"/>
              </a:spcAft>
              <a:buClr>
                <a:schemeClr val="dk1"/>
              </a:buClr>
              <a:buSzPts val="650"/>
              <a:buFont typeface="Calibri"/>
              <a:buNone/>
            </a:pPr>
            <a:endParaRPr sz="2600" b="0" i="0" u="none" strike="noStrike" cap="none">
              <a:solidFill>
                <a:schemeClr val="dk1"/>
              </a:solidFill>
              <a:latin typeface="Calibri"/>
              <a:ea typeface="Calibri"/>
              <a:cs typeface="Calibri"/>
              <a:sym typeface="Calibri"/>
            </a:endParaRPr>
          </a:p>
          <a:p>
            <a:pPr marL="1143000" marR="0" lvl="2" indent="-257175" algn="r" rtl="0">
              <a:lnSpc>
                <a:spcPct val="100000"/>
              </a:lnSpc>
              <a:spcBef>
                <a:spcPts val="360"/>
              </a:spcBef>
              <a:spcAft>
                <a:spcPts val="0"/>
              </a:spcAft>
              <a:buClr>
                <a:schemeClr val="dk1"/>
              </a:buClr>
              <a:buSzPts val="450"/>
              <a:buFont typeface="Calibri"/>
              <a:buNone/>
            </a:pPr>
            <a:r>
              <a:rPr lang="en-US" sz="1800" b="0" i="0" u="sng" strike="noStrike" cap="none">
                <a:solidFill>
                  <a:schemeClr val="hlink"/>
                </a:solidFill>
                <a:latin typeface="Calibri"/>
                <a:ea typeface="Calibri"/>
                <a:cs typeface="Calibri"/>
                <a:sym typeface="Calibri"/>
                <a:hlinkClick r:id="rId3"/>
              </a:rPr>
              <a:t>www.stopbullying.gov/cyberbullying</a:t>
            </a:r>
            <a:r>
              <a:rPr lang="en-US" sz="1400" b="0" i="0" u="none" strike="noStrike" cap="none">
                <a:solidFill>
                  <a:schemeClr val="dk1"/>
                </a:solidFill>
                <a:latin typeface="Calibri"/>
                <a:ea typeface="Calibri"/>
                <a:cs typeface="Calibri"/>
                <a:sym typeface="Calibri"/>
              </a:rPr>
              <a:t> </a:t>
            </a:r>
            <a:endParaRPr/>
          </a:p>
        </p:txBody>
      </p:sp>
      <p:pic>
        <p:nvPicPr>
          <p:cNvPr id="253" name="Google Shape;253;p30"/>
          <p:cNvPicPr preferRelativeResize="0"/>
          <p:nvPr/>
        </p:nvPicPr>
        <p:blipFill rotWithShape="1">
          <a:blip r:embed="rId4">
            <a:alphaModFix/>
          </a:blip>
          <a:srcRect/>
          <a:stretch/>
        </p:blipFill>
        <p:spPr>
          <a:xfrm>
            <a:off x="356600" y="5720798"/>
            <a:ext cx="1137875" cy="896350"/>
          </a:xfrm>
          <a:prstGeom prst="rect">
            <a:avLst/>
          </a:prstGeom>
          <a:no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txBox="1">
            <a:spLocks noGrp="1"/>
          </p:cNvSpPr>
          <p:nvPr>
            <p:ph type="title"/>
          </p:nvPr>
        </p:nvSpPr>
        <p:spPr>
          <a:xfrm>
            <a:off x="1571625" y="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C8C93"/>
              </a:buClr>
              <a:buSzPts val="1000"/>
              <a:buFont typeface="Cambria"/>
              <a:buNone/>
            </a:pPr>
            <a:r>
              <a:rPr lang="en-US" sz="4000" b="1" i="0" u="none" strike="noStrike" cap="none">
                <a:solidFill>
                  <a:srgbClr val="3C8C93"/>
                </a:solidFill>
                <a:latin typeface="Cambria"/>
                <a:ea typeface="Cambria"/>
                <a:cs typeface="Cambria"/>
                <a:sym typeface="Cambria"/>
              </a:rPr>
              <a:t>Who We Are…..</a:t>
            </a:r>
            <a:endParaRPr/>
          </a:p>
        </p:txBody>
      </p:sp>
      <p:sp>
        <p:nvSpPr>
          <p:cNvPr id="113" name="Google Shape;113;p2"/>
          <p:cNvSpPr txBox="1"/>
          <p:nvPr/>
        </p:nvSpPr>
        <p:spPr>
          <a:xfrm>
            <a:off x="4489450" y="5443538"/>
            <a:ext cx="3867150" cy="1033462"/>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3C8C93"/>
              </a:buClr>
              <a:buSzPts val="1000"/>
              <a:buFont typeface="Cambria"/>
              <a:buNone/>
            </a:pPr>
            <a:r>
              <a:rPr lang="en-US" sz="4000" b="1" i="0" u="none" strike="noStrike" cap="none">
                <a:solidFill>
                  <a:srgbClr val="3C8C93"/>
                </a:solidFill>
                <a:latin typeface="Cambria"/>
                <a:ea typeface="Cambria"/>
                <a:cs typeface="Cambria"/>
                <a:sym typeface="Cambria"/>
              </a:rPr>
              <a:t>Who Are You? </a:t>
            </a:r>
            <a:endParaRPr sz="1800" b="0" i="0" u="none" strike="noStrike" cap="none">
              <a:solidFill>
                <a:schemeClr val="dk1"/>
              </a:solidFill>
              <a:latin typeface="Gill Sans"/>
              <a:ea typeface="Gill Sans"/>
              <a:cs typeface="Gill Sans"/>
              <a:sym typeface="Gill Sans"/>
            </a:endParaRPr>
          </a:p>
        </p:txBody>
      </p:sp>
      <p:sp>
        <p:nvSpPr>
          <p:cNvPr id="114" name="Google Shape;114;p2"/>
          <p:cNvSpPr txBox="1"/>
          <p:nvPr/>
        </p:nvSpPr>
        <p:spPr>
          <a:xfrm>
            <a:off x="1102490" y="4047238"/>
            <a:ext cx="3210000" cy="11541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1"/>
              </a:buClr>
              <a:buSzPts val="600"/>
              <a:buFont typeface="Calibri"/>
              <a:buNone/>
            </a:pPr>
            <a:r>
              <a:rPr lang="en-US" sz="2400" b="0" i="0" u="none" strike="noStrike" cap="none">
                <a:solidFill>
                  <a:schemeClr val="dk1"/>
                </a:solidFill>
                <a:latin typeface="Calibri"/>
                <a:ea typeface="Calibri"/>
                <a:cs typeface="Calibri"/>
                <a:sym typeface="Calibri"/>
              </a:rPr>
              <a:t>Mary Yoder Holsopple</a:t>
            </a:r>
            <a:endParaRPr sz="2400" b="0" i="0" u="none" strike="noStrike" cap="none">
              <a:solidFill>
                <a:schemeClr val="dk1"/>
              </a:solidFill>
              <a:latin typeface="Calibri"/>
              <a:ea typeface="Calibri"/>
              <a:cs typeface="Calibri"/>
              <a:sym typeface="Calibri"/>
            </a:endParaRPr>
          </a:p>
          <a:p>
            <a:pPr marL="0" marR="0" lvl="0" indent="0" algn="ctr" rtl="0">
              <a:lnSpc>
                <a:spcPct val="80000"/>
              </a:lnSpc>
              <a:spcBef>
                <a:spcPts val="360"/>
              </a:spcBef>
              <a:spcAft>
                <a:spcPts val="0"/>
              </a:spcAft>
              <a:buClr>
                <a:schemeClr val="dk1"/>
              </a:buClr>
              <a:buSzPts val="600"/>
              <a:buFont typeface="Calibri"/>
              <a:buNone/>
            </a:pPr>
            <a:r>
              <a:rPr lang="en-US" sz="2400" b="0" i="0" u="none" strike="noStrike" cap="none">
                <a:solidFill>
                  <a:schemeClr val="dk1"/>
                </a:solidFill>
                <a:latin typeface="Calibri"/>
                <a:ea typeface="Calibri"/>
                <a:cs typeface="Calibri"/>
                <a:sym typeface="Calibri"/>
              </a:rPr>
              <a:t>Consultant</a:t>
            </a:r>
            <a:endParaRPr sz="1800" b="0" i="0" u="none" strike="noStrike" cap="none">
              <a:solidFill>
                <a:schemeClr val="dk1"/>
              </a:solidFill>
              <a:latin typeface="Gill Sans"/>
              <a:ea typeface="Gill Sans"/>
              <a:cs typeface="Gill Sans"/>
              <a:sym typeface="Gill Sans"/>
            </a:endParaRPr>
          </a:p>
          <a:p>
            <a:pPr marL="0" marR="0" lvl="0" indent="0" algn="ctr" rtl="0">
              <a:lnSpc>
                <a:spcPct val="80000"/>
              </a:lnSpc>
              <a:spcBef>
                <a:spcPts val="360"/>
              </a:spcBef>
              <a:spcAft>
                <a:spcPts val="0"/>
              </a:spcAft>
              <a:buClr>
                <a:schemeClr val="dk1"/>
              </a:buClr>
              <a:buSzPts val="600"/>
              <a:buFont typeface="Calibri"/>
              <a:buNone/>
            </a:pPr>
            <a:r>
              <a:rPr lang="en-US" sz="2400" b="0" i="0" u="none" strike="noStrike" cap="none">
                <a:solidFill>
                  <a:schemeClr val="dk1"/>
                </a:solidFill>
                <a:latin typeface="Calibri"/>
                <a:ea typeface="Calibri"/>
                <a:cs typeface="Calibri"/>
                <a:sym typeface="Calibri"/>
              </a:rPr>
              <a:t>Elkhart, IN</a:t>
            </a:r>
            <a:endParaRPr sz="1800" b="0" i="0" u="none" strike="noStrike" cap="none">
              <a:solidFill>
                <a:schemeClr val="dk1"/>
              </a:solidFill>
              <a:latin typeface="Gill Sans"/>
              <a:ea typeface="Gill Sans"/>
              <a:cs typeface="Gill Sans"/>
              <a:sym typeface="Gill Sans"/>
            </a:endParaRPr>
          </a:p>
          <a:p>
            <a:pPr marL="0" marR="0" lvl="0" indent="0" algn="ctr" rtl="0">
              <a:lnSpc>
                <a:spcPct val="80000"/>
              </a:lnSpc>
              <a:spcBef>
                <a:spcPts val="36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 name="Google Shape;115;p2"/>
          <p:cNvSpPr txBox="1"/>
          <p:nvPr/>
        </p:nvSpPr>
        <p:spPr>
          <a:xfrm>
            <a:off x="4550533" y="4080454"/>
            <a:ext cx="4410600" cy="11541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1"/>
              </a:buClr>
              <a:buSzPts val="600"/>
              <a:buFont typeface="Calibri"/>
              <a:buNone/>
            </a:pPr>
            <a:r>
              <a:rPr lang="en-US" sz="2400" b="0" i="0" u="none" strike="noStrike" cap="none">
                <a:solidFill>
                  <a:schemeClr val="dk1"/>
                </a:solidFill>
                <a:latin typeface="Calibri"/>
                <a:ea typeface="Calibri"/>
                <a:cs typeface="Calibri"/>
                <a:sym typeface="Calibri"/>
              </a:rPr>
              <a:t>Mike Donlin</a:t>
            </a:r>
            <a:endParaRPr sz="1800" b="0" i="0" u="none" strike="noStrike" cap="none">
              <a:solidFill>
                <a:schemeClr val="dk1"/>
              </a:solidFill>
              <a:latin typeface="Gill Sans"/>
              <a:ea typeface="Gill Sans"/>
              <a:cs typeface="Gill Sans"/>
              <a:sym typeface="Gill Sans"/>
            </a:endParaRPr>
          </a:p>
          <a:p>
            <a:pPr marL="0" marR="0" lvl="0" indent="0" algn="ctr" rtl="0">
              <a:lnSpc>
                <a:spcPct val="80000"/>
              </a:lnSpc>
              <a:spcBef>
                <a:spcPts val="360"/>
              </a:spcBef>
              <a:spcAft>
                <a:spcPts val="0"/>
              </a:spcAft>
              <a:buClr>
                <a:schemeClr val="dk1"/>
              </a:buClr>
              <a:buSzPts val="600"/>
              <a:buFont typeface="Calibri"/>
              <a:buNone/>
            </a:pPr>
            <a:r>
              <a:rPr lang="en-US" sz="2400" b="0" i="0" u="none" strike="noStrike" cap="none">
                <a:solidFill>
                  <a:schemeClr val="dk1"/>
                </a:solidFill>
                <a:latin typeface="Calibri"/>
                <a:ea typeface="Calibri"/>
                <a:cs typeface="Calibri"/>
                <a:sym typeface="Calibri"/>
              </a:rPr>
              <a:t>School Safety Center</a:t>
            </a:r>
            <a:endParaRPr sz="2400" b="0" i="0" u="none" strike="noStrike" cap="none">
              <a:solidFill>
                <a:schemeClr val="dk1"/>
              </a:solidFill>
              <a:latin typeface="Calibri"/>
              <a:ea typeface="Calibri"/>
              <a:cs typeface="Calibri"/>
              <a:sym typeface="Calibri"/>
            </a:endParaRPr>
          </a:p>
          <a:p>
            <a:pPr marL="0" marR="0" lvl="0" indent="0" algn="ctr" rtl="0">
              <a:lnSpc>
                <a:spcPct val="80000"/>
              </a:lnSpc>
              <a:spcBef>
                <a:spcPts val="360"/>
              </a:spcBef>
              <a:spcAft>
                <a:spcPts val="0"/>
              </a:spcAft>
              <a:buClr>
                <a:schemeClr val="dk1"/>
              </a:buClr>
              <a:buSzPts val="600"/>
              <a:buFont typeface="Calibri"/>
              <a:buNone/>
            </a:pPr>
            <a:r>
              <a:rPr lang="en-US" sz="2400" b="0" i="0" u="none" strike="noStrike" cap="none">
                <a:solidFill>
                  <a:schemeClr val="dk1"/>
                </a:solidFill>
                <a:latin typeface="Calibri"/>
                <a:ea typeface="Calibri"/>
                <a:cs typeface="Calibri"/>
                <a:sym typeface="Calibri"/>
              </a:rPr>
              <a:t>Olympia, WA</a:t>
            </a:r>
            <a:endParaRPr sz="2400" b="0" i="0" u="none" strike="noStrike" cap="none">
              <a:solidFill>
                <a:schemeClr val="dk1"/>
              </a:solidFill>
              <a:latin typeface="Calibri"/>
              <a:ea typeface="Calibri"/>
              <a:cs typeface="Calibri"/>
              <a:sym typeface="Calibri"/>
            </a:endParaRPr>
          </a:p>
        </p:txBody>
      </p:sp>
      <p:pic>
        <p:nvPicPr>
          <p:cNvPr id="116" name="Google Shape;116;p2"/>
          <p:cNvPicPr preferRelativeResize="0"/>
          <p:nvPr/>
        </p:nvPicPr>
        <p:blipFill rotWithShape="1">
          <a:blip r:embed="rId3">
            <a:alphaModFix/>
          </a:blip>
          <a:srcRect/>
          <a:stretch/>
        </p:blipFill>
        <p:spPr>
          <a:xfrm>
            <a:off x="1838665" y="1661727"/>
            <a:ext cx="1895475" cy="2209800"/>
          </a:xfrm>
          <a:prstGeom prst="rect">
            <a:avLst/>
          </a:prstGeom>
          <a:noFill/>
          <a:ln>
            <a:noFill/>
          </a:ln>
        </p:spPr>
      </p:pic>
      <p:pic>
        <p:nvPicPr>
          <p:cNvPr id="117" name="Google Shape;117;p2"/>
          <p:cNvPicPr preferRelativeResize="0"/>
          <p:nvPr/>
        </p:nvPicPr>
        <p:blipFill rotWithShape="1">
          <a:blip r:embed="rId4">
            <a:alphaModFix/>
          </a:blip>
          <a:srcRect/>
          <a:stretch/>
        </p:blipFill>
        <p:spPr>
          <a:xfrm>
            <a:off x="5400674" y="1669642"/>
            <a:ext cx="2201885" cy="2201885"/>
          </a:xfrm>
          <a:prstGeom prst="rect">
            <a:avLst/>
          </a:prstGeom>
          <a:noFill/>
          <a:ln>
            <a:noFill/>
          </a:ln>
        </p:spPr>
      </p:pic>
      <p:pic>
        <p:nvPicPr>
          <p:cNvPr id="118" name="Google Shape;118;p2"/>
          <p:cNvPicPr preferRelativeResize="0"/>
          <p:nvPr/>
        </p:nvPicPr>
        <p:blipFill rotWithShape="1">
          <a:blip r:embed="rId5">
            <a:alphaModFix/>
          </a:blip>
          <a:srcRect/>
          <a:stretch/>
        </p:blipFill>
        <p:spPr>
          <a:xfrm>
            <a:off x="356600" y="5660022"/>
            <a:ext cx="1215025" cy="9571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1"/>
          <p:cNvSpPr txBox="1">
            <a:spLocks noGrp="1"/>
          </p:cNvSpPr>
          <p:nvPr>
            <p:ph type="title"/>
          </p:nvPr>
        </p:nvSpPr>
        <p:spPr>
          <a:xfrm>
            <a:off x="1603126" y="328750"/>
            <a:ext cx="7277700" cy="118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C8C93"/>
              </a:buClr>
              <a:buSzPts val="900"/>
              <a:buFont typeface="Cambria"/>
              <a:buNone/>
            </a:pPr>
            <a:r>
              <a:rPr lang="en-US" sz="3600" b="1" i="0" u="none" strike="noStrike" cap="none">
                <a:solidFill>
                  <a:srgbClr val="3C8C93"/>
                </a:solidFill>
                <a:latin typeface="Cambria"/>
                <a:ea typeface="Cambria"/>
                <a:cs typeface="Cambria"/>
                <a:sym typeface="Cambria"/>
              </a:rPr>
              <a:t>Why Cyberbullying is Different</a:t>
            </a:r>
            <a:endParaRPr/>
          </a:p>
        </p:txBody>
      </p:sp>
      <p:sp>
        <p:nvSpPr>
          <p:cNvPr id="260" name="Google Shape;260;p31"/>
          <p:cNvSpPr txBox="1">
            <a:spLocks noGrp="1"/>
          </p:cNvSpPr>
          <p:nvPr>
            <p:ph type="body" idx="1"/>
          </p:nvPr>
        </p:nvSpPr>
        <p:spPr>
          <a:xfrm>
            <a:off x="1603126" y="1843575"/>
            <a:ext cx="7218600" cy="4251000"/>
          </a:xfrm>
          <a:prstGeom prst="rect">
            <a:avLst/>
          </a:prstGeom>
          <a:noFill/>
          <a:ln>
            <a:noFill/>
          </a:ln>
        </p:spPr>
        <p:txBody>
          <a:bodyPr spcFirstLastPara="1" wrap="square" lIns="91425" tIns="45700" rIns="91425" bIns="45700" anchor="t" anchorCtr="0">
            <a:noAutofit/>
          </a:bodyPr>
          <a:lstStyle/>
          <a:p>
            <a:pPr marL="742950" marR="0" lvl="1" indent="-285750" algn="l" rtl="0">
              <a:lnSpc>
                <a:spcPct val="100000"/>
              </a:lnSpc>
              <a:spcBef>
                <a:spcPts val="0"/>
              </a:spcBef>
              <a:spcAft>
                <a:spcPts val="0"/>
              </a:spcAft>
              <a:buClr>
                <a:schemeClr val="dk2"/>
              </a:buClr>
              <a:buSzPts val="2400"/>
              <a:buFont typeface="Arial"/>
              <a:buChar char="•"/>
            </a:pPr>
            <a:r>
              <a:rPr lang="en-US" sz="2400" b="0" i="0" u="none" strike="noStrike" cap="none">
                <a:solidFill>
                  <a:schemeClr val="dk2"/>
                </a:solidFill>
                <a:latin typeface="Calibri"/>
                <a:ea typeface="Calibri"/>
                <a:cs typeface="Calibri"/>
                <a:sym typeface="Calibri"/>
              </a:rPr>
              <a:t>Cyberbullying can happen 24 hours a day, 7 days a week, and reach a child even when they are alone.</a:t>
            </a:r>
            <a:endParaRPr sz="2400" b="0" i="0" u="none" strike="noStrike" cap="none">
              <a:solidFill>
                <a:schemeClr val="dk2"/>
              </a:solidFill>
              <a:latin typeface="Calibri"/>
              <a:ea typeface="Calibri"/>
              <a:cs typeface="Calibri"/>
              <a:sym typeface="Calibri"/>
            </a:endParaRPr>
          </a:p>
          <a:p>
            <a:pPr marL="457200" marR="0" lvl="0" indent="0" algn="l" rtl="0">
              <a:lnSpc>
                <a:spcPct val="100000"/>
              </a:lnSpc>
              <a:spcBef>
                <a:spcPts val="0"/>
              </a:spcBef>
              <a:spcAft>
                <a:spcPts val="0"/>
              </a:spcAft>
              <a:buNone/>
            </a:pPr>
            <a:endParaRPr sz="2400">
              <a:solidFill>
                <a:schemeClr val="dk2"/>
              </a:solidFill>
              <a:latin typeface="Calibri"/>
              <a:ea typeface="Calibri"/>
              <a:cs typeface="Calibri"/>
              <a:sym typeface="Calibri"/>
            </a:endParaRPr>
          </a:p>
          <a:p>
            <a:pPr marL="742950" marR="0" lvl="1" indent="-28575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2"/>
                </a:solidFill>
                <a:latin typeface="Calibri"/>
                <a:ea typeface="Calibri"/>
                <a:cs typeface="Calibri"/>
                <a:sym typeface="Calibri"/>
              </a:rPr>
              <a:t>Cyberbullying messages and images are posted anonymously and distributed quickly to a very wide audience. Sometimes impossible to trace.</a:t>
            </a:r>
            <a:endParaRPr sz="2400" b="0" i="0" u="none" strike="noStrike" cap="none">
              <a:solidFill>
                <a:schemeClr val="dk2"/>
              </a:solidFill>
              <a:latin typeface="Calibri"/>
              <a:ea typeface="Calibri"/>
              <a:cs typeface="Calibri"/>
              <a:sym typeface="Calibri"/>
            </a:endParaRPr>
          </a:p>
          <a:p>
            <a:pPr marL="457200" marR="0" lvl="0" indent="0" algn="l" rtl="0">
              <a:lnSpc>
                <a:spcPct val="100000"/>
              </a:lnSpc>
              <a:spcBef>
                <a:spcPts val="480"/>
              </a:spcBef>
              <a:spcAft>
                <a:spcPts val="0"/>
              </a:spcAft>
              <a:buNone/>
            </a:pPr>
            <a:endParaRPr sz="2400">
              <a:solidFill>
                <a:schemeClr val="dk2"/>
              </a:solidFill>
              <a:latin typeface="Calibri"/>
              <a:ea typeface="Calibri"/>
              <a:cs typeface="Calibri"/>
              <a:sym typeface="Calibri"/>
            </a:endParaRPr>
          </a:p>
          <a:p>
            <a:pPr marL="742950" marR="0" lvl="1" indent="-28575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2"/>
                </a:solidFill>
                <a:latin typeface="Calibri"/>
                <a:ea typeface="Calibri"/>
                <a:cs typeface="Calibri"/>
                <a:sym typeface="Calibri"/>
              </a:rPr>
              <a:t>Deleting inappropriate or harassing messages, text, and pictures is extremely difficult after they have been posted or sent.</a:t>
            </a:r>
            <a:endParaRPr/>
          </a:p>
          <a:p>
            <a:pPr marL="742950" marR="0" lvl="1" indent="-314325" algn="l" rtl="0">
              <a:lnSpc>
                <a:spcPct val="100000"/>
              </a:lnSpc>
              <a:spcBef>
                <a:spcPts val="360"/>
              </a:spcBef>
              <a:spcAft>
                <a:spcPts val="0"/>
              </a:spcAft>
              <a:buClr>
                <a:schemeClr val="dk2"/>
              </a:buClr>
              <a:buSzPts val="450"/>
              <a:buFont typeface="Noto Sans Symbols"/>
              <a:buNone/>
            </a:pPr>
            <a:endParaRPr sz="1800" b="0" i="0" u="none" strike="noStrike" cap="none">
              <a:solidFill>
                <a:schemeClr val="dk2"/>
              </a:solidFill>
              <a:latin typeface="Calibri"/>
              <a:ea typeface="Calibri"/>
              <a:cs typeface="Calibri"/>
              <a:sym typeface="Calibri"/>
            </a:endParaRPr>
          </a:p>
          <a:p>
            <a:pPr marL="742950" marR="0" lvl="1" indent="-314325" algn="r" rtl="0">
              <a:lnSpc>
                <a:spcPct val="100000"/>
              </a:lnSpc>
              <a:spcBef>
                <a:spcPts val="360"/>
              </a:spcBef>
              <a:spcAft>
                <a:spcPts val="0"/>
              </a:spcAft>
              <a:buClr>
                <a:schemeClr val="dk2"/>
              </a:buClr>
              <a:buSzPts val="450"/>
              <a:buFont typeface="Noto Sans Symbols"/>
              <a:buNone/>
            </a:pPr>
            <a:r>
              <a:rPr lang="en-US" sz="1800" b="0" i="0" u="sng" strike="noStrike" cap="none">
                <a:solidFill>
                  <a:schemeClr val="hlink"/>
                </a:solidFill>
                <a:latin typeface="Calibri"/>
                <a:ea typeface="Calibri"/>
                <a:cs typeface="Calibri"/>
                <a:sym typeface="Calibri"/>
                <a:hlinkClick r:id="rId3"/>
              </a:rPr>
              <a:t>www.stopbullying.gov/cyberbullying</a:t>
            </a:r>
            <a:r>
              <a:rPr lang="en-US" sz="1800" b="0" i="0" u="none" strike="noStrike" cap="none">
                <a:solidFill>
                  <a:schemeClr val="dk2"/>
                </a:solidFill>
                <a:latin typeface="Calibri"/>
                <a:ea typeface="Calibri"/>
                <a:cs typeface="Calibri"/>
                <a:sym typeface="Calibri"/>
              </a:rPr>
              <a:t> </a:t>
            </a:r>
            <a:endParaRPr/>
          </a:p>
        </p:txBody>
      </p:sp>
      <p:pic>
        <p:nvPicPr>
          <p:cNvPr id="261" name="Google Shape;261;p31"/>
          <p:cNvPicPr preferRelativeResize="0"/>
          <p:nvPr/>
        </p:nvPicPr>
        <p:blipFill rotWithShape="1">
          <a:blip r:embed="rId4">
            <a:alphaModFix/>
          </a:blip>
          <a:srcRect/>
          <a:stretch/>
        </p:blipFill>
        <p:spPr>
          <a:xfrm>
            <a:off x="356600" y="5760023"/>
            <a:ext cx="1088075" cy="857125"/>
          </a:xfrm>
          <a:prstGeom prst="rect">
            <a:avLst/>
          </a:prstGeom>
          <a:noFill/>
          <a:ln>
            <a:noFill/>
          </a:ln>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3"/>
          <p:cNvSpPr txBox="1">
            <a:spLocks noGrp="1"/>
          </p:cNvSpPr>
          <p:nvPr>
            <p:ph type="title"/>
          </p:nvPr>
        </p:nvSpPr>
        <p:spPr>
          <a:xfrm>
            <a:off x="725775" y="378586"/>
            <a:ext cx="7319348" cy="8339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2520"/>
              <a:buFont typeface="Calibri"/>
              <a:buNone/>
            </a:pPr>
            <a:r>
              <a:rPr lang="en-US" sz="2268" b="1">
                <a:solidFill>
                  <a:srgbClr val="1F3864"/>
                </a:solidFill>
              </a:rPr>
              <a:t>BULLYING, CYBERBULLYING, AND SUICIDE AMONG US YOUTH: OUR UPDATED RESEARCH FINDINGS</a:t>
            </a:r>
            <a:endParaRPr sz="2340"/>
          </a:p>
        </p:txBody>
      </p:sp>
      <p:sp>
        <p:nvSpPr>
          <p:cNvPr id="268" name="Google Shape;268;p33"/>
          <p:cNvSpPr txBox="1">
            <a:spLocks noGrp="1"/>
          </p:cNvSpPr>
          <p:nvPr>
            <p:ph type="body" idx="1"/>
          </p:nvPr>
        </p:nvSpPr>
        <p:spPr>
          <a:xfrm>
            <a:off x="631525" y="1627175"/>
            <a:ext cx="8081700" cy="5142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F3864"/>
              </a:buClr>
              <a:buSzPts val="2100"/>
              <a:buNone/>
            </a:pPr>
            <a:r>
              <a:rPr lang="en-US" b="1">
                <a:solidFill>
                  <a:srgbClr val="1F3864"/>
                </a:solidFill>
              </a:rPr>
              <a:t>Study: </a:t>
            </a:r>
            <a:r>
              <a:rPr lang="en-US"/>
              <a:t>12</a:t>
            </a:r>
            <a:r>
              <a:rPr lang="en-US" sz="1400"/>
              <a:t> </a:t>
            </a:r>
            <a:r>
              <a:rPr lang="en-US" sz="1800"/>
              <a:t>to 17-year-old middle and high school students across the United States </a:t>
            </a:r>
            <a:endParaRPr/>
          </a:p>
          <a:p>
            <a:pPr marL="628650" lvl="0" indent="-171450" algn="l" rtl="0">
              <a:lnSpc>
                <a:spcPct val="90000"/>
              </a:lnSpc>
              <a:spcBef>
                <a:spcPts val="750"/>
              </a:spcBef>
              <a:spcAft>
                <a:spcPts val="0"/>
              </a:spcAft>
              <a:buClr>
                <a:schemeClr val="dk1"/>
              </a:buClr>
              <a:buSzPts val="1800"/>
              <a:buChar char="•"/>
            </a:pPr>
            <a:r>
              <a:rPr lang="en-US" sz="1800"/>
              <a:t>2,670 (49.9% female, 49.6% male) and comparable to the population of middle and high school students in the U.S. by race (66% of the sample is White/Caucasian, 12% is Black/African American, 11.9% is Hispanic/Latin American, and 10% were another race).</a:t>
            </a:r>
            <a:endParaRPr/>
          </a:p>
          <a:p>
            <a:pPr marL="0" lvl="0" indent="0" algn="l" rtl="0">
              <a:lnSpc>
                <a:spcPct val="90000"/>
              </a:lnSpc>
              <a:spcBef>
                <a:spcPts val="750"/>
              </a:spcBef>
              <a:spcAft>
                <a:spcPts val="0"/>
              </a:spcAft>
              <a:buClr>
                <a:srgbClr val="1F3864"/>
              </a:buClr>
              <a:buSzPts val="2100"/>
              <a:buNone/>
            </a:pPr>
            <a:endParaRPr b="1">
              <a:solidFill>
                <a:srgbClr val="1F3864"/>
              </a:solidFill>
            </a:endParaRPr>
          </a:p>
          <a:p>
            <a:pPr marL="0" lvl="0" indent="0" algn="l" rtl="0">
              <a:lnSpc>
                <a:spcPct val="90000"/>
              </a:lnSpc>
              <a:spcBef>
                <a:spcPts val="750"/>
              </a:spcBef>
              <a:spcAft>
                <a:spcPts val="0"/>
              </a:spcAft>
              <a:buClr>
                <a:srgbClr val="1F3864"/>
              </a:buClr>
              <a:buSzPts val="2100"/>
              <a:buNone/>
            </a:pPr>
            <a:r>
              <a:rPr lang="en-US" b="1">
                <a:solidFill>
                  <a:srgbClr val="1F3864"/>
                </a:solidFill>
              </a:rPr>
              <a:t>Key Findings: </a:t>
            </a:r>
            <a:endParaRPr/>
          </a:p>
          <a:p>
            <a:pPr marL="628650" lvl="0" indent="-171450" algn="l" rtl="0">
              <a:lnSpc>
                <a:spcPct val="90000"/>
              </a:lnSpc>
              <a:spcBef>
                <a:spcPts val="750"/>
              </a:spcBef>
              <a:spcAft>
                <a:spcPts val="0"/>
              </a:spcAft>
              <a:buClr>
                <a:schemeClr val="dk1"/>
              </a:buClr>
              <a:buSzPts val="2000"/>
              <a:buChar char="•"/>
            </a:pPr>
            <a:r>
              <a:rPr lang="en-US" sz="2000"/>
              <a:t>Experiencing both together was linked to an exponentially higher likelihood of trying to take one’s own life. </a:t>
            </a:r>
            <a:endParaRPr/>
          </a:p>
          <a:p>
            <a:pPr marL="628650" lvl="0" indent="-171450" algn="l" rtl="0">
              <a:lnSpc>
                <a:spcPct val="90000"/>
              </a:lnSpc>
              <a:spcBef>
                <a:spcPts val="750"/>
              </a:spcBef>
              <a:spcAft>
                <a:spcPts val="0"/>
              </a:spcAft>
              <a:buClr>
                <a:schemeClr val="dk1"/>
              </a:buClr>
              <a:buSzPts val="2000"/>
              <a:buChar char="•"/>
            </a:pPr>
            <a:r>
              <a:rPr lang="en-US" sz="2000"/>
              <a:t>Bullying does have a tremendous impact on the mental health of youth today, especially if multiple forms combine and are magnified to plague a student in pointedly negative ways.</a:t>
            </a:r>
            <a:endParaRPr/>
          </a:p>
        </p:txBody>
      </p:sp>
      <p:sp>
        <p:nvSpPr>
          <p:cNvPr id="269" name="Google Shape;269;p33"/>
          <p:cNvSpPr/>
          <p:nvPr/>
        </p:nvSpPr>
        <p:spPr>
          <a:xfrm>
            <a:off x="1693825" y="5670050"/>
            <a:ext cx="73194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Connecting Adolescent Suicide to the Severity of Bullying and Cyberbullying, </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a:t>                                                         </a:t>
            </a:r>
            <a:r>
              <a:rPr lang="en-US" sz="1400" b="0" i="0" u="none" strike="noStrike" cap="none">
                <a:solidFill>
                  <a:srgbClr val="000000"/>
                </a:solidFill>
                <a:latin typeface="Arial"/>
                <a:ea typeface="Arial"/>
                <a:cs typeface="Arial"/>
                <a:sym typeface="Arial"/>
              </a:rPr>
              <a:t>By Sameer Hinduja and Justin W. Patchin, 2018</a:t>
            </a:r>
            <a:endParaRPr sz="1800" b="0" i="0" u="none" strike="noStrike" cap="none">
              <a:solidFill>
                <a:schemeClr val="dk1"/>
              </a:solidFill>
              <a:latin typeface="Gill Sans"/>
              <a:ea typeface="Gill Sans"/>
              <a:cs typeface="Gill Sans"/>
              <a:sym typeface="Gill Sans"/>
            </a:endParaRPr>
          </a:p>
        </p:txBody>
      </p:sp>
      <p:pic>
        <p:nvPicPr>
          <p:cNvPr id="270" name="Google Shape;270;p33"/>
          <p:cNvPicPr preferRelativeResize="0"/>
          <p:nvPr/>
        </p:nvPicPr>
        <p:blipFill rotWithShape="1">
          <a:blip r:embed="rId3">
            <a:alphaModFix/>
          </a:blip>
          <a:srcRect/>
          <a:stretch/>
        </p:blipFill>
        <p:spPr>
          <a:xfrm>
            <a:off x="225800" y="5802947"/>
            <a:ext cx="1058627" cy="833925"/>
          </a:xfrm>
          <a:prstGeom prst="rect">
            <a:avLst/>
          </a:prstGeom>
          <a:noFill/>
          <a:ln>
            <a:noFill/>
          </a:ln>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4"/>
          <p:cNvSpPr txBox="1">
            <a:spLocks noGrp="1"/>
          </p:cNvSpPr>
          <p:nvPr>
            <p:ph type="title"/>
          </p:nvPr>
        </p:nvSpPr>
        <p:spPr>
          <a:xfrm>
            <a:off x="926136" y="444677"/>
            <a:ext cx="7291727" cy="13968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2520"/>
              <a:buFont typeface="Calibri"/>
              <a:buNone/>
            </a:pPr>
            <a:r>
              <a:rPr lang="en-US" sz="2268" b="1">
                <a:solidFill>
                  <a:srgbClr val="1F3864"/>
                </a:solidFill>
              </a:rPr>
              <a:t>BULLYING, CYBERBULLYING, AND SUICIDE AMONG US YOUTH: OUR UPDATED RESEARCH FINDINGS</a:t>
            </a:r>
            <a:br>
              <a:rPr lang="en-US" sz="2268" b="1">
                <a:solidFill>
                  <a:srgbClr val="1F3864"/>
                </a:solidFill>
              </a:rPr>
            </a:br>
            <a:br>
              <a:rPr lang="en-US" sz="2268">
                <a:solidFill>
                  <a:srgbClr val="1F3864"/>
                </a:solidFill>
              </a:rPr>
            </a:br>
            <a:r>
              <a:rPr lang="en-US" sz="2268">
                <a:solidFill>
                  <a:srgbClr val="1F3864"/>
                </a:solidFill>
              </a:rPr>
              <a:t>TAKE AWAYS:</a:t>
            </a:r>
            <a:endParaRPr sz="2340"/>
          </a:p>
        </p:txBody>
      </p:sp>
      <p:sp>
        <p:nvSpPr>
          <p:cNvPr id="277" name="Google Shape;277;p34"/>
          <p:cNvSpPr txBox="1">
            <a:spLocks noGrp="1"/>
          </p:cNvSpPr>
          <p:nvPr>
            <p:ph type="body" idx="1"/>
          </p:nvPr>
        </p:nvSpPr>
        <p:spPr>
          <a:xfrm>
            <a:off x="1411940" y="2335100"/>
            <a:ext cx="6320100" cy="4383600"/>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US" u="sng">
                <a:solidFill>
                  <a:schemeClr val="hlink"/>
                </a:solidFill>
                <a:hlinkClick r:id="rId3"/>
              </a:rPr>
              <a:t>Anonymous reporting systems</a:t>
            </a:r>
            <a:r>
              <a:rPr lang="en-US"/>
              <a:t>,</a:t>
            </a:r>
            <a:r>
              <a:rPr lang="en-US" i="1"/>
              <a:t> and the availability of educators at school </a:t>
            </a:r>
            <a:endParaRPr/>
          </a:p>
          <a:p>
            <a:pPr marL="171450" lvl="0" indent="-171450" algn="l" rtl="0">
              <a:lnSpc>
                <a:spcPct val="90000"/>
              </a:lnSpc>
              <a:spcBef>
                <a:spcPts val="750"/>
              </a:spcBef>
              <a:spcAft>
                <a:spcPts val="0"/>
              </a:spcAft>
              <a:buClr>
                <a:schemeClr val="dk1"/>
              </a:buClr>
              <a:buSzPts val="2100"/>
              <a:buChar char="•"/>
            </a:pPr>
            <a:r>
              <a:rPr lang="en-US" i="1"/>
              <a:t>Students themselves must realize that their individual and collective voice is powerful and must come through for their classmates with intentionality by encouraging, defending, supporting, and rallying to their aid as necessary</a:t>
            </a:r>
            <a:endParaRPr/>
          </a:p>
          <a:p>
            <a:pPr marL="171450" lvl="0" indent="-38100" algn="l" rtl="0">
              <a:lnSpc>
                <a:spcPct val="90000"/>
              </a:lnSpc>
              <a:spcBef>
                <a:spcPts val="750"/>
              </a:spcBef>
              <a:spcAft>
                <a:spcPts val="0"/>
              </a:spcAft>
              <a:buClr>
                <a:schemeClr val="dk1"/>
              </a:buClr>
              <a:buSzPts val="2100"/>
              <a:buNone/>
            </a:pPr>
            <a:endParaRPr/>
          </a:p>
        </p:txBody>
      </p:sp>
      <p:sp>
        <p:nvSpPr>
          <p:cNvPr id="278" name="Google Shape;278;p34"/>
          <p:cNvSpPr/>
          <p:nvPr/>
        </p:nvSpPr>
        <p:spPr>
          <a:xfrm>
            <a:off x="1895575" y="5566125"/>
            <a:ext cx="6926100" cy="73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Connecting Adolescent Suicide to the Severity of Bullying and Cyberbullying, </a:t>
            </a:r>
            <a:r>
              <a:rPr lang="en-US" sz="1400" b="0" i="0" u="none" strike="noStrike" cap="none">
                <a:solidFill>
                  <a:srgbClr val="000000"/>
                </a:solidFill>
                <a:latin typeface="Arial"/>
                <a:ea typeface="Arial"/>
                <a:cs typeface="Arial"/>
                <a:sym typeface="Arial"/>
              </a:rPr>
              <a:t>By Sameer Hinduja and Justin W. Patchin, 2018</a:t>
            </a:r>
            <a:endParaRPr sz="1800" b="0" i="0" u="none" strike="noStrike" cap="none">
              <a:solidFill>
                <a:schemeClr val="dk1"/>
              </a:solidFill>
              <a:latin typeface="Gill Sans"/>
              <a:ea typeface="Gill Sans"/>
              <a:cs typeface="Gill Sans"/>
              <a:sym typeface="Gill Sans"/>
            </a:endParaRPr>
          </a:p>
        </p:txBody>
      </p:sp>
      <p:pic>
        <p:nvPicPr>
          <p:cNvPr id="279" name="Google Shape;279;p34"/>
          <p:cNvPicPr preferRelativeResize="0"/>
          <p:nvPr/>
        </p:nvPicPr>
        <p:blipFill rotWithShape="1">
          <a:blip r:embed="rId4">
            <a:alphaModFix/>
          </a:blip>
          <a:srcRect/>
          <a:stretch/>
        </p:blipFill>
        <p:spPr>
          <a:xfrm>
            <a:off x="356600" y="5668473"/>
            <a:ext cx="1204300" cy="948675"/>
          </a:xfrm>
          <a:prstGeom prst="rect">
            <a:avLst/>
          </a:prstGeom>
          <a:noFill/>
          <a:ln>
            <a:noFill/>
          </a:ln>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5"/>
          <p:cNvSpPr txBox="1">
            <a:spLocks noGrp="1"/>
          </p:cNvSpPr>
          <p:nvPr>
            <p:ph type="title"/>
          </p:nvPr>
        </p:nvSpPr>
        <p:spPr>
          <a:xfrm>
            <a:off x="1603122" y="350095"/>
            <a:ext cx="5937755" cy="11887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C8C93"/>
              </a:buClr>
              <a:buSzPts val="1000"/>
              <a:buFont typeface="Cambria"/>
              <a:buNone/>
            </a:pPr>
            <a:r>
              <a:rPr lang="en-US" sz="4000" b="1" i="0" u="none" strike="noStrike" cap="none">
                <a:solidFill>
                  <a:srgbClr val="3C8C93"/>
                </a:solidFill>
                <a:latin typeface="Cambria"/>
                <a:ea typeface="Cambria"/>
                <a:cs typeface="Cambria"/>
                <a:sym typeface="Cambria"/>
              </a:rPr>
              <a:t>Cyberbullying</a:t>
            </a:r>
            <a:endParaRPr/>
          </a:p>
        </p:txBody>
      </p:sp>
      <p:sp>
        <p:nvSpPr>
          <p:cNvPr id="286" name="Google Shape;286;p35"/>
          <p:cNvSpPr txBox="1">
            <a:spLocks noGrp="1"/>
          </p:cNvSpPr>
          <p:nvPr>
            <p:ph type="body" idx="1"/>
          </p:nvPr>
        </p:nvSpPr>
        <p:spPr>
          <a:xfrm>
            <a:off x="1011075" y="1733125"/>
            <a:ext cx="7830300" cy="4047600"/>
          </a:xfrm>
          <a:prstGeom prst="rect">
            <a:avLst/>
          </a:prstGeom>
          <a:noFill/>
          <a:ln>
            <a:noFill/>
          </a:ln>
        </p:spPr>
        <p:txBody>
          <a:bodyPr spcFirstLastPara="1" wrap="square" lIns="91425" tIns="45700" rIns="91425" bIns="45700" anchor="t" anchorCtr="0">
            <a:noAutofit/>
          </a:bodyPr>
          <a:lstStyle/>
          <a:p>
            <a:pPr marL="742950" marR="0" lvl="1" indent="-285750" algn="l" rtl="0">
              <a:lnSpc>
                <a:spcPct val="100000"/>
              </a:lnSpc>
              <a:spcBef>
                <a:spcPts val="0"/>
              </a:spcBef>
              <a:spcAft>
                <a:spcPts val="0"/>
              </a:spcAft>
              <a:buClr>
                <a:schemeClr val="dk2"/>
              </a:buClr>
              <a:buSzPts val="2400"/>
              <a:buFont typeface="Arial"/>
              <a:buChar char="•"/>
            </a:pPr>
            <a:r>
              <a:rPr lang="en-US" sz="2400" b="0" i="0" u="none" strike="noStrike" cap="none">
                <a:solidFill>
                  <a:schemeClr val="dk2"/>
                </a:solidFill>
                <a:latin typeface="Calibri"/>
                <a:ea typeface="Calibri"/>
                <a:cs typeface="Calibri"/>
                <a:sym typeface="Calibri"/>
              </a:rPr>
              <a:t>What to do when your child is cyberbullied… </a:t>
            </a:r>
            <a:r>
              <a:rPr lang="en-US" sz="2400" b="0" i="1" u="sng" strike="noStrike" cap="none">
                <a:solidFill>
                  <a:schemeClr val="hlink"/>
                </a:solidFill>
                <a:latin typeface="Calibri"/>
                <a:ea typeface="Calibri"/>
                <a:cs typeface="Calibri"/>
                <a:sym typeface="Calibri"/>
                <a:hlinkClick r:id="rId3"/>
              </a:rPr>
              <a:t>http://cyberbullying.org/wp-content/uploads/2014/12/tips-for-parents-when-child-is-cyberbullied.jpg</a:t>
            </a:r>
            <a:r>
              <a:rPr lang="en-US" sz="2400" b="0" i="1" u="none" strike="noStrike" cap="none">
                <a:solidFill>
                  <a:schemeClr val="dk2"/>
                </a:solidFill>
                <a:latin typeface="Calibri"/>
                <a:ea typeface="Calibri"/>
                <a:cs typeface="Calibri"/>
                <a:sym typeface="Calibri"/>
              </a:rPr>
              <a:t>  </a:t>
            </a:r>
            <a:endParaRPr sz="2400" b="0" i="1" u="none" strike="noStrike" cap="none">
              <a:solidFill>
                <a:schemeClr val="dk2"/>
              </a:solidFill>
              <a:latin typeface="Calibri"/>
              <a:ea typeface="Calibri"/>
              <a:cs typeface="Calibri"/>
              <a:sym typeface="Calibri"/>
            </a:endParaRPr>
          </a:p>
          <a:p>
            <a:pPr marL="457200" marR="0" lvl="0" indent="0" algn="l" rtl="0">
              <a:lnSpc>
                <a:spcPct val="100000"/>
              </a:lnSpc>
              <a:spcBef>
                <a:spcPts val="0"/>
              </a:spcBef>
              <a:spcAft>
                <a:spcPts val="0"/>
              </a:spcAft>
              <a:buNone/>
            </a:pPr>
            <a:endParaRPr sz="2400" i="1">
              <a:solidFill>
                <a:schemeClr val="dk2"/>
              </a:solidFill>
              <a:latin typeface="Calibri"/>
              <a:ea typeface="Calibri"/>
              <a:cs typeface="Calibri"/>
              <a:sym typeface="Calibri"/>
            </a:endParaRPr>
          </a:p>
          <a:p>
            <a:pPr marL="742950" marR="0" lvl="1" indent="-28575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2"/>
                </a:solidFill>
                <a:latin typeface="Calibri"/>
                <a:ea typeface="Calibri"/>
                <a:cs typeface="Calibri"/>
                <a:sym typeface="Calibri"/>
              </a:rPr>
              <a:t>Cyberbullying: identification, prevention and response</a:t>
            </a:r>
            <a:r>
              <a:rPr lang="en-US" sz="2400" b="0" i="1" u="none" strike="noStrike" cap="none">
                <a:solidFill>
                  <a:schemeClr val="dk2"/>
                </a:solidFill>
                <a:latin typeface="Calibri"/>
                <a:ea typeface="Calibri"/>
                <a:cs typeface="Calibri"/>
                <a:sym typeface="Calibri"/>
              </a:rPr>
              <a:t>…</a:t>
            </a:r>
            <a:r>
              <a:rPr lang="en-US" sz="2400" b="0" i="1" u="sng" strike="noStrike" cap="none">
                <a:solidFill>
                  <a:schemeClr val="hlink"/>
                </a:solidFill>
                <a:latin typeface="Calibri"/>
                <a:ea typeface="Calibri"/>
                <a:cs typeface="Calibri"/>
                <a:sym typeface="Calibri"/>
                <a:hlinkClick r:id="rId4"/>
              </a:rPr>
              <a:t>http://cyberbullying.org/cyberbullying-fact-sheet-identification-prevention-and-response/</a:t>
            </a:r>
            <a:r>
              <a:rPr lang="en-US" sz="2400" b="0" i="1" u="none" strike="noStrike" cap="none">
                <a:solidFill>
                  <a:schemeClr val="dk2"/>
                </a:solidFill>
                <a:latin typeface="Calibri"/>
                <a:ea typeface="Calibri"/>
                <a:cs typeface="Calibri"/>
                <a:sym typeface="Calibri"/>
              </a:rPr>
              <a:t> </a:t>
            </a:r>
            <a:endParaRPr/>
          </a:p>
          <a:p>
            <a:pPr marL="742950" marR="0" lvl="1" indent="-323850" algn="l" rtl="0">
              <a:lnSpc>
                <a:spcPct val="100000"/>
              </a:lnSpc>
              <a:spcBef>
                <a:spcPts val="480"/>
              </a:spcBef>
              <a:spcAft>
                <a:spcPts val="0"/>
              </a:spcAft>
              <a:buClr>
                <a:schemeClr val="dk2"/>
              </a:buClr>
              <a:buSzPts val="600"/>
              <a:buFont typeface="Noto Sans Symbols"/>
              <a:buNone/>
            </a:pPr>
            <a:r>
              <a:rPr lang="en-US" sz="2400" b="0" i="1" u="none" strike="noStrike" cap="none">
                <a:solidFill>
                  <a:schemeClr val="dk2"/>
                </a:solidFill>
                <a:latin typeface="Calibri"/>
                <a:ea typeface="Calibri"/>
                <a:cs typeface="Calibri"/>
                <a:sym typeface="Calibri"/>
              </a:rPr>
              <a:t> </a:t>
            </a:r>
            <a:endParaRPr/>
          </a:p>
          <a:p>
            <a:pPr marL="742950" marR="0" lvl="1" indent="-314325" algn="r" rtl="0">
              <a:lnSpc>
                <a:spcPct val="100000"/>
              </a:lnSpc>
              <a:spcBef>
                <a:spcPts val="360"/>
              </a:spcBef>
              <a:spcAft>
                <a:spcPts val="0"/>
              </a:spcAft>
              <a:buClr>
                <a:schemeClr val="dk2"/>
              </a:buClr>
              <a:buSzPts val="450"/>
              <a:buFont typeface="Noto Sans Symbols"/>
              <a:buNone/>
            </a:pPr>
            <a:r>
              <a:rPr lang="en-US" sz="1800" b="0" i="1" u="none" strike="noStrike" cap="none">
                <a:solidFill>
                  <a:schemeClr val="dk2"/>
                </a:solidFill>
                <a:latin typeface="Calibri"/>
                <a:ea typeface="Calibri"/>
                <a:cs typeface="Calibri"/>
                <a:sym typeface="Calibri"/>
              </a:rPr>
              <a:t>Cyberbullying Research Center, cyberbullying.org  </a:t>
            </a:r>
            <a:endParaRPr/>
          </a:p>
          <a:p>
            <a:pPr marL="342900" marR="0" lvl="0" indent="-342900" algn="l" rtl="0">
              <a:lnSpc>
                <a:spcPct val="100000"/>
              </a:lnSpc>
              <a:spcBef>
                <a:spcPts val="1200"/>
              </a:spcBef>
              <a:spcAft>
                <a:spcPts val="0"/>
              </a:spcAft>
              <a:buClr>
                <a:schemeClr val="dk2"/>
              </a:buClr>
              <a:buSzPts val="2400"/>
              <a:buFont typeface="Arial"/>
              <a:buNone/>
            </a:pPr>
            <a:endParaRPr sz="2400" b="0" i="0" u="none" strike="noStrike" cap="none">
              <a:solidFill>
                <a:schemeClr val="dk2"/>
              </a:solidFill>
              <a:latin typeface="Calibri"/>
              <a:ea typeface="Calibri"/>
              <a:cs typeface="Calibri"/>
              <a:sym typeface="Calibri"/>
            </a:endParaRPr>
          </a:p>
        </p:txBody>
      </p:sp>
      <p:pic>
        <p:nvPicPr>
          <p:cNvPr id="287" name="Google Shape;287;p35"/>
          <p:cNvPicPr preferRelativeResize="0"/>
          <p:nvPr/>
        </p:nvPicPr>
        <p:blipFill rotWithShape="1">
          <a:blip r:embed="rId5">
            <a:alphaModFix/>
          </a:blip>
          <a:srcRect/>
          <a:stretch/>
        </p:blipFill>
        <p:spPr>
          <a:xfrm>
            <a:off x="356600" y="5707723"/>
            <a:ext cx="1154475" cy="909425"/>
          </a:xfrm>
          <a:prstGeom prst="rect">
            <a:avLst/>
          </a:prstGeom>
          <a:noFill/>
          <a:ln>
            <a:noFill/>
          </a:ln>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64c70c2d1f_1_10"/>
          <p:cNvSpPr txBox="1"/>
          <p:nvPr/>
        </p:nvSpPr>
        <p:spPr>
          <a:xfrm>
            <a:off x="671000" y="1741050"/>
            <a:ext cx="8203800" cy="21870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4800"/>
              <a:buFont typeface="Calibri"/>
              <a:buNone/>
            </a:pPr>
            <a:r>
              <a:rPr lang="en-US" sz="4800" b="1" i="0" u="none" strike="noStrike" cap="none">
                <a:solidFill>
                  <a:schemeClr val="dk1"/>
                </a:solidFill>
                <a:latin typeface="Calibri"/>
                <a:ea typeface="Calibri"/>
                <a:cs typeface="Calibri"/>
                <a:sym typeface="Calibri"/>
              </a:rPr>
              <a:t>What Do We Know </a:t>
            </a:r>
            <a:endParaRPr sz="48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4800"/>
              <a:buFont typeface="Calibri"/>
              <a:buNone/>
            </a:pPr>
            <a:r>
              <a:rPr lang="en-US" sz="4800" b="1" i="0" u="none" strike="noStrike" cap="none">
                <a:solidFill>
                  <a:schemeClr val="dk1"/>
                </a:solidFill>
                <a:latin typeface="Calibri"/>
                <a:ea typeface="Calibri"/>
                <a:cs typeface="Calibri"/>
                <a:sym typeface="Calibri"/>
              </a:rPr>
              <a:t>About Prevalence?</a:t>
            </a:r>
            <a:endParaRPr sz="4800" b="1" i="0" u="none" strike="noStrike" cap="none">
              <a:solidFill>
                <a:schemeClr val="dk1"/>
              </a:solidFill>
              <a:latin typeface="Calibri"/>
              <a:ea typeface="Calibri"/>
              <a:cs typeface="Calibri"/>
              <a:sym typeface="Calibri"/>
            </a:endParaRPr>
          </a:p>
        </p:txBody>
      </p:sp>
      <p:pic>
        <p:nvPicPr>
          <p:cNvPr id="294" name="Google Shape;294;g64c70c2d1f_1_10"/>
          <p:cNvPicPr preferRelativeResize="0"/>
          <p:nvPr/>
        </p:nvPicPr>
        <p:blipFill rotWithShape="1">
          <a:blip r:embed="rId3">
            <a:alphaModFix/>
          </a:blip>
          <a:srcRect/>
          <a:stretch/>
        </p:blipFill>
        <p:spPr>
          <a:xfrm>
            <a:off x="356600" y="5655398"/>
            <a:ext cx="1220900" cy="961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g64c70c2d1f_1_0"/>
          <p:cNvPicPr preferRelativeResize="0"/>
          <p:nvPr/>
        </p:nvPicPr>
        <p:blipFill rotWithShape="1">
          <a:blip r:embed="rId3">
            <a:alphaModFix/>
          </a:blip>
          <a:srcRect/>
          <a:stretch/>
        </p:blipFill>
        <p:spPr>
          <a:xfrm>
            <a:off x="764375" y="683200"/>
            <a:ext cx="8046974" cy="5836375"/>
          </a:xfrm>
          <a:prstGeom prst="rect">
            <a:avLst/>
          </a:prstGeom>
          <a:noFill/>
          <a:ln>
            <a:noFill/>
          </a:ln>
        </p:spPr>
      </p:pic>
      <p:pic>
        <p:nvPicPr>
          <p:cNvPr id="301" name="Google Shape;301;g64c70c2d1f_1_0"/>
          <p:cNvPicPr preferRelativeResize="0"/>
          <p:nvPr/>
        </p:nvPicPr>
        <p:blipFill rotWithShape="1">
          <a:blip r:embed="rId4">
            <a:alphaModFix/>
          </a:blip>
          <a:srcRect/>
          <a:stretch/>
        </p:blipFill>
        <p:spPr>
          <a:xfrm>
            <a:off x="356600" y="5707723"/>
            <a:ext cx="1154475" cy="909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g64c70c2d1f_1_5"/>
          <p:cNvPicPr preferRelativeResize="0"/>
          <p:nvPr/>
        </p:nvPicPr>
        <p:blipFill rotWithShape="1">
          <a:blip r:embed="rId3">
            <a:alphaModFix/>
          </a:blip>
          <a:srcRect/>
          <a:stretch/>
        </p:blipFill>
        <p:spPr>
          <a:xfrm>
            <a:off x="152400" y="152400"/>
            <a:ext cx="8743900" cy="6557925"/>
          </a:xfrm>
          <a:prstGeom prst="rect">
            <a:avLst/>
          </a:prstGeom>
          <a:noFill/>
          <a:ln>
            <a:noFill/>
          </a:ln>
        </p:spPr>
      </p:pic>
      <p:pic>
        <p:nvPicPr>
          <p:cNvPr id="308" name="Google Shape;308;g64c70c2d1f_1_5"/>
          <p:cNvPicPr preferRelativeResize="0"/>
          <p:nvPr/>
        </p:nvPicPr>
        <p:blipFill rotWithShape="1">
          <a:blip r:embed="rId4">
            <a:alphaModFix/>
          </a:blip>
          <a:srcRect/>
          <a:stretch/>
        </p:blipFill>
        <p:spPr>
          <a:xfrm>
            <a:off x="356600" y="5773122"/>
            <a:ext cx="1071450" cy="8440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8"/>
          <p:cNvSpPr txBox="1">
            <a:spLocks noGrp="1"/>
          </p:cNvSpPr>
          <p:nvPr>
            <p:ph type="title"/>
          </p:nvPr>
        </p:nvSpPr>
        <p:spPr>
          <a:xfrm>
            <a:off x="0" y="0"/>
            <a:ext cx="9144000" cy="1562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C8C93"/>
              </a:buClr>
              <a:buSzPts val="667"/>
              <a:buFont typeface="Cambria"/>
              <a:buNone/>
            </a:pPr>
            <a:r>
              <a:rPr lang="en-US" sz="2667" b="1">
                <a:solidFill>
                  <a:srgbClr val="3C8C93"/>
                </a:solidFill>
                <a:latin typeface="Cambria"/>
                <a:ea typeface="Cambria"/>
                <a:cs typeface="Cambria"/>
                <a:sym typeface="Cambria"/>
              </a:rPr>
              <a:t>HOW </a:t>
            </a:r>
            <a:r>
              <a:rPr lang="en-US" sz="2667" b="1" i="0" u="none" strike="noStrike" cap="none">
                <a:solidFill>
                  <a:srgbClr val="3C8C93"/>
                </a:solidFill>
                <a:latin typeface="Cambria"/>
                <a:ea typeface="Cambria"/>
                <a:cs typeface="Cambria"/>
                <a:sym typeface="Cambria"/>
              </a:rPr>
              <a:t>Bullying is Done</a:t>
            </a:r>
            <a:br>
              <a:rPr lang="en-US" sz="2200" b="1" i="0" u="none" strike="noStrike" cap="none">
                <a:solidFill>
                  <a:srgbClr val="3C8C93"/>
                </a:solidFill>
                <a:latin typeface="Cambria"/>
                <a:ea typeface="Cambria"/>
                <a:cs typeface="Cambria"/>
                <a:sym typeface="Cambria"/>
              </a:rPr>
            </a:br>
            <a:endParaRPr sz="2200" b="1" i="0" u="none" strike="noStrike" cap="none">
              <a:solidFill>
                <a:srgbClr val="3C8C93"/>
              </a:solidFill>
              <a:latin typeface="Cambria"/>
              <a:ea typeface="Cambria"/>
              <a:cs typeface="Cambria"/>
              <a:sym typeface="Cambria"/>
            </a:endParaRPr>
          </a:p>
        </p:txBody>
      </p:sp>
      <p:pic>
        <p:nvPicPr>
          <p:cNvPr id="315" name="Google Shape;315;p18"/>
          <p:cNvPicPr preferRelativeResize="0">
            <a:picLocks noGrp="1"/>
          </p:cNvPicPr>
          <p:nvPr>
            <p:ph type="body" idx="1"/>
          </p:nvPr>
        </p:nvPicPr>
        <p:blipFill rotWithShape="1">
          <a:blip r:embed="rId3">
            <a:alphaModFix/>
          </a:blip>
          <a:srcRect/>
          <a:stretch/>
        </p:blipFill>
        <p:spPr>
          <a:xfrm>
            <a:off x="1943100" y="837747"/>
            <a:ext cx="5676900" cy="5728522"/>
          </a:xfrm>
          <a:prstGeom prst="rect">
            <a:avLst/>
          </a:prstGeom>
          <a:noFill/>
          <a:ln>
            <a:noFill/>
          </a:ln>
        </p:spPr>
      </p:pic>
      <p:sp>
        <p:nvSpPr>
          <p:cNvPr id="316" name="Google Shape;316;p18"/>
          <p:cNvSpPr txBox="1">
            <a:spLocks noGrp="1"/>
          </p:cNvSpPr>
          <p:nvPr>
            <p:ph type="sldNum" idx="12"/>
          </p:nvPr>
        </p:nvSpPr>
        <p:spPr>
          <a:xfrm>
            <a:off x="7924800" y="6356350"/>
            <a:ext cx="7620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libri"/>
              <a:buNone/>
            </a:pPr>
            <a:fld id="{00000000-1234-1234-1234-123412341234}" type="slidenum">
              <a:rPr lang="en-US" sz="1400" b="0" i="0" u="none" strike="noStrike" cap="none">
                <a:solidFill>
                  <a:schemeClr val="dk2"/>
                </a:solidFill>
                <a:latin typeface="Calibri"/>
                <a:ea typeface="Calibri"/>
                <a:cs typeface="Calibri"/>
                <a:sym typeface="Calibri"/>
              </a:rPr>
              <a:t>27</a:t>
            </a:fld>
            <a:endParaRPr sz="1400" b="0" i="0" u="none" strike="noStrike" cap="none">
              <a:solidFill>
                <a:schemeClr val="dk2"/>
              </a:solidFill>
              <a:latin typeface="Calibri"/>
              <a:ea typeface="Calibri"/>
              <a:cs typeface="Calibri"/>
              <a:sym typeface="Calibri"/>
            </a:endParaRPr>
          </a:p>
        </p:txBody>
      </p:sp>
      <p:sp>
        <p:nvSpPr>
          <p:cNvPr id="317" name="Google Shape;317;p18"/>
          <p:cNvSpPr/>
          <p:nvPr/>
        </p:nvSpPr>
        <p:spPr>
          <a:xfrm>
            <a:off x="3200399" y="6356350"/>
            <a:ext cx="5191125" cy="26545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FF"/>
              </a:buClr>
              <a:buSzPts val="1100"/>
              <a:buFont typeface="Calibri"/>
              <a:buNone/>
            </a:pPr>
            <a:r>
              <a:rPr lang="en-US" sz="1100" b="1" i="0" u="sng" strike="noStrike" cap="none">
                <a:solidFill>
                  <a:srgbClr val="0000FF"/>
                </a:solidFill>
                <a:latin typeface="Calibri"/>
                <a:ea typeface="Calibri"/>
                <a:cs typeface="Calibri"/>
                <a:sym typeface="Calibri"/>
                <a:hlinkClick r:id="rId4"/>
              </a:rPr>
              <a:t>https://nces.ed.gov/blogs/nces/post/new-data-show-growth-in-online-bullying</a:t>
            </a:r>
            <a:endParaRPr sz="1100" b="1" i="0" u="none" strike="noStrike" cap="none">
              <a:solidFill>
                <a:srgbClr val="000000"/>
              </a:solidFill>
              <a:latin typeface="Calibri"/>
              <a:ea typeface="Calibri"/>
              <a:cs typeface="Calibri"/>
              <a:sym typeface="Calibri"/>
            </a:endParaRPr>
          </a:p>
        </p:txBody>
      </p:sp>
      <p:pic>
        <p:nvPicPr>
          <p:cNvPr id="318" name="Google Shape;318;p18"/>
          <p:cNvPicPr preferRelativeResize="0"/>
          <p:nvPr/>
        </p:nvPicPr>
        <p:blipFill rotWithShape="1">
          <a:blip r:embed="rId5">
            <a:alphaModFix/>
          </a:blip>
          <a:srcRect/>
          <a:stretch/>
        </p:blipFill>
        <p:spPr>
          <a:xfrm>
            <a:off x="356600" y="5679023"/>
            <a:ext cx="1190900" cy="938125"/>
          </a:xfrm>
          <a:prstGeom prst="rect">
            <a:avLst/>
          </a:prstGeom>
          <a:noFill/>
          <a:ln>
            <a:noFill/>
          </a:ln>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g64cf64febf_0_0"/>
          <p:cNvPicPr preferRelativeResize="0"/>
          <p:nvPr/>
        </p:nvPicPr>
        <p:blipFill rotWithShape="1">
          <a:blip r:embed="rId3">
            <a:alphaModFix/>
          </a:blip>
          <a:srcRect/>
          <a:stretch/>
        </p:blipFill>
        <p:spPr>
          <a:xfrm>
            <a:off x="39475" y="152400"/>
            <a:ext cx="8949925" cy="6627750"/>
          </a:xfrm>
          <a:prstGeom prst="rect">
            <a:avLst/>
          </a:prstGeom>
          <a:noFill/>
          <a:ln>
            <a:noFill/>
          </a:ln>
        </p:spPr>
      </p:pic>
      <p:pic>
        <p:nvPicPr>
          <p:cNvPr id="325" name="Google Shape;325;g64cf64febf_0_0"/>
          <p:cNvPicPr preferRelativeResize="0"/>
          <p:nvPr/>
        </p:nvPicPr>
        <p:blipFill rotWithShape="1">
          <a:blip r:embed="rId4">
            <a:alphaModFix/>
          </a:blip>
          <a:srcRect/>
          <a:stretch/>
        </p:blipFill>
        <p:spPr>
          <a:xfrm>
            <a:off x="356600" y="5812350"/>
            <a:ext cx="1021650" cy="804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g64cf64febf_0_8"/>
          <p:cNvPicPr preferRelativeResize="0"/>
          <p:nvPr/>
        </p:nvPicPr>
        <p:blipFill rotWithShape="1">
          <a:blip r:embed="rId3">
            <a:alphaModFix/>
          </a:blip>
          <a:srcRect/>
          <a:stretch/>
        </p:blipFill>
        <p:spPr>
          <a:xfrm>
            <a:off x="705000" y="344825"/>
            <a:ext cx="8027850" cy="6020875"/>
          </a:xfrm>
          <a:prstGeom prst="rect">
            <a:avLst/>
          </a:prstGeom>
          <a:noFill/>
          <a:ln>
            <a:noFill/>
          </a:ln>
        </p:spPr>
      </p:pic>
      <p:pic>
        <p:nvPicPr>
          <p:cNvPr id="332" name="Google Shape;332;g64cf64febf_0_8"/>
          <p:cNvPicPr preferRelativeResize="0"/>
          <p:nvPr/>
        </p:nvPicPr>
        <p:blipFill rotWithShape="1">
          <a:blip r:embed="rId4">
            <a:alphaModFix/>
          </a:blip>
          <a:srcRect/>
          <a:stretch/>
        </p:blipFill>
        <p:spPr>
          <a:xfrm>
            <a:off x="157350" y="5778648"/>
            <a:ext cx="1169825" cy="921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xfrm>
            <a:off x="1066800" y="308810"/>
            <a:ext cx="7010400" cy="624037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C8C93"/>
              </a:buClr>
              <a:buSzPts val="3200"/>
              <a:buFont typeface="Cambria"/>
              <a:buNone/>
            </a:pPr>
            <a:r>
              <a:rPr lang="en-US" sz="2800" b="1" i="0" u="none" strike="noStrike" cap="none">
                <a:solidFill>
                  <a:srgbClr val="3C8C93"/>
                </a:solidFill>
                <a:latin typeface="Cambria"/>
                <a:ea typeface="Cambria"/>
                <a:cs typeface="Cambria"/>
                <a:sym typeface="Cambria"/>
              </a:rPr>
              <a:t>In the spirit of… </a:t>
            </a:r>
            <a:br>
              <a:rPr lang="en-US" sz="2800" b="1" i="0" u="none" strike="noStrike" cap="none">
                <a:solidFill>
                  <a:srgbClr val="3C8C93"/>
                </a:solidFill>
                <a:latin typeface="Cambria"/>
                <a:ea typeface="Cambria"/>
                <a:cs typeface="Cambria"/>
                <a:sym typeface="Cambria"/>
              </a:rPr>
            </a:br>
            <a:r>
              <a:rPr lang="en-US" sz="3200" b="1">
                <a:solidFill>
                  <a:srgbClr val="3C8C93"/>
                </a:solidFill>
                <a:latin typeface="Cambria"/>
                <a:ea typeface="Cambria"/>
                <a:cs typeface="Cambria"/>
                <a:sym typeface="Cambria"/>
              </a:rPr>
              <a:t>BUILDING OUR HEALTHY COMMUNITY</a:t>
            </a:r>
            <a:br>
              <a:rPr lang="en-US" sz="3200" b="1" i="0" u="none" strike="noStrike" cap="none">
                <a:solidFill>
                  <a:srgbClr val="3C8C93"/>
                </a:solidFill>
                <a:latin typeface="Cambria"/>
                <a:ea typeface="Cambria"/>
                <a:cs typeface="Cambria"/>
                <a:sym typeface="Cambria"/>
              </a:rPr>
            </a:br>
            <a:br>
              <a:rPr lang="en-US" sz="3200" b="1" i="0" u="none" strike="noStrike" cap="none">
                <a:solidFill>
                  <a:srgbClr val="3C8C93"/>
                </a:solidFill>
                <a:latin typeface="Cambria"/>
                <a:ea typeface="Cambria"/>
                <a:cs typeface="Cambria"/>
                <a:sym typeface="Cambria"/>
              </a:rPr>
            </a:br>
            <a:br>
              <a:rPr lang="en-US" sz="3200" b="1" i="0" u="none" strike="noStrike" cap="none">
                <a:solidFill>
                  <a:srgbClr val="3C8C93"/>
                </a:solidFill>
                <a:latin typeface="Cambria"/>
                <a:ea typeface="Cambria"/>
                <a:cs typeface="Cambria"/>
                <a:sym typeface="Cambria"/>
              </a:rPr>
            </a:br>
            <a:br>
              <a:rPr lang="en-US" sz="3200" b="1" i="0" u="none" strike="noStrike" cap="none">
                <a:solidFill>
                  <a:srgbClr val="3C8C93"/>
                </a:solidFill>
                <a:latin typeface="Cambria"/>
                <a:ea typeface="Cambria"/>
                <a:cs typeface="Cambria"/>
                <a:sym typeface="Cambria"/>
              </a:rPr>
            </a:br>
            <a:br>
              <a:rPr lang="en-US" sz="3200" b="1" i="0" u="none" strike="noStrike" cap="none">
                <a:solidFill>
                  <a:srgbClr val="3C8C93"/>
                </a:solidFill>
                <a:latin typeface="Cambria"/>
                <a:ea typeface="Cambria"/>
                <a:cs typeface="Cambria"/>
                <a:sym typeface="Cambria"/>
              </a:rPr>
            </a:br>
            <a:br>
              <a:rPr lang="en-US" sz="3200" b="1" i="0" u="none" strike="noStrike" cap="none">
                <a:solidFill>
                  <a:srgbClr val="3C8C93"/>
                </a:solidFill>
                <a:latin typeface="Cambria"/>
                <a:ea typeface="Cambria"/>
                <a:cs typeface="Cambria"/>
                <a:sym typeface="Cambria"/>
              </a:rPr>
            </a:br>
            <a:br>
              <a:rPr lang="en-US" sz="3200" b="1" i="0" u="none" strike="noStrike" cap="none">
                <a:solidFill>
                  <a:srgbClr val="3C8C93"/>
                </a:solidFill>
                <a:latin typeface="Cambria"/>
                <a:ea typeface="Cambria"/>
                <a:cs typeface="Cambria"/>
                <a:sym typeface="Cambria"/>
              </a:rPr>
            </a:br>
            <a:br>
              <a:rPr lang="en-US" sz="3200" b="1" i="0" u="none" strike="noStrike" cap="none">
                <a:solidFill>
                  <a:srgbClr val="3C8C93"/>
                </a:solidFill>
                <a:latin typeface="Cambria"/>
                <a:ea typeface="Cambria"/>
                <a:cs typeface="Cambria"/>
                <a:sym typeface="Cambria"/>
              </a:rPr>
            </a:br>
            <a:r>
              <a:rPr lang="en-US" sz="3200" b="1">
                <a:solidFill>
                  <a:srgbClr val="3C8C93"/>
                </a:solidFill>
                <a:latin typeface="Cambria"/>
                <a:ea typeface="Cambria"/>
                <a:cs typeface="Cambria"/>
                <a:sym typeface="Cambria"/>
              </a:rPr>
              <a:t>DISCUSS</a:t>
            </a:r>
            <a:r>
              <a:rPr lang="en-US" sz="3200" b="1" i="0" u="none" strike="noStrike" cap="none">
                <a:solidFill>
                  <a:srgbClr val="3C8C93"/>
                </a:solidFill>
                <a:latin typeface="Cambria"/>
                <a:ea typeface="Cambria"/>
                <a:cs typeface="Cambria"/>
                <a:sym typeface="Cambria"/>
              </a:rPr>
              <a:t> and share a kind act observed in the past 3 days</a:t>
            </a:r>
            <a:br>
              <a:rPr lang="en-US" sz="3200" b="1" i="0" u="none" strike="noStrike" cap="none">
                <a:solidFill>
                  <a:srgbClr val="3C8C93"/>
                </a:solidFill>
                <a:latin typeface="Cambria"/>
                <a:ea typeface="Cambria"/>
                <a:cs typeface="Cambria"/>
                <a:sym typeface="Cambria"/>
              </a:rPr>
            </a:br>
            <a:endParaRPr sz="3200" b="1" i="0" u="none" strike="noStrike" cap="none">
              <a:solidFill>
                <a:srgbClr val="3C8C93"/>
              </a:solidFill>
              <a:latin typeface="Cambria"/>
              <a:ea typeface="Cambria"/>
              <a:cs typeface="Cambria"/>
              <a:sym typeface="Cambria"/>
            </a:endParaRPr>
          </a:p>
        </p:txBody>
      </p:sp>
      <p:pic>
        <p:nvPicPr>
          <p:cNvPr id="125" name="Google Shape;125;p3"/>
          <p:cNvPicPr preferRelativeResize="0"/>
          <p:nvPr/>
        </p:nvPicPr>
        <p:blipFill>
          <a:blip r:embed="rId3">
            <a:alphaModFix/>
          </a:blip>
          <a:stretch>
            <a:fillRect/>
          </a:stretch>
        </p:blipFill>
        <p:spPr>
          <a:xfrm>
            <a:off x="3389000" y="1928600"/>
            <a:ext cx="2709175" cy="27091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9"/>
          <p:cNvSpPr txBox="1">
            <a:spLocks noGrp="1"/>
          </p:cNvSpPr>
          <p:nvPr>
            <p:ph type="title"/>
          </p:nvPr>
        </p:nvSpPr>
        <p:spPr>
          <a:xfrm>
            <a:off x="1624262" y="476630"/>
            <a:ext cx="6641180" cy="68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3864"/>
              </a:buClr>
              <a:buSzPts val="4000"/>
              <a:buFont typeface="Cambria"/>
              <a:buNone/>
            </a:pPr>
            <a:r>
              <a:rPr lang="en-US" sz="4000" b="1">
                <a:solidFill>
                  <a:srgbClr val="1F3864"/>
                </a:solidFill>
                <a:latin typeface="Cambria"/>
                <a:ea typeface="Cambria"/>
                <a:cs typeface="Cambria"/>
                <a:sym typeface="Cambria"/>
              </a:rPr>
              <a:t>‘LOW-STATUS’ BULLYING’</a:t>
            </a:r>
            <a:endParaRPr sz="4000">
              <a:solidFill>
                <a:srgbClr val="1F3864"/>
              </a:solidFill>
              <a:latin typeface="Cambria"/>
              <a:ea typeface="Cambria"/>
              <a:cs typeface="Cambria"/>
              <a:sym typeface="Cambria"/>
            </a:endParaRPr>
          </a:p>
        </p:txBody>
      </p:sp>
      <p:sp>
        <p:nvSpPr>
          <p:cNvPr id="339" name="Google Shape;339;p19"/>
          <p:cNvSpPr txBox="1">
            <a:spLocks noGrp="1"/>
          </p:cNvSpPr>
          <p:nvPr>
            <p:ph type="body" idx="1"/>
          </p:nvPr>
        </p:nvSpPr>
        <p:spPr>
          <a:xfrm>
            <a:off x="1624250" y="1173075"/>
            <a:ext cx="7367400" cy="4737000"/>
          </a:xfrm>
          <a:prstGeom prst="rect">
            <a:avLst/>
          </a:prstGeom>
          <a:noFill/>
          <a:ln>
            <a:noFill/>
          </a:ln>
        </p:spPr>
        <p:txBody>
          <a:bodyPr spcFirstLastPara="1" wrap="square" lIns="91425" tIns="45700" rIns="91425" bIns="45700" anchor="t" anchorCtr="0">
            <a:normAutofit/>
          </a:bodyPr>
          <a:lstStyle/>
          <a:p>
            <a:pPr marL="171450" lvl="0" indent="-171450" algn="l" rtl="0">
              <a:lnSpc>
                <a:spcPct val="70000"/>
              </a:lnSpc>
              <a:spcBef>
                <a:spcPts val="0"/>
              </a:spcBef>
              <a:spcAft>
                <a:spcPts val="0"/>
              </a:spcAft>
              <a:buClr>
                <a:schemeClr val="dk1"/>
              </a:buClr>
              <a:buSzPts val="2420"/>
              <a:buChar char="•"/>
            </a:pPr>
            <a:r>
              <a:rPr lang="en-US" sz="2420">
                <a:latin typeface="Calibri"/>
                <a:ea typeface="Calibri"/>
                <a:cs typeface="Calibri"/>
                <a:sym typeface="Calibri"/>
              </a:rPr>
              <a:t> High on psychopathology, low on social skills, and   </a:t>
            </a:r>
            <a:endParaRPr sz="2420">
              <a:latin typeface="Calibri"/>
              <a:ea typeface="Calibri"/>
              <a:cs typeface="Calibri"/>
              <a:sym typeface="Calibri"/>
            </a:endParaRPr>
          </a:p>
          <a:p>
            <a:pPr marL="228600" lvl="0" indent="0" algn="l" rtl="0">
              <a:lnSpc>
                <a:spcPct val="70000"/>
              </a:lnSpc>
              <a:spcBef>
                <a:spcPts val="0"/>
              </a:spcBef>
              <a:spcAft>
                <a:spcPts val="0"/>
              </a:spcAft>
              <a:buNone/>
            </a:pPr>
            <a:r>
              <a:rPr lang="en-US" sz="2420">
                <a:latin typeface="Calibri"/>
                <a:ea typeface="Calibri"/>
                <a:cs typeface="Calibri"/>
                <a:sym typeface="Calibri"/>
              </a:rPr>
              <a:t>possessing few assets and competencies that the peer group values.</a:t>
            </a:r>
            <a:endParaRPr/>
          </a:p>
          <a:p>
            <a:pPr marL="171450" lvl="0" indent="-21272" algn="l" rtl="0">
              <a:lnSpc>
                <a:spcPct val="70000"/>
              </a:lnSpc>
              <a:spcBef>
                <a:spcPts val="750"/>
              </a:spcBef>
              <a:spcAft>
                <a:spcPts val="0"/>
              </a:spcAft>
              <a:buClr>
                <a:schemeClr val="dk1"/>
              </a:buClr>
              <a:buSzPts val="2365"/>
              <a:buNone/>
            </a:pPr>
            <a:endParaRPr sz="2365">
              <a:latin typeface="Palatino Linotype"/>
              <a:ea typeface="Palatino Linotype"/>
              <a:cs typeface="Palatino Linotype"/>
              <a:sym typeface="Palatino Linotype"/>
            </a:endParaRPr>
          </a:p>
          <a:p>
            <a:pPr marL="0" lvl="0" indent="0" algn="l" rtl="0">
              <a:lnSpc>
                <a:spcPct val="70000"/>
              </a:lnSpc>
              <a:spcBef>
                <a:spcPts val="750"/>
              </a:spcBef>
              <a:spcAft>
                <a:spcPts val="0"/>
              </a:spcAft>
              <a:buClr>
                <a:srgbClr val="1F3864"/>
              </a:buClr>
              <a:buSzPts val="4015"/>
              <a:buNone/>
            </a:pPr>
            <a:r>
              <a:rPr lang="en-US" sz="4015" b="1">
                <a:solidFill>
                  <a:srgbClr val="1F3864"/>
                </a:solidFill>
                <a:latin typeface="Cambria"/>
                <a:ea typeface="Cambria"/>
                <a:cs typeface="Cambria"/>
                <a:sym typeface="Cambria"/>
              </a:rPr>
              <a:t>‘High Status bullying’</a:t>
            </a:r>
            <a:endParaRPr/>
          </a:p>
          <a:p>
            <a:pPr marL="171450" lvl="0" indent="-178117" algn="l" rtl="0">
              <a:lnSpc>
                <a:spcPct val="70000"/>
              </a:lnSpc>
              <a:spcBef>
                <a:spcPts val="750"/>
              </a:spcBef>
              <a:spcAft>
                <a:spcPts val="0"/>
              </a:spcAft>
              <a:buClr>
                <a:schemeClr val="dk1"/>
              </a:buClr>
              <a:buSzPts val="2805"/>
              <a:buChar char="•"/>
            </a:pPr>
            <a:r>
              <a:rPr lang="en-US" sz="2805">
                <a:latin typeface="Calibri"/>
                <a:ea typeface="Calibri"/>
                <a:cs typeface="Calibri"/>
                <a:sym typeface="Calibri"/>
              </a:rPr>
              <a:t> </a:t>
            </a:r>
            <a:r>
              <a:rPr lang="en-US" sz="2400">
                <a:latin typeface="Calibri"/>
                <a:ea typeface="Calibri"/>
                <a:cs typeface="Calibri"/>
                <a:sym typeface="Calibri"/>
              </a:rPr>
              <a:t>Not always obvious to adults. Perceived by </a:t>
            </a:r>
            <a:endParaRPr sz="2400">
              <a:latin typeface="Calibri"/>
              <a:ea typeface="Calibri"/>
              <a:cs typeface="Calibri"/>
              <a:sym typeface="Calibri"/>
            </a:endParaRPr>
          </a:p>
          <a:p>
            <a:pPr marL="228600" lvl="0" indent="0" algn="l" rtl="0">
              <a:lnSpc>
                <a:spcPct val="70000"/>
              </a:lnSpc>
              <a:spcBef>
                <a:spcPts val="750"/>
              </a:spcBef>
              <a:spcAft>
                <a:spcPts val="0"/>
              </a:spcAft>
              <a:buNone/>
            </a:pPr>
            <a:r>
              <a:rPr lang="en-US" sz="2400">
                <a:latin typeface="Calibri"/>
                <a:ea typeface="Calibri"/>
                <a:cs typeface="Calibri"/>
                <a:sym typeface="Calibri"/>
              </a:rPr>
              <a:t>peers as being popular, socially skilled, and leaders.</a:t>
            </a:r>
            <a:endParaRPr sz="2400"/>
          </a:p>
          <a:p>
            <a:pPr marL="171450" lvl="0" indent="0" algn="l" rtl="0">
              <a:lnSpc>
                <a:spcPct val="70000"/>
              </a:lnSpc>
              <a:spcBef>
                <a:spcPts val="750"/>
              </a:spcBef>
              <a:spcAft>
                <a:spcPts val="0"/>
              </a:spcAft>
              <a:buClr>
                <a:schemeClr val="dk1"/>
              </a:buClr>
              <a:buSzPts val="2805"/>
              <a:buNone/>
            </a:pPr>
            <a:endParaRPr sz="2805">
              <a:latin typeface="Calibri"/>
              <a:ea typeface="Calibri"/>
              <a:cs typeface="Calibri"/>
              <a:sym typeface="Calibri"/>
            </a:endParaRPr>
          </a:p>
          <a:p>
            <a:pPr marL="171450" lvl="0" indent="-178117" algn="l" rtl="0">
              <a:lnSpc>
                <a:spcPct val="70000"/>
              </a:lnSpc>
              <a:spcBef>
                <a:spcPts val="750"/>
              </a:spcBef>
              <a:spcAft>
                <a:spcPts val="0"/>
              </a:spcAft>
              <a:buClr>
                <a:schemeClr val="dk1"/>
              </a:buClr>
              <a:buSzPts val="2805"/>
              <a:buChar char="•"/>
            </a:pPr>
            <a:r>
              <a:rPr lang="en-US" sz="2805">
                <a:latin typeface="Calibri"/>
                <a:ea typeface="Calibri"/>
                <a:cs typeface="Calibri"/>
                <a:sym typeface="Calibri"/>
              </a:rPr>
              <a:t> </a:t>
            </a:r>
            <a:r>
              <a:rPr lang="en-US" sz="2400">
                <a:latin typeface="Calibri"/>
                <a:ea typeface="Calibri"/>
                <a:cs typeface="Calibri"/>
                <a:sym typeface="Calibri"/>
              </a:rPr>
              <a:t>High status aggressors can avoid discipline or </a:t>
            </a:r>
            <a:endParaRPr sz="2400">
              <a:latin typeface="Calibri"/>
              <a:ea typeface="Calibri"/>
              <a:cs typeface="Calibri"/>
              <a:sym typeface="Calibri"/>
            </a:endParaRPr>
          </a:p>
          <a:p>
            <a:pPr marL="228600" lvl="0" indent="0" algn="l" rtl="0">
              <a:lnSpc>
                <a:spcPct val="70000"/>
              </a:lnSpc>
              <a:spcBef>
                <a:spcPts val="750"/>
              </a:spcBef>
              <a:spcAft>
                <a:spcPts val="0"/>
              </a:spcAft>
              <a:buNone/>
            </a:pPr>
            <a:r>
              <a:rPr lang="en-US" sz="2400">
                <a:latin typeface="Calibri"/>
                <a:ea typeface="Calibri"/>
                <a:cs typeface="Calibri"/>
                <a:sym typeface="Calibri"/>
              </a:rPr>
              <a:t>manipulate situations so that their peers are disciplined instead of them.</a:t>
            </a:r>
            <a:endParaRPr sz="2400"/>
          </a:p>
        </p:txBody>
      </p:sp>
      <p:sp>
        <p:nvSpPr>
          <p:cNvPr id="340" name="Google Shape;340;p19"/>
          <p:cNvSpPr/>
          <p:nvPr/>
        </p:nvSpPr>
        <p:spPr>
          <a:xfrm>
            <a:off x="2658979" y="5910071"/>
            <a:ext cx="4572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National Academies of Sciences, </a:t>
            </a:r>
            <a:endParaRPr sz="1800" b="0"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Engineering and Medicine </a:t>
            </a:r>
            <a:endParaRPr sz="1800" b="0" i="0" u="none" strike="noStrike" cap="none">
              <a:solidFill>
                <a:schemeClr val="dk1"/>
              </a:solidFill>
              <a:latin typeface="Gill Sans"/>
              <a:ea typeface="Gill Sans"/>
              <a:cs typeface="Gill Sans"/>
              <a:sym typeface="Gill Sans"/>
            </a:endParaRPr>
          </a:p>
        </p:txBody>
      </p:sp>
      <p:pic>
        <p:nvPicPr>
          <p:cNvPr id="341" name="Google Shape;341;p19"/>
          <p:cNvPicPr preferRelativeResize="0"/>
          <p:nvPr/>
        </p:nvPicPr>
        <p:blipFill rotWithShape="1">
          <a:blip r:embed="rId3">
            <a:alphaModFix/>
          </a:blip>
          <a:srcRect/>
          <a:stretch/>
        </p:blipFill>
        <p:spPr>
          <a:xfrm>
            <a:off x="356600" y="5799272"/>
            <a:ext cx="1038250" cy="817875"/>
          </a:xfrm>
          <a:prstGeom prst="rect">
            <a:avLst/>
          </a:prstGeom>
          <a:noFill/>
          <a:ln>
            <a:noFill/>
          </a:ln>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0"/>
          <p:cNvSpPr txBox="1">
            <a:spLocks noGrp="1"/>
          </p:cNvSpPr>
          <p:nvPr>
            <p:ph type="title"/>
          </p:nvPr>
        </p:nvSpPr>
        <p:spPr>
          <a:xfrm>
            <a:off x="732093" y="349250"/>
            <a:ext cx="6921500" cy="14795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C8C93"/>
              </a:buClr>
              <a:buSzPts val="1000"/>
              <a:buFont typeface="Cambria"/>
              <a:buNone/>
            </a:pPr>
            <a:r>
              <a:rPr lang="en-US" sz="4000" b="1" i="0" u="none" strike="noStrike" cap="none">
                <a:solidFill>
                  <a:srgbClr val="3C8C93"/>
                </a:solidFill>
                <a:latin typeface="Cambria"/>
                <a:ea typeface="Cambria"/>
                <a:cs typeface="Cambria"/>
                <a:sym typeface="Cambria"/>
              </a:rPr>
              <a:t>Characteristics of </a:t>
            </a:r>
            <a:br>
              <a:rPr lang="en-US" sz="4000" b="1" i="0" u="none" strike="noStrike" cap="none">
                <a:solidFill>
                  <a:srgbClr val="3C8C93"/>
                </a:solidFill>
                <a:latin typeface="Cambria"/>
                <a:ea typeface="Cambria"/>
                <a:cs typeface="Cambria"/>
                <a:sym typeface="Cambria"/>
              </a:rPr>
            </a:br>
            <a:r>
              <a:rPr lang="en-US" sz="4000" b="1" i="0" u="none" strike="noStrike" cap="none">
                <a:solidFill>
                  <a:srgbClr val="3C8C93"/>
                </a:solidFill>
                <a:latin typeface="Cambria"/>
                <a:ea typeface="Cambria"/>
                <a:cs typeface="Cambria"/>
                <a:sym typeface="Cambria"/>
              </a:rPr>
              <a:t>Students who are Bullied</a:t>
            </a:r>
            <a:endParaRPr/>
          </a:p>
        </p:txBody>
      </p:sp>
      <p:sp>
        <p:nvSpPr>
          <p:cNvPr id="348" name="Google Shape;348;p20"/>
          <p:cNvSpPr txBox="1">
            <a:spLocks noGrp="1"/>
          </p:cNvSpPr>
          <p:nvPr>
            <p:ph type="body" idx="1"/>
          </p:nvPr>
        </p:nvSpPr>
        <p:spPr>
          <a:xfrm>
            <a:off x="1193800" y="1828800"/>
            <a:ext cx="6731000" cy="4495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2"/>
              </a:buClr>
              <a:buSzPts val="2400"/>
              <a:buFont typeface="Calibri"/>
              <a:buChar char="•"/>
            </a:pPr>
            <a:r>
              <a:rPr lang="en-US" sz="2400" b="0" i="0" u="none" strike="noStrike" cap="none">
                <a:solidFill>
                  <a:schemeClr val="dk2"/>
                </a:solidFill>
                <a:latin typeface="Calibri"/>
                <a:ea typeface="Calibri"/>
                <a:cs typeface="Calibri"/>
                <a:sym typeface="Calibri"/>
              </a:rPr>
              <a:t>Are perceived as different from their peers (obese; having special needs; are gay, lesbian, bisexual, transgender, or who are questioning their identities (GLBTQ);…) or as weak and unable to defend themselves</a:t>
            </a:r>
            <a:endParaRPr/>
          </a:p>
          <a:p>
            <a:pPr marL="342900" marR="0" lvl="0" indent="-342900" algn="l" rtl="0">
              <a:lnSpc>
                <a:spcPct val="90000"/>
              </a:lnSpc>
              <a:spcBef>
                <a:spcPts val="1200"/>
              </a:spcBef>
              <a:spcAft>
                <a:spcPts val="0"/>
              </a:spcAft>
              <a:buClr>
                <a:schemeClr val="dk2"/>
              </a:buClr>
              <a:buSzPts val="2400"/>
              <a:buFont typeface="Calibri"/>
              <a:buChar char="•"/>
            </a:pPr>
            <a:r>
              <a:rPr lang="en-US" sz="2400" b="0" i="0" u="none" strike="noStrike" cap="none">
                <a:solidFill>
                  <a:schemeClr val="dk2"/>
                </a:solidFill>
                <a:latin typeface="Calibri"/>
                <a:ea typeface="Calibri"/>
                <a:cs typeface="Calibri"/>
                <a:sym typeface="Calibri"/>
              </a:rPr>
              <a:t>Are depressed, anxious, or have low self esteem</a:t>
            </a:r>
            <a:endParaRPr/>
          </a:p>
          <a:p>
            <a:pPr marL="342900" marR="0" lvl="0" indent="-342900" algn="l" rtl="0">
              <a:lnSpc>
                <a:spcPct val="90000"/>
              </a:lnSpc>
              <a:spcBef>
                <a:spcPts val="1200"/>
              </a:spcBef>
              <a:spcAft>
                <a:spcPts val="0"/>
              </a:spcAft>
              <a:buClr>
                <a:schemeClr val="dk2"/>
              </a:buClr>
              <a:buSzPts val="2400"/>
              <a:buFont typeface="Calibri"/>
              <a:buChar char="•"/>
            </a:pPr>
            <a:r>
              <a:rPr lang="en-US" sz="2400" b="0" i="0" u="none" strike="noStrike" cap="none">
                <a:solidFill>
                  <a:schemeClr val="dk2"/>
                </a:solidFill>
                <a:latin typeface="Calibri"/>
                <a:ea typeface="Calibri"/>
                <a:cs typeface="Calibri"/>
                <a:sym typeface="Calibri"/>
              </a:rPr>
              <a:t>Are less popular than others and have few friends</a:t>
            </a:r>
            <a:endParaRPr/>
          </a:p>
          <a:p>
            <a:pPr marL="342900" marR="0" lvl="0" indent="-342900" algn="l" rtl="0">
              <a:lnSpc>
                <a:spcPct val="90000"/>
              </a:lnSpc>
              <a:spcBef>
                <a:spcPts val="1200"/>
              </a:spcBef>
              <a:spcAft>
                <a:spcPts val="0"/>
              </a:spcAft>
              <a:buClr>
                <a:schemeClr val="dk2"/>
              </a:buClr>
              <a:buSzPts val="2400"/>
              <a:buFont typeface="Calibri"/>
              <a:buChar char="•"/>
            </a:pPr>
            <a:r>
              <a:rPr lang="en-US" sz="2400" b="0" i="0" u="none" strike="noStrike" cap="none">
                <a:solidFill>
                  <a:schemeClr val="dk2"/>
                </a:solidFill>
                <a:latin typeface="Calibri"/>
                <a:ea typeface="Calibri"/>
                <a:cs typeface="Calibri"/>
                <a:sym typeface="Calibri"/>
              </a:rPr>
              <a:t>Do not get along well with others, seen as annoying or provoking, or antagonize others for attention</a:t>
            </a:r>
            <a:endParaRPr/>
          </a:p>
          <a:p>
            <a:pPr marL="342900" marR="0" lvl="0" indent="-342900" algn="r" rtl="0">
              <a:lnSpc>
                <a:spcPct val="80000"/>
              </a:lnSpc>
              <a:spcBef>
                <a:spcPts val="1295"/>
              </a:spcBef>
              <a:spcAft>
                <a:spcPts val="0"/>
              </a:spcAft>
              <a:buClr>
                <a:schemeClr val="dk2"/>
              </a:buClr>
              <a:buSzPts val="648"/>
              <a:buFont typeface="Noto Sans Symbols"/>
              <a:buNone/>
            </a:pPr>
            <a:r>
              <a:rPr lang="en-US" sz="2590" b="0" i="0" u="none" strike="noStrike" cap="none">
                <a:solidFill>
                  <a:schemeClr val="dk2"/>
                </a:solidFill>
                <a:latin typeface="Calibri"/>
                <a:ea typeface="Calibri"/>
                <a:cs typeface="Calibri"/>
                <a:sym typeface="Calibri"/>
              </a:rPr>
              <a:t>	</a:t>
            </a:r>
            <a:r>
              <a:rPr lang="en-US" sz="1757" b="0" i="0" u="sng" strike="noStrike" cap="none">
                <a:solidFill>
                  <a:schemeClr val="hlink"/>
                </a:solidFill>
                <a:latin typeface="Calibri"/>
                <a:ea typeface="Calibri"/>
                <a:cs typeface="Calibri"/>
                <a:sym typeface="Calibri"/>
                <a:hlinkClick r:id="rId3"/>
              </a:rPr>
              <a:t>www.stopbullyingnow.gov</a:t>
            </a:r>
            <a:r>
              <a:rPr lang="en-US" sz="1757" b="0" i="0" u="none" strike="noStrike" cap="none">
                <a:solidFill>
                  <a:schemeClr val="dk2"/>
                </a:solidFill>
                <a:latin typeface="Calibri"/>
                <a:ea typeface="Calibri"/>
                <a:cs typeface="Calibri"/>
                <a:sym typeface="Calibri"/>
              </a:rPr>
              <a:t>  </a:t>
            </a:r>
            <a:endParaRPr/>
          </a:p>
          <a:p>
            <a:pPr marL="342900" marR="0" lvl="0" indent="-342900" algn="l" rtl="0">
              <a:lnSpc>
                <a:spcPct val="80000"/>
              </a:lnSpc>
              <a:spcBef>
                <a:spcPts val="1295"/>
              </a:spcBef>
              <a:spcAft>
                <a:spcPts val="0"/>
              </a:spcAft>
              <a:buClr>
                <a:schemeClr val="dk2"/>
              </a:buClr>
              <a:buSzPts val="648"/>
              <a:buFont typeface="Noto Sans Symbols"/>
              <a:buNone/>
            </a:pPr>
            <a:endParaRPr sz="2590" b="0" i="0" u="none" strike="noStrike" cap="none">
              <a:solidFill>
                <a:schemeClr val="dk2"/>
              </a:solidFill>
              <a:latin typeface="Calibri"/>
              <a:ea typeface="Calibri"/>
              <a:cs typeface="Calibri"/>
              <a:sym typeface="Calibri"/>
            </a:endParaRPr>
          </a:p>
          <a:p>
            <a:pPr marL="342900" marR="0" lvl="0" indent="-342900" algn="l" rtl="0">
              <a:lnSpc>
                <a:spcPct val="80000"/>
              </a:lnSpc>
              <a:spcBef>
                <a:spcPts val="1295"/>
              </a:spcBef>
              <a:spcAft>
                <a:spcPts val="0"/>
              </a:spcAft>
              <a:buClr>
                <a:schemeClr val="dk2"/>
              </a:buClr>
              <a:buSzPts val="648"/>
              <a:buFont typeface="Noto Sans Symbols"/>
              <a:buNone/>
            </a:pPr>
            <a:endParaRPr sz="2590" b="0" i="0" u="none" strike="noStrike" cap="none">
              <a:solidFill>
                <a:schemeClr val="dk2"/>
              </a:solidFill>
              <a:latin typeface="Calibri"/>
              <a:ea typeface="Calibri"/>
              <a:cs typeface="Calibri"/>
              <a:sym typeface="Calibri"/>
            </a:endParaRPr>
          </a:p>
        </p:txBody>
      </p:sp>
      <p:sp>
        <p:nvSpPr>
          <p:cNvPr id="349" name="Google Shape;349;p20"/>
          <p:cNvSpPr txBox="1">
            <a:spLocks noGrp="1"/>
          </p:cNvSpPr>
          <p:nvPr>
            <p:ph type="sldNum" idx="12"/>
          </p:nvPr>
        </p:nvSpPr>
        <p:spPr>
          <a:xfrm>
            <a:off x="7924800" y="6356350"/>
            <a:ext cx="7620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libri"/>
              <a:buNone/>
            </a:pPr>
            <a:fld id="{00000000-1234-1234-1234-123412341234}" type="slidenum">
              <a:rPr lang="en-US" sz="1400" b="0" i="0" u="none" strike="noStrike" cap="none">
                <a:solidFill>
                  <a:schemeClr val="dk2"/>
                </a:solidFill>
                <a:latin typeface="Calibri"/>
                <a:ea typeface="Calibri"/>
                <a:cs typeface="Calibri"/>
                <a:sym typeface="Calibri"/>
              </a:rPr>
              <a:t>31</a:t>
            </a:fld>
            <a:endParaRPr sz="1400" b="0" i="0" u="none" strike="noStrike" cap="none">
              <a:solidFill>
                <a:schemeClr val="dk2"/>
              </a:solidFill>
              <a:latin typeface="Calibri"/>
              <a:ea typeface="Calibri"/>
              <a:cs typeface="Calibri"/>
              <a:sym typeface="Calibri"/>
            </a:endParaRPr>
          </a:p>
        </p:txBody>
      </p:sp>
      <p:pic>
        <p:nvPicPr>
          <p:cNvPr id="350" name="Google Shape;350;p20"/>
          <p:cNvPicPr preferRelativeResize="0"/>
          <p:nvPr/>
        </p:nvPicPr>
        <p:blipFill rotWithShape="1">
          <a:blip r:embed="rId4">
            <a:alphaModFix/>
          </a:blip>
          <a:srcRect/>
          <a:stretch/>
        </p:blipFill>
        <p:spPr>
          <a:xfrm>
            <a:off x="218450" y="5953150"/>
            <a:ext cx="975350" cy="768324"/>
          </a:xfrm>
          <a:prstGeom prst="rect">
            <a:avLst/>
          </a:prstGeom>
          <a:noFill/>
          <a:ln>
            <a:noFill/>
          </a:ln>
        </p:spPr>
      </p:pic>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3"/>
          <p:cNvSpPr txBox="1">
            <a:spLocks noGrp="1"/>
          </p:cNvSpPr>
          <p:nvPr>
            <p:ph type="title"/>
          </p:nvPr>
        </p:nvSpPr>
        <p:spPr>
          <a:xfrm>
            <a:off x="905797" y="558800"/>
            <a:ext cx="6896100" cy="1549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C8C93"/>
              </a:buClr>
              <a:buSzPts val="1000"/>
              <a:buFont typeface="Cambria"/>
              <a:buNone/>
            </a:pPr>
            <a:r>
              <a:rPr lang="en-US" sz="4000" b="1" i="0" u="none" strike="noStrike" cap="none">
                <a:solidFill>
                  <a:srgbClr val="3C8C93"/>
                </a:solidFill>
                <a:latin typeface="Cambria"/>
                <a:ea typeface="Cambria"/>
                <a:cs typeface="Cambria"/>
                <a:sym typeface="Cambria"/>
              </a:rPr>
              <a:t>Two Types of </a:t>
            </a:r>
            <a:br>
              <a:rPr lang="en-US" sz="4000" b="1" i="0" u="none" strike="noStrike" cap="none">
                <a:solidFill>
                  <a:srgbClr val="3C8C93"/>
                </a:solidFill>
                <a:latin typeface="Cambria"/>
                <a:ea typeface="Cambria"/>
                <a:cs typeface="Cambria"/>
                <a:sym typeface="Cambria"/>
              </a:rPr>
            </a:br>
            <a:r>
              <a:rPr lang="en-US" sz="4000" b="1" i="0" u="none" strike="noStrike" cap="none">
                <a:solidFill>
                  <a:srgbClr val="3C8C93"/>
                </a:solidFill>
                <a:latin typeface="Cambria"/>
                <a:ea typeface="Cambria"/>
                <a:cs typeface="Cambria"/>
                <a:sym typeface="Cambria"/>
              </a:rPr>
              <a:t>Students who are Bullied</a:t>
            </a:r>
            <a:endParaRPr/>
          </a:p>
        </p:txBody>
      </p:sp>
      <p:sp>
        <p:nvSpPr>
          <p:cNvPr id="357" name="Google Shape;357;p23"/>
          <p:cNvSpPr txBox="1">
            <a:spLocks noGrp="1"/>
          </p:cNvSpPr>
          <p:nvPr>
            <p:ph type="body" idx="1"/>
          </p:nvPr>
        </p:nvSpPr>
        <p:spPr>
          <a:xfrm>
            <a:off x="1123950" y="2108200"/>
            <a:ext cx="6896100" cy="3340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600"/>
              <a:buFont typeface="Noto Sans Symbols"/>
              <a:buNone/>
            </a:pPr>
            <a:r>
              <a:rPr lang="en-US" sz="2400" b="0" i="0" u="none" strike="noStrike" cap="none">
                <a:solidFill>
                  <a:schemeClr val="dk2"/>
                </a:solidFill>
                <a:latin typeface="Calibri"/>
                <a:ea typeface="Calibri"/>
                <a:cs typeface="Calibri"/>
                <a:sym typeface="Calibri"/>
              </a:rPr>
              <a:t>One type:</a:t>
            </a:r>
            <a:endParaRPr/>
          </a:p>
          <a:p>
            <a:pPr marL="742950" marR="0" lvl="1" indent="-285750" algn="l" rtl="0">
              <a:lnSpc>
                <a:spcPct val="100000"/>
              </a:lnSpc>
              <a:spcBef>
                <a:spcPts val="480"/>
              </a:spcBef>
              <a:spcAft>
                <a:spcPts val="0"/>
              </a:spcAft>
              <a:buClr>
                <a:schemeClr val="dk2"/>
              </a:buClr>
              <a:buSzPts val="2400"/>
              <a:buFont typeface="Noto Sans Symbols"/>
              <a:buChar char="●"/>
            </a:pPr>
            <a:r>
              <a:rPr lang="en-US" sz="2400" b="0" i="1" u="none" strike="noStrike" cap="none">
                <a:solidFill>
                  <a:schemeClr val="dk2"/>
                </a:solidFill>
                <a:latin typeface="Calibri"/>
                <a:ea typeface="Calibri"/>
                <a:cs typeface="Calibri"/>
                <a:sym typeface="Calibri"/>
              </a:rPr>
              <a:t>are bullied, but do not bully others </a:t>
            </a:r>
            <a:endParaRPr/>
          </a:p>
          <a:p>
            <a:pPr marL="742950" marR="0" lvl="1" indent="-285750" algn="l" rtl="0">
              <a:lnSpc>
                <a:spcPct val="100000"/>
              </a:lnSpc>
              <a:spcBef>
                <a:spcPts val="480"/>
              </a:spcBef>
              <a:spcAft>
                <a:spcPts val="0"/>
              </a:spcAft>
              <a:buClr>
                <a:schemeClr val="dk2"/>
              </a:buClr>
              <a:buSzPts val="2400"/>
              <a:buFont typeface="Noto Sans Symbols"/>
              <a:buChar char="●"/>
            </a:pPr>
            <a:r>
              <a:rPr lang="en-US" sz="2400" b="0" i="1" u="none" strike="noStrike" cap="none">
                <a:solidFill>
                  <a:schemeClr val="dk2"/>
                </a:solidFill>
                <a:latin typeface="Calibri"/>
                <a:ea typeface="Calibri"/>
                <a:cs typeface="Calibri"/>
                <a:sym typeface="Calibri"/>
              </a:rPr>
              <a:t>are cautious, sensitive, quiet, withdrawn, shy</a:t>
            </a:r>
            <a:endParaRPr/>
          </a:p>
          <a:p>
            <a:pPr marL="742950" marR="0" lvl="1" indent="-285750" algn="l" rtl="0">
              <a:lnSpc>
                <a:spcPct val="100000"/>
              </a:lnSpc>
              <a:spcBef>
                <a:spcPts val="480"/>
              </a:spcBef>
              <a:spcAft>
                <a:spcPts val="0"/>
              </a:spcAft>
              <a:buClr>
                <a:schemeClr val="dk2"/>
              </a:buClr>
              <a:buSzPts val="2400"/>
              <a:buFont typeface="Noto Sans Symbols"/>
              <a:buChar char="●"/>
            </a:pPr>
            <a:r>
              <a:rPr lang="en-US" sz="2400" b="0" i="1" u="none" strike="noStrike" cap="none">
                <a:solidFill>
                  <a:schemeClr val="dk2"/>
                </a:solidFill>
                <a:latin typeface="Calibri"/>
                <a:ea typeface="Calibri"/>
                <a:cs typeface="Calibri"/>
                <a:sym typeface="Calibri"/>
              </a:rPr>
              <a:t>are anxious, insecure, unhappy, have low self-esteem</a:t>
            </a:r>
            <a:endParaRPr/>
          </a:p>
          <a:p>
            <a:pPr marL="742950" marR="0" lvl="1" indent="-285750" algn="l" rtl="0">
              <a:lnSpc>
                <a:spcPct val="100000"/>
              </a:lnSpc>
              <a:spcBef>
                <a:spcPts val="480"/>
              </a:spcBef>
              <a:spcAft>
                <a:spcPts val="0"/>
              </a:spcAft>
              <a:buClr>
                <a:schemeClr val="dk2"/>
              </a:buClr>
              <a:buSzPts val="2400"/>
              <a:buFont typeface="Noto Sans Symbols"/>
              <a:buChar char="●"/>
            </a:pPr>
            <a:r>
              <a:rPr lang="en-US" sz="2400" b="0" i="1" u="none" strike="noStrike" cap="none">
                <a:solidFill>
                  <a:schemeClr val="dk2"/>
                </a:solidFill>
                <a:latin typeface="Calibri"/>
                <a:ea typeface="Calibri"/>
                <a:cs typeface="Calibri"/>
                <a:sym typeface="Calibri"/>
              </a:rPr>
              <a:t>do not have a single good friend</a:t>
            </a:r>
            <a:endParaRPr/>
          </a:p>
          <a:p>
            <a:pPr marL="742950" marR="0" lvl="1" indent="-285750" algn="l" rtl="0">
              <a:lnSpc>
                <a:spcPct val="100000"/>
              </a:lnSpc>
              <a:spcBef>
                <a:spcPts val="480"/>
              </a:spcBef>
              <a:spcAft>
                <a:spcPts val="0"/>
              </a:spcAft>
              <a:buClr>
                <a:schemeClr val="dk2"/>
              </a:buClr>
              <a:buSzPts val="2400"/>
              <a:buFont typeface="Noto Sans Symbols"/>
              <a:buChar char="●"/>
            </a:pPr>
            <a:r>
              <a:rPr lang="en-US" sz="2400" b="0" i="1" u="none" strike="noStrike" cap="none">
                <a:solidFill>
                  <a:schemeClr val="dk2"/>
                </a:solidFill>
                <a:latin typeface="Calibri"/>
                <a:ea typeface="Calibri"/>
                <a:cs typeface="Calibri"/>
                <a:sym typeface="Calibri"/>
              </a:rPr>
              <a:t>are often physically weaker than their peers (if they are boys)</a:t>
            </a:r>
            <a:endParaRPr/>
          </a:p>
          <a:p>
            <a:pPr marL="26987" marR="0" lvl="0" indent="-26987" algn="r" rtl="0">
              <a:lnSpc>
                <a:spcPct val="100000"/>
              </a:lnSpc>
              <a:spcBef>
                <a:spcPts val="900"/>
              </a:spcBef>
              <a:spcAft>
                <a:spcPts val="0"/>
              </a:spcAft>
              <a:buClr>
                <a:schemeClr val="dk2"/>
              </a:buClr>
              <a:buSzPts val="450"/>
              <a:buFont typeface="Noto Sans Symbols"/>
              <a:buNone/>
            </a:pPr>
            <a:r>
              <a:rPr lang="en-US" sz="1800" b="0" i="0" u="none" strike="noStrike" cap="none">
                <a:solidFill>
                  <a:schemeClr val="dk2"/>
                </a:solidFill>
                <a:latin typeface="Calibri"/>
                <a:ea typeface="Calibri"/>
                <a:cs typeface="Calibri"/>
                <a:sym typeface="Calibri"/>
              </a:rPr>
              <a:t>Olweus Bullying Prevention Program, US, 2015, 1996</a:t>
            </a:r>
            <a:endParaRPr/>
          </a:p>
        </p:txBody>
      </p:sp>
      <p:sp>
        <p:nvSpPr>
          <p:cNvPr id="358" name="Google Shape;358;p23"/>
          <p:cNvSpPr txBox="1">
            <a:spLocks noGrp="1"/>
          </p:cNvSpPr>
          <p:nvPr>
            <p:ph type="sldNum" idx="12"/>
          </p:nvPr>
        </p:nvSpPr>
        <p:spPr>
          <a:xfrm>
            <a:off x="7924800" y="6356350"/>
            <a:ext cx="7620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libri"/>
              <a:buNone/>
            </a:pPr>
            <a:fld id="{00000000-1234-1234-1234-123412341234}" type="slidenum">
              <a:rPr lang="en-US" sz="1400" b="0" i="0" u="none" strike="noStrike" cap="none">
                <a:solidFill>
                  <a:schemeClr val="dk2"/>
                </a:solidFill>
                <a:latin typeface="Calibri"/>
                <a:ea typeface="Calibri"/>
                <a:cs typeface="Calibri"/>
                <a:sym typeface="Calibri"/>
              </a:rPr>
              <a:t>32</a:t>
            </a:fld>
            <a:endParaRPr sz="1400" b="0" i="0" u="none" strike="noStrike" cap="none">
              <a:solidFill>
                <a:schemeClr val="dk2"/>
              </a:solidFill>
              <a:latin typeface="Calibri"/>
              <a:ea typeface="Calibri"/>
              <a:cs typeface="Calibri"/>
              <a:sym typeface="Calibri"/>
            </a:endParaRPr>
          </a:p>
        </p:txBody>
      </p:sp>
      <p:pic>
        <p:nvPicPr>
          <p:cNvPr id="359" name="Google Shape;359;p23"/>
          <p:cNvPicPr preferRelativeResize="0"/>
          <p:nvPr/>
        </p:nvPicPr>
        <p:blipFill rotWithShape="1">
          <a:blip r:embed="rId3">
            <a:alphaModFix/>
          </a:blip>
          <a:srcRect/>
          <a:stretch/>
        </p:blipFill>
        <p:spPr>
          <a:xfrm>
            <a:off x="356600" y="5746948"/>
            <a:ext cx="1104675" cy="870200"/>
          </a:xfrm>
          <a:prstGeom prst="rect">
            <a:avLst/>
          </a:prstGeom>
          <a:noFill/>
          <a:ln>
            <a:noFill/>
          </a:ln>
        </p:spPr>
      </p:pic>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4"/>
          <p:cNvSpPr txBox="1">
            <a:spLocks noGrp="1"/>
          </p:cNvSpPr>
          <p:nvPr>
            <p:ph type="title"/>
          </p:nvPr>
        </p:nvSpPr>
        <p:spPr>
          <a:xfrm>
            <a:off x="1022350" y="386531"/>
            <a:ext cx="7099300" cy="18859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C8C93"/>
              </a:buClr>
              <a:buSzPts val="1000"/>
              <a:buFont typeface="Cambria"/>
              <a:buNone/>
            </a:pPr>
            <a:r>
              <a:rPr lang="en-US" sz="4000" b="1" i="0" u="none" strike="noStrike" cap="none">
                <a:solidFill>
                  <a:srgbClr val="3C8C93"/>
                </a:solidFill>
                <a:latin typeface="Cambria"/>
                <a:ea typeface="Cambria"/>
                <a:cs typeface="Cambria"/>
                <a:sym typeface="Cambria"/>
              </a:rPr>
              <a:t>Two Types of </a:t>
            </a:r>
            <a:br>
              <a:rPr lang="en-US" sz="4000" b="1" i="0" u="none" strike="noStrike" cap="none">
                <a:solidFill>
                  <a:srgbClr val="3C8C93"/>
                </a:solidFill>
                <a:latin typeface="Cambria"/>
                <a:ea typeface="Cambria"/>
                <a:cs typeface="Cambria"/>
                <a:sym typeface="Cambria"/>
              </a:rPr>
            </a:br>
            <a:r>
              <a:rPr lang="en-US" sz="4000" b="1" i="0" u="none" strike="noStrike" cap="none">
                <a:solidFill>
                  <a:srgbClr val="3C8C93"/>
                </a:solidFill>
                <a:latin typeface="Cambria"/>
                <a:ea typeface="Cambria"/>
                <a:cs typeface="Cambria"/>
                <a:sym typeface="Cambria"/>
              </a:rPr>
              <a:t>Students who are Bullied</a:t>
            </a:r>
            <a:endParaRPr/>
          </a:p>
        </p:txBody>
      </p:sp>
      <p:sp>
        <p:nvSpPr>
          <p:cNvPr id="366" name="Google Shape;366;p24"/>
          <p:cNvSpPr txBox="1">
            <a:spLocks noGrp="1"/>
          </p:cNvSpPr>
          <p:nvPr>
            <p:ph type="body" idx="1"/>
          </p:nvPr>
        </p:nvSpPr>
        <p:spPr>
          <a:xfrm>
            <a:off x="1199126" y="2272481"/>
            <a:ext cx="7251700" cy="2743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600"/>
              <a:buFont typeface="Calibri"/>
              <a:buNone/>
            </a:pPr>
            <a:r>
              <a:rPr lang="en-US" sz="2400" b="0" i="0" u="none" strike="noStrike" cap="none">
                <a:solidFill>
                  <a:schemeClr val="dk2"/>
                </a:solidFill>
                <a:latin typeface="Calibri"/>
                <a:ea typeface="Calibri"/>
                <a:cs typeface="Calibri"/>
                <a:sym typeface="Calibri"/>
              </a:rPr>
              <a:t>Second type:</a:t>
            </a:r>
            <a:endParaRPr/>
          </a:p>
          <a:p>
            <a:pPr marL="742950" marR="0" lvl="1" indent="-285750" algn="l" rtl="0">
              <a:lnSpc>
                <a:spcPct val="100000"/>
              </a:lnSpc>
              <a:spcBef>
                <a:spcPts val="480"/>
              </a:spcBef>
              <a:spcAft>
                <a:spcPts val="0"/>
              </a:spcAft>
              <a:buClr>
                <a:schemeClr val="dk2"/>
              </a:buClr>
              <a:buSzPts val="2400"/>
              <a:buFont typeface="Arial"/>
              <a:buChar char="•"/>
            </a:pPr>
            <a:r>
              <a:rPr lang="en-US" sz="2400" b="0" i="1" u="none" strike="noStrike" cap="none">
                <a:solidFill>
                  <a:schemeClr val="dk2"/>
                </a:solidFill>
                <a:latin typeface="Calibri"/>
                <a:ea typeface="Calibri"/>
                <a:cs typeface="Calibri"/>
                <a:sym typeface="Calibri"/>
              </a:rPr>
              <a:t>display social-emotional problems of students who are bullied (depressed, socially anxious, poor self-esteem, socially isolated, feel disliked by peers) </a:t>
            </a:r>
            <a:endParaRPr/>
          </a:p>
          <a:p>
            <a:pPr marL="742950" marR="0" lvl="1" indent="-285750" algn="l" rtl="0">
              <a:lnSpc>
                <a:spcPct val="100000"/>
              </a:lnSpc>
              <a:spcBef>
                <a:spcPts val="480"/>
              </a:spcBef>
              <a:spcAft>
                <a:spcPts val="0"/>
              </a:spcAft>
              <a:buClr>
                <a:schemeClr val="dk2"/>
              </a:buClr>
              <a:buSzPts val="2400"/>
              <a:buFont typeface="Arial"/>
              <a:buChar char="•"/>
            </a:pPr>
            <a:r>
              <a:rPr lang="en-US" sz="2400" b="0" i="1" u="none" strike="noStrike" cap="none">
                <a:solidFill>
                  <a:schemeClr val="dk2"/>
                </a:solidFill>
                <a:latin typeface="Calibri"/>
                <a:ea typeface="Calibri"/>
                <a:cs typeface="Calibri"/>
                <a:sym typeface="Calibri"/>
              </a:rPr>
              <a:t>also show behavioral problems similar to students who bully (aggressive/anti social, difficulty concentrating, impulsive, more likely to be hyperactive/ADHD)</a:t>
            </a:r>
            <a:endParaRPr/>
          </a:p>
          <a:p>
            <a:pPr marL="342900" marR="0" lvl="0" indent="-342900" algn="r" rtl="0">
              <a:lnSpc>
                <a:spcPct val="100000"/>
              </a:lnSpc>
              <a:spcBef>
                <a:spcPts val="900"/>
              </a:spcBef>
              <a:spcAft>
                <a:spcPts val="0"/>
              </a:spcAft>
              <a:buClr>
                <a:schemeClr val="dk2"/>
              </a:buClr>
              <a:buSzPts val="450"/>
              <a:buFont typeface="Noto Sans Symbols"/>
              <a:buNone/>
            </a:pPr>
            <a:r>
              <a:rPr lang="en-US" sz="1800" b="0" i="0" u="none" strike="noStrike" cap="none">
                <a:solidFill>
                  <a:schemeClr val="dk2"/>
                </a:solidFill>
                <a:latin typeface="Calibri"/>
                <a:ea typeface="Calibri"/>
                <a:cs typeface="Calibri"/>
                <a:sym typeface="Calibri"/>
              </a:rPr>
              <a:t>Olweus Bullying Prevention Program, US, 2015, 1996</a:t>
            </a:r>
            <a:endParaRPr/>
          </a:p>
          <a:p>
            <a:pPr marL="742950" marR="0" lvl="1" indent="-320675" algn="l" rtl="0">
              <a:lnSpc>
                <a:spcPct val="100000"/>
              </a:lnSpc>
              <a:spcBef>
                <a:spcPts val="440"/>
              </a:spcBef>
              <a:spcAft>
                <a:spcPts val="0"/>
              </a:spcAft>
              <a:buClr>
                <a:schemeClr val="dk2"/>
              </a:buClr>
              <a:buSzPts val="550"/>
              <a:buFont typeface="Noto Sans Symbols"/>
              <a:buNone/>
            </a:pPr>
            <a:endParaRPr sz="2200" b="0" i="1" u="none" strike="noStrike" cap="none">
              <a:solidFill>
                <a:srgbClr val="FF0000"/>
              </a:solidFill>
              <a:latin typeface="Calibri"/>
              <a:ea typeface="Calibri"/>
              <a:cs typeface="Calibri"/>
              <a:sym typeface="Calibri"/>
            </a:endParaRPr>
          </a:p>
        </p:txBody>
      </p:sp>
      <p:sp>
        <p:nvSpPr>
          <p:cNvPr id="367" name="Google Shape;367;p24"/>
          <p:cNvSpPr txBox="1">
            <a:spLocks noGrp="1"/>
          </p:cNvSpPr>
          <p:nvPr>
            <p:ph type="sldNum" idx="12"/>
          </p:nvPr>
        </p:nvSpPr>
        <p:spPr>
          <a:xfrm>
            <a:off x="7924800" y="6356350"/>
            <a:ext cx="7620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libri"/>
              <a:buNone/>
            </a:pPr>
            <a:fld id="{00000000-1234-1234-1234-123412341234}" type="slidenum">
              <a:rPr lang="en-US" sz="1400" b="0" i="0" u="none" strike="noStrike" cap="none">
                <a:solidFill>
                  <a:schemeClr val="dk2"/>
                </a:solidFill>
                <a:latin typeface="Calibri"/>
                <a:ea typeface="Calibri"/>
                <a:cs typeface="Calibri"/>
                <a:sym typeface="Calibri"/>
              </a:rPr>
              <a:t>33</a:t>
            </a:fld>
            <a:endParaRPr sz="1400" b="0" i="0" u="none" strike="noStrike" cap="none">
              <a:solidFill>
                <a:schemeClr val="dk2"/>
              </a:solidFill>
              <a:latin typeface="Calibri"/>
              <a:ea typeface="Calibri"/>
              <a:cs typeface="Calibri"/>
              <a:sym typeface="Calibri"/>
            </a:endParaRPr>
          </a:p>
        </p:txBody>
      </p:sp>
      <p:pic>
        <p:nvPicPr>
          <p:cNvPr id="368" name="Google Shape;368;p24"/>
          <p:cNvPicPr preferRelativeResize="0"/>
          <p:nvPr/>
        </p:nvPicPr>
        <p:blipFill rotWithShape="1">
          <a:blip r:embed="rId3">
            <a:alphaModFix/>
          </a:blip>
          <a:srcRect/>
          <a:stretch/>
        </p:blipFill>
        <p:spPr>
          <a:xfrm>
            <a:off x="356600" y="5786197"/>
            <a:ext cx="1054850" cy="830950"/>
          </a:xfrm>
          <a:prstGeom prst="rect">
            <a:avLst/>
          </a:prstGeom>
          <a:noFill/>
          <a:ln>
            <a:noFill/>
          </a:ln>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6"/>
          <p:cNvSpPr txBox="1">
            <a:spLocks noGrp="1"/>
          </p:cNvSpPr>
          <p:nvPr>
            <p:ph type="title"/>
          </p:nvPr>
        </p:nvSpPr>
        <p:spPr>
          <a:xfrm>
            <a:off x="457200" y="152400"/>
            <a:ext cx="7289800" cy="171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C8C93"/>
              </a:buClr>
              <a:buSzPts val="1000"/>
              <a:buFont typeface="Cambria"/>
              <a:buNone/>
            </a:pPr>
            <a:r>
              <a:rPr lang="en-US" sz="4000" b="1" i="0" u="none" strike="noStrike" cap="none">
                <a:solidFill>
                  <a:srgbClr val="3C8C93"/>
                </a:solidFill>
                <a:latin typeface="Cambria"/>
                <a:ea typeface="Cambria"/>
                <a:cs typeface="Cambria"/>
                <a:sym typeface="Cambria"/>
              </a:rPr>
              <a:t>Characteristics of </a:t>
            </a:r>
            <a:br>
              <a:rPr lang="en-US" sz="4000" b="1" i="0" u="none" strike="noStrike" cap="none">
                <a:solidFill>
                  <a:srgbClr val="3C8C93"/>
                </a:solidFill>
                <a:latin typeface="Cambria"/>
                <a:ea typeface="Cambria"/>
                <a:cs typeface="Cambria"/>
                <a:sym typeface="Cambria"/>
              </a:rPr>
            </a:br>
            <a:r>
              <a:rPr lang="en-US" sz="4000" b="1" i="0" u="none" strike="noStrike" cap="none">
                <a:solidFill>
                  <a:srgbClr val="3C8C93"/>
                </a:solidFill>
                <a:latin typeface="Cambria"/>
                <a:ea typeface="Cambria"/>
                <a:cs typeface="Cambria"/>
                <a:sym typeface="Cambria"/>
              </a:rPr>
              <a:t>Students Who Bully</a:t>
            </a:r>
            <a:endParaRPr/>
          </a:p>
        </p:txBody>
      </p:sp>
      <p:sp>
        <p:nvSpPr>
          <p:cNvPr id="375" name="Google Shape;375;p26"/>
          <p:cNvSpPr txBox="1">
            <a:spLocks noGrp="1"/>
          </p:cNvSpPr>
          <p:nvPr>
            <p:ph type="body" idx="1"/>
          </p:nvPr>
        </p:nvSpPr>
        <p:spPr>
          <a:xfrm>
            <a:off x="1219200" y="1866900"/>
            <a:ext cx="6705600" cy="51816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accent3"/>
              </a:buClr>
              <a:buSzPts val="2406"/>
              <a:buFont typeface="Noto Sans Symbols"/>
              <a:buChar char="●"/>
            </a:pPr>
            <a:r>
              <a:rPr lang="en-US" sz="2402" b="0" i="0" u="none" strike="noStrike" cap="none">
                <a:solidFill>
                  <a:schemeClr val="dk2"/>
                </a:solidFill>
                <a:latin typeface="Calibri"/>
                <a:ea typeface="Calibri"/>
                <a:cs typeface="Calibri"/>
                <a:sym typeface="Calibri"/>
              </a:rPr>
              <a:t>Are aggressive or easily frustrated</a:t>
            </a:r>
            <a:endParaRPr/>
          </a:p>
          <a:p>
            <a:pPr marL="274320" marR="0" lvl="0" indent="-274320" algn="l" rtl="0">
              <a:lnSpc>
                <a:spcPct val="80000"/>
              </a:lnSpc>
              <a:spcBef>
                <a:spcPts val="1201"/>
              </a:spcBef>
              <a:spcAft>
                <a:spcPts val="0"/>
              </a:spcAft>
              <a:buClr>
                <a:schemeClr val="accent3"/>
              </a:buClr>
              <a:buSzPts val="2406"/>
              <a:buFont typeface="Noto Sans Symbols"/>
              <a:buChar char="●"/>
            </a:pPr>
            <a:r>
              <a:rPr lang="en-US" sz="2402" b="0" i="0" u="none" strike="noStrike" cap="none">
                <a:solidFill>
                  <a:schemeClr val="dk2"/>
                </a:solidFill>
                <a:latin typeface="Calibri"/>
                <a:ea typeface="Calibri"/>
                <a:cs typeface="Calibri"/>
                <a:sym typeface="Calibri"/>
              </a:rPr>
              <a:t>Have less parental involvement or are having issues at home</a:t>
            </a:r>
            <a:endParaRPr/>
          </a:p>
          <a:p>
            <a:pPr marL="274320" marR="0" lvl="0" indent="-274320" algn="l" rtl="0">
              <a:lnSpc>
                <a:spcPct val="80000"/>
              </a:lnSpc>
              <a:spcBef>
                <a:spcPts val="1201"/>
              </a:spcBef>
              <a:spcAft>
                <a:spcPts val="0"/>
              </a:spcAft>
              <a:buClr>
                <a:schemeClr val="accent3"/>
              </a:buClr>
              <a:buSzPts val="2406"/>
              <a:buFont typeface="Noto Sans Symbols"/>
              <a:buChar char="●"/>
            </a:pPr>
            <a:r>
              <a:rPr lang="en-US" sz="2402" b="0" i="0" u="none" strike="noStrike" cap="none">
                <a:solidFill>
                  <a:schemeClr val="dk2"/>
                </a:solidFill>
                <a:latin typeface="Calibri"/>
                <a:ea typeface="Calibri"/>
                <a:cs typeface="Calibri"/>
                <a:sym typeface="Calibri"/>
              </a:rPr>
              <a:t>Think badly of others</a:t>
            </a:r>
            <a:endParaRPr/>
          </a:p>
          <a:p>
            <a:pPr marL="274320" marR="0" lvl="0" indent="-274320" algn="l" rtl="0">
              <a:lnSpc>
                <a:spcPct val="80000"/>
              </a:lnSpc>
              <a:spcBef>
                <a:spcPts val="1201"/>
              </a:spcBef>
              <a:spcAft>
                <a:spcPts val="0"/>
              </a:spcAft>
              <a:buClr>
                <a:schemeClr val="accent3"/>
              </a:buClr>
              <a:buSzPts val="2406"/>
              <a:buFont typeface="Noto Sans Symbols"/>
              <a:buChar char="●"/>
            </a:pPr>
            <a:r>
              <a:rPr lang="en-US" sz="2402" b="0" i="0" u="none" strike="noStrike" cap="none">
                <a:solidFill>
                  <a:schemeClr val="dk2"/>
                </a:solidFill>
                <a:latin typeface="Calibri"/>
                <a:ea typeface="Calibri"/>
                <a:cs typeface="Calibri"/>
                <a:sym typeface="Calibri"/>
              </a:rPr>
              <a:t>Have difficulty following rules</a:t>
            </a:r>
            <a:endParaRPr/>
          </a:p>
          <a:p>
            <a:pPr marL="274320" marR="0" lvl="0" indent="-274320" algn="l" rtl="0">
              <a:lnSpc>
                <a:spcPct val="80000"/>
              </a:lnSpc>
              <a:spcBef>
                <a:spcPts val="1201"/>
              </a:spcBef>
              <a:spcAft>
                <a:spcPts val="0"/>
              </a:spcAft>
              <a:buClr>
                <a:schemeClr val="accent3"/>
              </a:buClr>
              <a:buSzPts val="2406"/>
              <a:buFont typeface="Noto Sans Symbols"/>
              <a:buChar char="●"/>
            </a:pPr>
            <a:r>
              <a:rPr lang="en-US" sz="2402" b="0" i="0" u="none" strike="noStrike" cap="none">
                <a:solidFill>
                  <a:schemeClr val="dk2"/>
                </a:solidFill>
                <a:latin typeface="Calibri"/>
                <a:ea typeface="Calibri"/>
                <a:cs typeface="Calibri"/>
                <a:sym typeface="Calibri"/>
              </a:rPr>
              <a:t>View violence in a positive way</a:t>
            </a:r>
            <a:endParaRPr/>
          </a:p>
          <a:p>
            <a:pPr marL="274320" marR="0" lvl="0" indent="-274320" algn="l" rtl="0">
              <a:lnSpc>
                <a:spcPct val="80000"/>
              </a:lnSpc>
              <a:spcBef>
                <a:spcPts val="1201"/>
              </a:spcBef>
              <a:spcAft>
                <a:spcPts val="0"/>
              </a:spcAft>
              <a:buClr>
                <a:schemeClr val="accent3"/>
              </a:buClr>
              <a:buSzPts val="2406"/>
              <a:buFont typeface="Noto Sans Symbols"/>
              <a:buChar char="●"/>
            </a:pPr>
            <a:r>
              <a:rPr lang="en-US" sz="2402" b="0" i="0" u="none" strike="noStrike" cap="none">
                <a:solidFill>
                  <a:schemeClr val="dk2"/>
                </a:solidFill>
                <a:latin typeface="Calibri"/>
                <a:ea typeface="Calibri"/>
                <a:cs typeface="Calibri"/>
                <a:sym typeface="Calibri"/>
              </a:rPr>
              <a:t>Have friends who bully others</a:t>
            </a:r>
            <a:endParaRPr/>
          </a:p>
          <a:p>
            <a:pPr marL="274320" marR="0" lvl="0" indent="-274320" algn="l" rtl="0">
              <a:lnSpc>
                <a:spcPct val="80000"/>
              </a:lnSpc>
              <a:spcBef>
                <a:spcPts val="1201"/>
              </a:spcBef>
              <a:spcAft>
                <a:spcPts val="0"/>
              </a:spcAft>
              <a:buClr>
                <a:schemeClr val="accent3"/>
              </a:buClr>
              <a:buSzPts val="2406"/>
              <a:buFont typeface="Noto Sans Symbols"/>
              <a:buChar char="●"/>
            </a:pPr>
            <a:r>
              <a:rPr lang="en-US" sz="2402" b="0" i="0" u="none" strike="noStrike" cap="none">
                <a:solidFill>
                  <a:schemeClr val="dk2"/>
                </a:solidFill>
                <a:latin typeface="Calibri"/>
                <a:ea typeface="Calibri"/>
                <a:cs typeface="Calibri"/>
                <a:sym typeface="Calibri"/>
              </a:rPr>
              <a:t>Are well connected to their peers</a:t>
            </a:r>
            <a:endParaRPr/>
          </a:p>
          <a:p>
            <a:pPr marL="274320" marR="0" lvl="0" indent="-274320" algn="l" rtl="0">
              <a:lnSpc>
                <a:spcPct val="80000"/>
              </a:lnSpc>
              <a:spcBef>
                <a:spcPts val="1201"/>
              </a:spcBef>
              <a:spcAft>
                <a:spcPts val="0"/>
              </a:spcAft>
              <a:buClr>
                <a:schemeClr val="accent3"/>
              </a:buClr>
              <a:buSzPts val="2406"/>
              <a:buFont typeface="Noto Sans Symbols"/>
              <a:buChar char="●"/>
            </a:pPr>
            <a:r>
              <a:rPr lang="en-US" sz="2402" b="0" i="0" u="none" strike="noStrike" cap="none">
                <a:solidFill>
                  <a:schemeClr val="dk2"/>
                </a:solidFill>
                <a:latin typeface="Calibri"/>
                <a:ea typeface="Calibri"/>
                <a:cs typeface="Calibri"/>
                <a:sym typeface="Calibri"/>
              </a:rPr>
              <a:t>Have social power</a:t>
            </a:r>
            <a:endParaRPr/>
          </a:p>
          <a:p>
            <a:pPr marL="274320" marR="0" lvl="0" indent="-274320" algn="r" rtl="0">
              <a:lnSpc>
                <a:spcPct val="80000"/>
              </a:lnSpc>
              <a:spcBef>
                <a:spcPts val="900"/>
              </a:spcBef>
              <a:spcAft>
                <a:spcPts val="0"/>
              </a:spcAft>
              <a:buClr>
                <a:schemeClr val="accent3"/>
              </a:buClr>
              <a:buSzPts val="450"/>
              <a:buFont typeface="Noto Sans Symbols"/>
              <a:buNone/>
            </a:pPr>
            <a:r>
              <a:rPr lang="en-US" sz="1800" b="0" i="0" u="sng" strike="noStrike" cap="none">
                <a:solidFill>
                  <a:schemeClr val="hlink"/>
                </a:solidFill>
                <a:latin typeface="Calibri"/>
                <a:ea typeface="Calibri"/>
                <a:cs typeface="Calibri"/>
                <a:sym typeface="Calibri"/>
                <a:hlinkClick r:id="rId3"/>
              </a:rPr>
              <a:t>www.stopbullyingnow.gov</a:t>
            </a:r>
            <a:r>
              <a:rPr lang="en-US" sz="1800" b="0" i="0" u="none" strike="noStrike" cap="none">
                <a:solidFill>
                  <a:schemeClr val="dk2"/>
                </a:solidFill>
                <a:latin typeface="Calibri"/>
                <a:ea typeface="Calibri"/>
                <a:cs typeface="Calibri"/>
                <a:sym typeface="Calibri"/>
              </a:rPr>
              <a:t>  </a:t>
            </a:r>
            <a:endParaRPr/>
          </a:p>
          <a:p>
            <a:pPr marL="274320" marR="0" lvl="0" indent="-274320" algn="l" rtl="0">
              <a:lnSpc>
                <a:spcPct val="80000"/>
              </a:lnSpc>
              <a:spcBef>
                <a:spcPts val="930"/>
              </a:spcBef>
              <a:spcAft>
                <a:spcPts val="0"/>
              </a:spcAft>
              <a:buClr>
                <a:schemeClr val="accent3"/>
              </a:buClr>
              <a:buSzPts val="1782"/>
              <a:buFont typeface="Noto Sans Symbols"/>
              <a:buNone/>
            </a:pPr>
            <a:endParaRPr sz="1860" b="0" i="0" u="none" strike="noStrike" cap="none">
              <a:solidFill>
                <a:schemeClr val="dk2"/>
              </a:solidFill>
              <a:latin typeface="Calibri"/>
              <a:ea typeface="Calibri"/>
              <a:cs typeface="Calibri"/>
              <a:sym typeface="Calibri"/>
            </a:endParaRPr>
          </a:p>
          <a:p>
            <a:pPr marL="274320" marR="0" lvl="0" indent="-274320" algn="l" rtl="0">
              <a:lnSpc>
                <a:spcPct val="80000"/>
              </a:lnSpc>
              <a:spcBef>
                <a:spcPts val="930"/>
              </a:spcBef>
              <a:spcAft>
                <a:spcPts val="0"/>
              </a:spcAft>
              <a:buClr>
                <a:schemeClr val="accent3"/>
              </a:buClr>
              <a:buSzPts val="465"/>
              <a:buFont typeface="Noto Sans Symbols"/>
              <a:buNone/>
            </a:pPr>
            <a:r>
              <a:rPr lang="en-US" sz="1860" b="0" i="0" u="none" strike="noStrike" cap="none">
                <a:solidFill>
                  <a:schemeClr val="dk2"/>
                </a:solidFill>
                <a:latin typeface="Calibri"/>
                <a:ea typeface="Calibri"/>
                <a:cs typeface="Calibri"/>
                <a:sym typeface="Calibri"/>
              </a:rPr>
              <a:t>	</a:t>
            </a:r>
            <a:endParaRPr/>
          </a:p>
        </p:txBody>
      </p:sp>
      <p:sp>
        <p:nvSpPr>
          <p:cNvPr id="376" name="Google Shape;376;p26"/>
          <p:cNvSpPr txBox="1">
            <a:spLocks noGrp="1"/>
          </p:cNvSpPr>
          <p:nvPr>
            <p:ph type="sldNum" idx="12"/>
          </p:nvPr>
        </p:nvSpPr>
        <p:spPr>
          <a:xfrm>
            <a:off x="7924800" y="6356350"/>
            <a:ext cx="7620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libri"/>
              <a:buNone/>
            </a:pPr>
            <a:fld id="{00000000-1234-1234-1234-123412341234}" type="slidenum">
              <a:rPr lang="en-US" sz="1400" b="0" i="0" u="none" strike="noStrike" cap="none">
                <a:solidFill>
                  <a:schemeClr val="dk2"/>
                </a:solidFill>
                <a:latin typeface="Calibri"/>
                <a:ea typeface="Calibri"/>
                <a:cs typeface="Calibri"/>
                <a:sym typeface="Calibri"/>
              </a:rPr>
              <a:t>34</a:t>
            </a:fld>
            <a:endParaRPr sz="1400" b="0" i="0" u="none" strike="noStrike" cap="none">
              <a:solidFill>
                <a:schemeClr val="dk2"/>
              </a:solidFill>
              <a:latin typeface="Calibri"/>
              <a:ea typeface="Calibri"/>
              <a:cs typeface="Calibri"/>
              <a:sym typeface="Calibri"/>
            </a:endParaRPr>
          </a:p>
        </p:txBody>
      </p:sp>
      <p:pic>
        <p:nvPicPr>
          <p:cNvPr id="377" name="Google Shape;377;p26"/>
          <p:cNvPicPr preferRelativeResize="0"/>
          <p:nvPr/>
        </p:nvPicPr>
        <p:blipFill rotWithShape="1">
          <a:blip r:embed="rId4">
            <a:alphaModFix/>
          </a:blip>
          <a:srcRect/>
          <a:stretch/>
        </p:blipFill>
        <p:spPr>
          <a:xfrm>
            <a:off x="356600" y="5877750"/>
            <a:ext cx="938625" cy="739400"/>
          </a:xfrm>
          <a:prstGeom prst="rect">
            <a:avLst/>
          </a:prstGeom>
          <a:noFill/>
          <a:ln>
            <a:noFill/>
          </a:ln>
        </p:spPr>
      </p:pic>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2"/>
          <p:cNvSpPr txBox="1"/>
          <p:nvPr/>
        </p:nvSpPr>
        <p:spPr>
          <a:xfrm>
            <a:off x="1123643" y="1552575"/>
            <a:ext cx="7115175" cy="4449763"/>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700"/>
              <a:buFont typeface="Calibri"/>
              <a:buNone/>
            </a:pPr>
            <a:r>
              <a:rPr lang="en-US" sz="2800" b="0" i="0" u="none" strike="noStrike" cap="none">
                <a:solidFill>
                  <a:srgbClr val="000000"/>
                </a:solidFill>
                <a:latin typeface="Calibri"/>
                <a:ea typeface="Calibri"/>
                <a:cs typeface="Calibri"/>
                <a:sym typeface="Calibri"/>
              </a:rPr>
              <a:t>Elementary-aged students: </a:t>
            </a:r>
            <a:endParaRPr sz="1800" b="0" i="0" u="none" strike="noStrike" cap="none">
              <a:solidFill>
                <a:schemeClr val="dk1"/>
              </a:solidFill>
              <a:latin typeface="Gill Sans"/>
              <a:ea typeface="Gill Sans"/>
              <a:cs typeface="Gill Sans"/>
              <a:sym typeface="Gill Sans"/>
            </a:endParaRPr>
          </a:p>
          <a:p>
            <a:pPr marL="0" marR="0" lvl="0" indent="0" algn="l" rtl="0">
              <a:lnSpc>
                <a:spcPct val="80000"/>
              </a:lnSpc>
              <a:spcBef>
                <a:spcPts val="0"/>
              </a:spcBef>
              <a:spcAft>
                <a:spcPts val="0"/>
              </a:spcAft>
              <a:buClr>
                <a:srgbClr val="000000"/>
              </a:buClr>
              <a:buSzPts val="700"/>
              <a:buFont typeface="Calibri"/>
              <a:buNone/>
            </a:pPr>
            <a:r>
              <a:rPr lang="en-US" sz="2800" b="0" i="0" u="none" strike="noStrike" cap="none">
                <a:solidFill>
                  <a:srgbClr val="000000"/>
                </a:solidFill>
                <a:latin typeface="Calibri"/>
                <a:ea typeface="Calibri"/>
                <a:cs typeface="Calibri"/>
                <a:sym typeface="Calibri"/>
              </a:rPr>
              <a:t>students at their school are called names, made fun of or bullied with at least some regularity (75%)  </a:t>
            </a:r>
            <a:endParaRPr sz="1800" b="0" i="0" u="none" strike="noStrike" cap="none">
              <a:solidFill>
                <a:schemeClr val="dk1"/>
              </a:solidFill>
              <a:latin typeface="Gill Sans"/>
              <a:ea typeface="Gill Sans"/>
              <a:cs typeface="Gill Sans"/>
              <a:sym typeface="Gill Sans"/>
            </a:endParaRPr>
          </a:p>
          <a:p>
            <a:pPr marL="0" marR="0" lvl="0" indent="0" algn="l" rtl="0">
              <a:lnSpc>
                <a:spcPct val="8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700"/>
              <a:buFont typeface="Calibri"/>
              <a:buNone/>
            </a:pPr>
            <a:r>
              <a:rPr lang="en-US" sz="2800" b="0" i="0" u="none" strike="noStrike" cap="none">
                <a:solidFill>
                  <a:srgbClr val="000000"/>
                </a:solidFill>
                <a:latin typeface="Calibri"/>
                <a:ea typeface="Calibri"/>
                <a:cs typeface="Calibri"/>
                <a:sym typeface="Calibri"/>
              </a:rPr>
              <a:t>Most commonly because of:</a:t>
            </a:r>
            <a:endParaRPr sz="1800" b="0" i="0" u="none" strike="noStrike" cap="none">
              <a:solidFill>
                <a:schemeClr val="dk1"/>
              </a:solidFill>
              <a:latin typeface="Gill Sans"/>
              <a:ea typeface="Gill Sans"/>
              <a:cs typeface="Gill Sans"/>
              <a:sym typeface="Gill Sans"/>
            </a:endParaRPr>
          </a:p>
          <a:p>
            <a:pPr marL="914400" marR="0" lvl="1" indent="-457200" algn="l" rtl="0">
              <a:lnSpc>
                <a:spcPct val="8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students' looks or body size (67%) </a:t>
            </a:r>
            <a:endParaRPr sz="1800" b="0" i="0" u="none" strike="noStrike" cap="none">
              <a:solidFill>
                <a:schemeClr val="dk1"/>
              </a:solidFill>
              <a:latin typeface="Gill Sans"/>
              <a:ea typeface="Gill Sans"/>
              <a:cs typeface="Gill Sans"/>
              <a:sym typeface="Gill Sans"/>
            </a:endParaRPr>
          </a:p>
          <a:p>
            <a:pPr marL="914400" marR="0" lvl="1" indent="-457200" algn="l" rtl="0">
              <a:lnSpc>
                <a:spcPct val="8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not being good at sports (37%) </a:t>
            </a:r>
            <a:endParaRPr sz="1800" b="0" i="0" u="none" strike="noStrike" cap="none">
              <a:solidFill>
                <a:schemeClr val="dk1"/>
              </a:solidFill>
              <a:latin typeface="Gill Sans"/>
              <a:ea typeface="Gill Sans"/>
              <a:cs typeface="Gill Sans"/>
              <a:sym typeface="Gill Sans"/>
            </a:endParaRPr>
          </a:p>
          <a:p>
            <a:pPr marL="914400" marR="0" lvl="1" indent="-457200" algn="l" rtl="0">
              <a:lnSpc>
                <a:spcPct val="8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how well they do at schoolwork (26%) </a:t>
            </a:r>
            <a:endParaRPr sz="1800" b="0" i="0" u="none" strike="noStrike" cap="none">
              <a:solidFill>
                <a:schemeClr val="dk1"/>
              </a:solidFill>
              <a:latin typeface="Gill Sans"/>
              <a:ea typeface="Gill Sans"/>
              <a:cs typeface="Gill Sans"/>
              <a:sym typeface="Gill Sans"/>
            </a:endParaRPr>
          </a:p>
          <a:p>
            <a:pPr marL="914400" marR="0" lvl="1" indent="-457200" algn="l" rtl="0">
              <a:lnSpc>
                <a:spcPct val="8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not conforming to traditional gender  norms/roles (23%) </a:t>
            </a:r>
            <a:endParaRPr sz="1800" b="0" i="0" u="none" strike="noStrike" cap="none">
              <a:solidFill>
                <a:schemeClr val="dk1"/>
              </a:solidFill>
              <a:latin typeface="Gill Sans"/>
              <a:ea typeface="Gill Sans"/>
              <a:cs typeface="Gill Sans"/>
              <a:sym typeface="Gill Sans"/>
            </a:endParaRPr>
          </a:p>
          <a:p>
            <a:pPr marL="914400" marR="0" lvl="1" indent="-457200" algn="l" rtl="0">
              <a:lnSpc>
                <a:spcPct val="8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other people think they're gay (21%)</a:t>
            </a:r>
            <a:endParaRPr sz="1800" b="0" i="0" u="none" strike="noStrike" cap="none">
              <a:solidFill>
                <a:schemeClr val="dk1"/>
              </a:solidFill>
              <a:latin typeface="Gill Sans"/>
              <a:ea typeface="Gill Sans"/>
              <a:cs typeface="Gill Sans"/>
              <a:sym typeface="Gill Sans"/>
            </a:endParaRPr>
          </a:p>
          <a:p>
            <a:pPr marL="0" marR="0" lvl="0" indent="0" algn="l" rtl="0">
              <a:lnSpc>
                <a:spcPct val="80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p:txBody>
      </p:sp>
      <p:sp>
        <p:nvSpPr>
          <p:cNvPr id="384" name="Google Shape;384;p22"/>
          <p:cNvSpPr/>
          <p:nvPr/>
        </p:nvSpPr>
        <p:spPr>
          <a:xfrm>
            <a:off x="1609725" y="395288"/>
            <a:ext cx="6934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C8C92"/>
              </a:buClr>
              <a:buSzPts val="1000"/>
              <a:buFont typeface="Cambria"/>
              <a:buNone/>
            </a:pPr>
            <a:r>
              <a:rPr lang="en-US" sz="4000" b="1" i="0" u="none" strike="noStrike" cap="none">
                <a:solidFill>
                  <a:srgbClr val="3C8C92"/>
                </a:solidFill>
                <a:latin typeface="Cambria"/>
                <a:ea typeface="Cambria"/>
                <a:cs typeface="Cambria"/>
                <a:sym typeface="Cambria"/>
              </a:rPr>
              <a:t>Targeted Identities</a:t>
            </a:r>
            <a:endParaRPr sz="1800" b="0" i="0" u="none" strike="noStrike" cap="none">
              <a:solidFill>
                <a:schemeClr val="dk1"/>
              </a:solidFill>
              <a:latin typeface="Gill Sans"/>
              <a:ea typeface="Gill Sans"/>
              <a:cs typeface="Gill Sans"/>
              <a:sym typeface="Gill Sans"/>
            </a:endParaRPr>
          </a:p>
        </p:txBody>
      </p:sp>
      <p:sp>
        <p:nvSpPr>
          <p:cNvPr id="385" name="Google Shape;385;p22"/>
          <p:cNvSpPr/>
          <p:nvPr/>
        </p:nvSpPr>
        <p:spPr>
          <a:xfrm>
            <a:off x="2400300" y="6002338"/>
            <a:ext cx="6537325" cy="246221"/>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300"/>
              <a:buFont typeface="Arial"/>
              <a:buNone/>
            </a:pPr>
            <a:r>
              <a:rPr lang="en-US" sz="1000" b="0" i="0" u="none" strike="noStrike" cap="none">
                <a:solidFill>
                  <a:schemeClr val="dk1"/>
                </a:solidFill>
                <a:latin typeface="Arial"/>
                <a:ea typeface="Arial"/>
                <a:cs typeface="Arial"/>
                <a:sym typeface="Arial"/>
              </a:rPr>
              <a:t> </a:t>
            </a:r>
            <a:r>
              <a:rPr lang="en-US" sz="1000" b="0" i="0" u="none" strike="noStrike" cap="none">
                <a:solidFill>
                  <a:schemeClr val="dk1"/>
                </a:solidFill>
                <a:latin typeface="Gill Sans"/>
                <a:ea typeface="Gill Sans"/>
                <a:cs typeface="Gill Sans"/>
                <a:sym typeface="Gill Sans"/>
              </a:rPr>
              <a:t>H</a:t>
            </a:r>
            <a:r>
              <a:rPr lang="en-US" sz="1200" b="0" i="0" u="none" strike="noStrike" cap="none">
                <a:solidFill>
                  <a:schemeClr val="dk1"/>
                </a:solidFill>
                <a:latin typeface="Calibri"/>
                <a:ea typeface="Calibri"/>
                <a:cs typeface="Calibri"/>
                <a:sym typeface="Calibri"/>
              </a:rPr>
              <a:t>arris Interactive (2012). </a:t>
            </a:r>
            <a:r>
              <a:rPr lang="en-US" sz="1200" b="1" i="1" u="none" strike="noStrike" cap="none">
                <a:solidFill>
                  <a:schemeClr val="dk1"/>
                </a:solidFill>
                <a:latin typeface="Calibri"/>
                <a:ea typeface="Calibri"/>
                <a:cs typeface="Calibri"/>
                <a:sym typeface="Calibri"/>
              </a:rPr>
              <a:t>Playgrounds and Prejudice: Elementary School Climate in the United States</a:t>
            </a:r>
            <a:endParaRPr sz="1800" b="0" i="0" u="none" strike="noStrike" cap="none">
              <a:solidFill>
                <a:schemeClr val="dk1"/>
              </a:solidFill>
              <a:latin typeface="Gill Sans"/>
              <a:ea typeface="Gill Sans"/>
              <a:cs typeface="Gill Sans"/>
              <a:sym typeface="Gill Sans"/>
            </a:endParaRPr>
          </a:p>
        </p:txBody>
      </p:sp>
      <p:pic>
        <p:nvPicPr>
          <p:cNvPr id="386" name="Google Shape;386;p22"/>
          <p:cNvPicPr preferRelativeResize="0"/>
          <p:nvPr/>
        </p:nvPicPr>
        <p:blipFill rotWithShape="1">
          <a:blip r:embed="rId3">
            <a:alphaModFix/>
          </a:blip>
          <a:srcRect/>
          <a:stretch/>
        </p:blipFill>
        <p:spPr>
          <a:xfrm>
            <a:off x="356600" y="5855147"/>
            <a:ext cx="967322" cy="76200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1"/>
          <p:cNvSpPr txBox="1">
            <a:spLocks noGrp="1"/>
          </p:cNvSpPr>
          <p:nvPr>
            <p:ph type="body" idx="1"/>
          </p:nvPr>
        </p:nvSpPr>
        <p:spPr>
          <a:xfrm>
            <a:off x="1562100" y="1592263"/>
            <a:ext cx="7448550" cy="40147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450"/>
              <a:buFont typeface="Calibri"/>
              <a:buNone/>
            </a:pPr>
            <a:r>
              <a:rPr lang="en-US" sz="1800" b="0" i="0" u="none" strike="noStrike" cap="none">
                <a:solidFill>
                  <a:schemeClr val="dk2"/>
                </a:solidFill>
                <a:latin typeface="Calibri"/>
                <a:ea typeface="Calibri"/>
                <a:cs typeface="Calibri"/>
                <a:sym typeface="Calibri"/>
              </a:rPr>
              <a:t>Teens report that students are bullied very often or often at their school because of: </a:t>
            </a:r>
            <a:endParaRPr/>
          </a:p>
        </p:txBody>
      </p:sp>
      <p:pic>
        <p:nvPicPr>
          <p:cNvPr id="393" name="Google Shape;393;p21"/>
          <p:cNvPicPr preferRelativeResize="0"/>
          <p:nvPr/>
        </p:nvPicPr>
        <p:blipFill rotWithShape="1">
          <a:blip r:embed="rId3">
            <a:alphaModFix/>
          </a:blip>
          <a:srcRect/>
          <a:stretch/>
        </p:blipFill>
        <p:spPr>
          <a:xfrm>
            <a:off x="1638300" y="2409825"/>
            <a:ext cx="7155622" cy="2985392"/>
          </a:xfrm>
          <a:prstGeom prst="rect">
            <a:avLst/>
          </a:prstGeom>
          <a:noFill/>
          <a:ln>
            <a:noFill/>
          </a:ln>
        </p:spPr>
      </p:pic>
      <p:sp>
        <p:nvSpPr>
          <p:cNvPr id="394" name="Google Shape;394;p21"/>
          <p:cNvSpPr/>
          <p:nvPr/>
        </p:nvSpPr>
        <p:spPr>
          <a:xfrm>
            <a:off x="1742803" y="1166825"/>
            <a:ext cx="5509800" cy="342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450"/>
              <a:buFont typeface="Gill Sans"/>
              <a:buNone/>
            </a:pPr>
            <a:r>
              <a:rPr lang="en-US" sz="1800" b="1" i="0" u="none" strike="noStrike" cap="none">
                <a:solidFill>
                  <a:srgbClr val="FF0000"/>
                </a:solidFill>
                <a:latin typeface="Gill Sans"/>
                <a:ea typeface="Gill Sans"/>
                <a:cs typeface="Gill Sans"/>
                <a:sym typeface="Gill Sans"/>
              </a:rPr>
              <a:t>WHO IS TARGETED? BULLYING &amp; BIAS</a:t>
            </a:r>
            <a:endParaRPr sz="1800" b="1" i="0" u="none" strike="noStrike" cap="none">
              <a:solidFill>
                <a:srgbClr val="FF0000"/>
              </a:solidFill>
              <a:latin typeface="Gill Sans"/>
              <a:ea typeface="Gill Sans"/>
              <a:cs typeface="Gill Sans"/>
              <a:sym typeface="Gill Sans"/>
            </a:endParaRPr>
          </a:p>
        </p:txBody>
      </p:sp>
      <p:sp>
        <p:nvSpPr>
          <p:cNvPr id="395" name="Google Shape;395;p21"/>
          <p:cNvSpPr/>
          <p:nvPr/>
        </p:nvSpPr>
        <p:spPr>
          <a:xfrm>
            <a:off x="1638300" y="404813"/>
            <a:ext cx="6934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C8C92"/>
              </a:buClr>
              <a:buSzPts val="1000"/>
              <a:buFont typeface="Cambria"/>
              <a:buNone/>
            </a:pPr>
            <a:r>
              <a:rPr lang="en-US" sz="4000" b="1" i="0" u="none" strike="noStrike" cap="none">
                <a:solidFill>
                  <a:srgbClr val="3C8C92"/>
                </a:solidFill>
                <a:latin typeface="Cambria"/>
                <a:ea typeface="Cambria"/>
                <a:cs typeface="Cambria"/>
                <a:sym typeface="Cambria"/>
              </a:rPr>
              <a:t>Targeted Identities</a:t>
            </a:r>
            <a:endParaRPr sz="1800" b="0" i="0" u="none" strike="noStrike" cap="none">
              <a:solidFill>
                <a:schemeClr val="dk1"/>
              </a:solidFill>
              <a:latin typeface="Gill Sans"/>
              <a:ea typeface="Gill Sans"/>
              <a:cs typeface="Gill Sans"/>
              <a:sym typeface="Gill Sans"/>
            </a:endParaRPr>
          </a:p>
        </p:txBody>
      </p:sp>
      <p:sp>
        <p:nvSpPr>
          <p:cNvPr id="396" name="Google Shape;396;p21"/>
          <p:cNvSpPr/>
          <p:nvPr/>
        </p:nvSpPr>
        <p:spPr>
          <a:xfrm>
            <a:off x="2076450" y="23813"/>
            <a:ext cx="6934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75"/>
              <a:buFont typeface="Gill Sans"/>
              <a:buNone/>
            </a:pPr>
            <a:r>
              <a:rPr lang="en-US" sz="1500" b="0" i="0" u="none" strike="noStrike" cap="none">
                <a:solidFill>
                  <a:srgbClr val="C5B883"/>
                </a:solidFill>
                <a:latin typeface="Gill Sans"/>
                <a:ea typeface="Gill Sans"/>
                <a:cs typeface="Gill Sans"/>
                <a:sym typeface="Gill Sans"/>
              </a:rPr>
              <a:t>A WORLD OF DIFFERENCE</a:t>
            </a:r>
            <a:r>
              <a:rPr lang="en-US" sz="1500" b="0" i="0" u="none" strike="noStrike" cap="none" baseline="30000">
                <a:solidFill>
                  <a:srgbClr val="C5B883"/>
                </a:solidFill>
                <a:latin typeface="Gill Sans"/>
                <a:ea typeface="Gill Sans"/>
                <a:cs typeface="Gill Sans"/>
                <a:sym typeface="Gill Sans"/>
              </a:rPr>
              <a:t>®</a:t>
            </a:r>
            <a:r>
              <a:rPr lang="en-US" sz="1500" b="0" i="0" u="none" strike="noStrike" cap="none">
                <a:solidFill>
                  <a:srgbClr val="C5B883"/>
                </a:solidFill>
                <a:latin typeface="Gill Sans"/>
                <a:ea typeface="Gill Sans"/>
                <a:cs typeface="Gill Sans"/>
                <a:sym typeface="Gill Sans"/>
              </a:rPr>
              <a:t> Institute</a:t>
            </a:r>
            <a:endParaRPr sz="1800" b="0" i="0" u="none" strike="noStrike" cap="none">
              <a:solidFill>
                <a:srgbClr val="C5B883"/>
              </a:solidFill>
              <a:latin typeface="Gill Sans"/>
              <a:ea typeface="Gill Sans"/>
              <a:cs typeface="Gill Sans"/>
              <a:sym typeface="Gill Sans"/>
            </a:endParaRPr>
          </a:p>
        </p:txBody>
      </p:sp>
      <p:sp>
        <p:nvSpPr>
          <p:cNvPr id="397" name="Google Shape;397;p21"/>
          <p:cNvSpPr/>
          <p:nvPr/>
        </p:nvSpPr>
        <p:spPr>
          <a:xfrm>
            <a:off x="2374900" y="5842000"/>
            <a:ext cx="8757018" cy="335865"/>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450"/>
              <a:buFont typeface="Calibri"/>
              <a:buNone/>
            </a:pPr>
            <a:r>
              <a:rPr lang="en-US" sz="1200" b="0" i="0" u="none" strike="noStrike" cap="none">
                <a:solidFill>
                  <a:srgbClr val="000000"/>
                </a:solidFill>
                <a:latin typeface="Calibri"/>
                <a:ea typeface="Calibri"/>
                <a:cs typeface="Calibri"/>
                <a:sym typeface="Calibri"/>
              </a:rPr>
              <a:t> </a:t>
            </a:r>
            <a:r>
              <a:rPr lang="en-US" sz="1800" b="0" i="0" u="none" strike="noStrike" cap="none">
                <a:solidFill>
                  <a:srgbClr val="000000"/>
                </a:solidFill>
                <a:latin typeface="Calibri"/>
                <a:ea typeface="Calibri"/>
                <a:cs typeface="Calibri"/>
                <a:sym typeface="Calibri"/>
              </a:rPr>
              <a:t>Harris Interactive and GLSEN (2011). </a:t>
            </a:r>
            <a:r>
              <a:rPr lang="en-US" sz="1800" b="0" i="1" u="none" strike="noStrike" cap="none">
                <a:solidFill>
                  <a:srgbClr val="000000"/>
                </a:solidFill>
                <a:latin typeface="Calibri"/>
                <a:ea typeface="Calibri"/>
                <a:cs typeface="Calibri"/>
                <a:sym typeface="Calibri"/>
              </a:rPr>
              <a:t>National School Climate Survey</a:t>
            </a:r>
            <a:endParaRPr sz="1800" b="0" i="0" u="none" strike="noStrike" cap="none">
              <a:solidFill>
                <a:schemeClr val="dk1"/>
              </a:solidFill>
              <a:latin typeface="Gill Sans"/>
              <a:ea typeface="Gill Sans"/>
              <a:cs typeface="Gill Sans"/>
              <a:sym typeface="Gill Sans"/>
            </a:endParaRPr>
          </a:p>
        </p:txBody>
      </p:sp>
      <p:pic>
        <p:nvPicPr>
          <p:cNvPr id="398" name="Google Shape;398;p21"/>
          <p:cNvPicPr preferRelativeResize="0"/>
          <p:nvPr/>
        </p:nvPicPr>
        <p:blipFill rotWithShape="1">
          <a:blip r:embed="rId4">
            <a:alphaModFix/>
          </a:blip>
          <a:srcRect/>
          <a:stretch/>
        </p:blipFill>
        <p:spPr>
          <a:xfrm>
            <a:off x="356600" y="5728850"/>
            <a:ext cx="1127650" cy="888300"/>
          </a:xfrm>
          <a:prstGeom prst="rect">
            <a:avLst/>
          </a:prstGeom>
          <a:noFill/>
          <a:ln>
            <a:noFill/>
          </a:ln>
        </p:spPr>
      </p:pic>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6f847b5968_0_47"/>
          <p:cNvSpPr txBox="1">
            <a:spLocks noGrp="1"/>
          </p:cNvSpPr>
          <p:nvPr>
            <p:ph type="title"/>
          </p:nvPr>
        </p:nvSpPr>
        <p:spPr>
          <a:xfrm>
            <a:off x="1606045" y="964692"/>
            <a:ext cx="5937900" cy="1188600"/>
          </a:xfrm>
          <a:prstGeom prst="rect">
            <a:avLst/>
          </a:prstGeom>
        </p:spPr>
        <p:txBody>
          <a:bodyPr spcFirstLastPara="1" wrap="square" lIns="182875" tIns="182875" rIns="182875" bIns="182875" anchor="ctr" anchorCtr="0">
            <a:noAutofit/>
          </a:bodyPr>
          <a:lstStyle/>
          <a:p>
            <a:pPr marL="0" lvl="0" indent="0" algn="ctr" rtl="0">
              <a:spcBef>
                <a:spcPts val="0"/>
              </a:spcBef>
              <a:spcAft>
                <a:spcPts val="0"/>
              </a:spcAft>
              <a:buNone/>
            </a:pPr>
            <a:r>
              <a:rPr lang="en-US" sz="3000">
                <a:solidFill>
                  <a:srgbClr val="4A86E8"/>
                </a:solidFill>
                <a:latin typeface="Arial"/>
                <a:ea typeface="Arial"/>
                <a:cs typeface="Arial"/>
                <a:sym typeface="Arial"/>
              </a:rPr>
              <a:t>Antisemitism</a:t>
            </a:r>
            <a:endParaRPr sz="3000">
              <a:solidFill>
                <a:srgbClr val="4A86E8"/>
              </a:solidFill>
            </a:endParaRPr>
          </a:p>
        </p:txBody>
      </p:sp>
      <p:sp>
        <p:nvSpPr>
          <p:cNvPr id="405" name="Google Shape;405;g6f847b5968_0_47"/>
          <p:cNvSpPr txBox="1">
            <a:spLocks noGrp="1"/>
          </p:cNvSpPr>
          <p:nvPr>
            <p:ph type="body" idx="1"/>
          </p:nvPr>
        </p:nvSpPr>
        <p:spPr>
          <a:xfrm>
            <a:off x="1606045" y="2638045"/>
            <a:ext cx="5937900" cy="31020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4000">
                <a:solidFill>
                  <a:schemeClr val="dk2"/>
                </a:solidFill>
                <a:latin typeface="Arial"/>
                <a:ea typeface="Arial"/>
                <a:cs typeface="Arial"/>
                <a:sym typeface="Arial"/>
              </a:rPr>
              <a:t>•</a:t>
            </a:r>
            <a:r>
              <a:rPr lang="en-US" sz="3000" u="sng">
                <a:solidFill>
                  <a:schemeClr val="dk2"/>
                </a:solidFill>
                <a:latin typeface="Arial"/>
                <a:ea typeface="Arial"/>
                <a:cs typeface="Arial"/>
                <a:sym typeface="Arial"/>
              </a:rPr>
              <a:t>The ADL (2018) reports a 94% increase in hate incidents targeting Jewish students from 2016 to 2017.</a:t>
            </a:r>
            <a:endParaRPr sz="3000" u="sng">
              <a:solidFill>
                <a:schemeClr val="dk2"/>
              </a:solidFill>
              <a:latin typeface="Arial"/>
              <a:ea typeface="Arial"/>
              <a:cs typeface="Arial"/>
              <a:sym typeface="Arial"/>
            </a:endParaRPr>
          </a:p>
          <a:p>
            <a:pPr marL="0" lvl="0" indent="0" algn="l" rtl="0">
              <a:spcBef>
                <a:spcPts val="1000"/>
              </a:spcBef>
              <a:spcAft>
                <a:spcPts val="0"/>
              </a:spcAft>
              <a:buNone/>
            </a:pPr>
            <a:endParaRPr/>
          </a:p>
        </p:txBody>
      </p:sp>
      <p:sp>
        <p:nvSpPr>
          <p:cNvPr id="406" name="Google Shape;406;g6f847b5968_0_47"/>
          <p:cNvSpPr txBox="1"/>
          <p:nvPr/>
        </p:nvSpPr>
        <p:spPr>
          <a:xfrm>
            <a:off x="4848750" y="6390850"/>
            <a:ext cx="4085100" cy="38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50">
                <a:solidFill>
                  <a:schemeClr val="dk1"/>
                </a:solidFill>
              </a:rPr>
              <a:t>Copyright © 2019 Dr. Nadia S. Ansary.  All Rights Reserved.</a:t>
            </a:r>
            <a:endParaRPr sz="1050">
              <a:solidFill>
                <a:schemeClr val="dk1"/>
              </a:solidFill>
            </a:endParaRPr>
          </a:p>
        </p:txBody>
      </p:sp>
      <p:pic>
        <p:nvPicPr>
          <p:cNvPr id="407" name="Google Shape;407;g6f847b5968_0_47"/>
          <p:cNvPicPr preferRelativeResize="0"/>
          <p:nvPr/>
        </p:nvPicPr>
        <p:blipFill rotWithShape="1">
          <a:blip r:embed="rId3">
            <a:alphaModFix/>
          </a:blip>
          <a:srcRect/>
          <a:stretch/>
        </p:blipFill>
        <p:spPr>
          <a:xfrm>
            <a:off x="356600" y="5728850"/>
            <a:ext cx="1127650" cy="8883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6f847b5968_0_53"/>
          <p:cNvSpPr txBox="1">
            <a:spLocks noGrp="1"/>
          </p:cNvSpPr>
          <p:nvPr>
            <p:ph type="title"/>
          </p:nvPr>
        </p:nvSpPr>
        <p:spPr>
          <a:xfrm>
            <a:off x="1520045" y="649192"/>
            <a:ext cx="5937900" cy="1188600"/>
          </a:xfrm>
          <a:prstGeom prst="rect">
            <a:avLst/>
          </a:prstGeom>
        </p:spPr>
        <p:txBody>
          <a:bodyPr spcFirstLastPara="1" wrap="square" lIns="182875" tIns="182875" rIns="182875" bIns="182875" anchor="ctr" anchorCtr="0">
            <a:noAutofit/>
          </a:bodyPr>
          <a:lstStyle/>
          <a:p>
            <a:pPr marL="0" lvl="0" indent="0" algn="ctr" rtl="0">
              <a:spcBef>
                <a:spcPts val="0"/>
              </a:spcBef>
              <a:spcAft>
                <a:spcPts val="0"/>
              </a:spcAft>
              <a:buNone/>
            </a:pPr>
            <a:r>
              <a:rPr lang="en-US" sz="3000">
                <a:solidFill>
                  <a:srgbClr val="6FA8DC"/>
                </a:solidFill>
                <a:latin typeface="Arial"/>
                <a:ea typeface="Arial"/>
                <a:cs typeface="Arial"/>
                <a:sym typeface="Arial"/>
              </a:rPr>
              <a:t>Islamophobia</a:t>
            </a:r>
            <a:endParaRPr sz="3000">
              <a:solidFill>
                <a:srgbClr val="6FA8DC"/>
              </a:solidFill>
            </a:endParaRPr>
          </a:p>
        </p:txBody>
      </p:sp>
      <p:sp>
        <p:nvSpPr>
          <p:cNvPr id="414" name="Google Shape;414;g6f847b5968_0_53"/>
          <p:cNvSpPr txBox="1">
            <a:spLocks noGrp="1"/>
          </p:cNvSpPr>
          <p:nvPr>
            <p:ph type="body" idx="1"/>
          </p:nvPr>
        </p:nvSpPr>
        <p:spPr>
          <a:xfrm>
            <a:off x="1018500" y="2173100"/>
            <a:ext cx="7107000" cy="31020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4300">
                <a:solidFill>
                  <a:srgbClr val="9BAFB5"/>
                </a:solidFill>
                <a:latin typeface="Arial"/>
                <a:ea typeface="Arial"/>
                <a:cs typeface="Arial"/>
                <a:sym typeface="Arial"/>
              </a:rPr>
              <a:t>•</a:t>
            </a:r>
            <a:r>
              <a:rPr lang="en-US" sz="3000">
                <a:solidFill>
                  <a:schemeClr val="dk2"/>
                </a:solidFill>
                <a:latin typeface="Arial"/>
                <a:ea typeface="Arial"/>
                <a:cs typeface="Arial"/>
                <a:sym typeface="Arial"/>
              </a:rPr>
              <a:t>Anti-Muslim sentiments and hate incidents have also spiked.</a:t>
            </a:r>
            <a:endParaRPr sz="3000">
              <a:solidFill>
                <a:schemeClr val="dk2"/>
              </a:solidFill>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en-US" sz="3000">
                <a:solidFill>
                  <a:schemeClr val="dk2"/>
                </a:solidFill>
                <a:latin typeface="Arial"/>
                <a:ea typeface="Arial"/>
                <a:cs typeface="Arial"/>
                <a:sym typeface="Arial"/>
              </a:rPr>
              <a:t>•Hate crimes increased by 67% in 2015. </a:t>
            </a:r>
            <a:endParaRPr sz="3000">
              <a:solidFill>
                <a:schemeClr val="dk2"/>
              </a:solidFill>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en-US" sz="3000">
                <a:solidFill>
                  <a:schemeClr val="dk2"/>
                </a:solidFill>
                <a:latin typeface="Arial"/>
                <a:ea typeface="Arial"/>
                <a:cs typeface="Arial"/>
                <a:sym typeface="Arial"/>
              </a:rPr>
              <a:t>•And a 15% increase in 2017 alone.</a:t>
            </a:r>
            <a:endParaRPr sz="3000">
              <a:solidFill>
                <a:schemeClr val="dk2"/>
              </a:solidFill>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en-US" sz="1400">
                <a:latin typeface="Arial"/>
                <a:ea typeface="Arial"/>
                <a:cs typeface="Arial"/>
                <a:sym typeface="Arial"/>
              </a:rPr>
              <a:t>(Council on American Islamic Relations, 2018; </a:t>
            </a:r>
            <a:r>
              <a:rPr lang="en-US" sz="1400" i="1">
                <a:latin typeface="Arial"/>
                <a:ea typeface="Arial"/>
                <a:cs typeface="Arial"/>
                <a:sym typeface="Arial"/>
              </a:rPr>
              <a:t>Pew Research Center</a:t>
            </a:r>
            <a:r>
              <a:rPr lang="en-US" sz="1400">
                <a:latin typeface="Arial"/>
                <a:ea typeface="Arial"/>
                <a:cs typeface="Arial"/>
                <a:sym typeface="Arial"/>
              </a:rPr>
              <a:t>; Kishi, 2017; Masci, 2019; See also the Institute for Social Policy </a:t>
            </a:r>
            <a:r>
              <a:rPr lang="en-US" sz="1400">
                <a:solidFill>
                  <a:schemeClr val="dk1"/>
                </a:solidFill>
                <a:latin typeface="Arial"/>
                <a:ea typeface="Arial"/>
                <a:cs typeface="Arial"/>
                <a:sym typeface="Arial"/>
              </a:rPr>
              <a:t>and Understanding 2018 and 2019 polls)</a:t>
            </a:r>
            <a:endParaRPr sz="140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105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105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1050">
              <a:solidFill>
                <a:schemeClr val="dk1"/>
              </a:solidFill>
              <a:latin typeface="Arial"/>
              <a:ea typeface="Arial"/>
              <a:cs typeface="Arial"/>
              <a:sym typeface="Arial"/>
            </a:endParaRPr>
          </a:p>
          <a:p>
            <a:pPr marL="2743200" lvl="0" indent="457200" algn="l" rtl="0">
              <a:lnSpc>
                <a:spcPct val="115000"/>
              </a:lnSpc>
              <a:spcBef>
                <a:spcPts val="0"/>
              </a:spcBef>
              <a:spcAft>
                <a:spcPts val="0"/>
              </a:spcAft>
              <a:buClr>
                <a:schemeClr val="dk1"/>
              </a:buClr>
              <a:buSzPts val="1100"/>
              <a:buFont typeface="Arial"/>
              <a:buNone/>
            </a:pPr>
            <a:r>
              <a:rPr lang="en-US" sz="1050">
                <a:solidFill>
                  <a:schemeClr val="dk1"/>
                </a:solidFill>
                <a:latin typeface="Arial"/>
                <a:ea typeface="Arial"/>
                <a:cs typeface="Arial"/>
                <a:sym typeface="Arial"/>
              </a:rPr>
              <a:t>   Copyright © 2019 Dr. Nadia S. Ansary.  All Rights Reserved.</a:t>
            </a:r>
            <a:endParaRPr sz="1050">
              <a:solidFill>
                <a:schemeClr val="dk1"/>
              </a:solidFill>
              <a:latin typeface="Arial"/>
              <a:ea typeface="Arial"/>
              <a:cs typeface="Arial"/>
              <a:sym typeface="Arial"/>
            </a:endParaRPr>
          </a:p>
          <a:p>
            <a:pPr marL="0" lvl="0" indent="0" algn="l" rtl="0">
              <a:spcBef>
                <a:spcPts val="1000"/>
              </a:spcBef>
              <a:spcAft>
                <a:spcPts val="0"/>
              </a:spcAft>
              <a:buNone/>
            </a:pPr>
            <a:endParaRPr/>
          </a:p>
        </p:txBody>
      </p:sp>
      <p:pic>
        <p:nvPicPr>
          <p:cNvPr id="415" name="Google Shape;415;g6f847b5968_0_53"/>
          <p:cNvPicPr preferRelativeResize="0"/>
          <p:nvPr/>
        </p:nvPicPr>
        <p:blipFill rotWithShape="1">
          <a:blip r:embed="rId3">
            <a:alphaModFix/>
          </a:blip>
          <a:srcRect/>
          <a:stretch/>
        </p:blipFill>
        <p:spPr>
          <a:xfrm>
            <a:off x="356600" y="5864675"/>
            <a:ext cx="955225" cy="7524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6f847b5968_0_59"/>
          <p:cNvSpPr txBox="1">
            <a:spLocks noGrp="1"/>
          </p:cNvSpPr>
          <p:nvPr>
            <p:ph type="title"/>
          </p:nvPr>
        </p:nvSpPr>
        <p:spPr>
          <a:xfrm>
            <a:off x="1603045" y="599367"/>
            <a:ext cx="5937900" cy="1188600"/>
          </a:xfrm>
          <a:prstGeom prst="rect">
            <a:avLst/>
          </a:prstGeom>
        </p:spPr>
        <p:txBody>
          <a:bodyPr spcFirstLastPara="1" wrap="square" lIns="182875" tIns="182875" rIns="182875" bIns="182875" anchor="ctr" anchorCtr="0">
            <a:noAutofit/>
          </a:bodyPr>
          <a:lstStyle/>
          <a:p>
            <a:pPr marL="0" lvl="0" indent="0" algn="ctr" rtl="0">
              <a:spcBef>
                <a:spcPts val="0"/>
              </a:spcBef>
              <a:spcAft>
                <a:spcPts val="0"/>
              </a:spcAft>
              <a:buNone/>
            </a:pPr>
            <a:r>
              <a:rPr lang="en-US" sz="2800">
                <a:solidFill>
                  <a:srgbClr val="3D85C6"/>
                </a:solidFill>
                <a:latin typeface="Arial"/>
                <a:ea typeface="Arial"/>
                <a:cs typeface="Arial"/>
                <a:sym typeface="Arial"/>
              </a:rPr>
              <a:t>Anti-Sikh sentiments</a:t>
            </a:r>
            <a:endParaRPr>
              <a:solidFill>
                <a:srgbClr val="3D85C6"/>
              </a:solidFill>
            </a:endParaRPr>
          </a:p>
        </p:txBody>
      </p:sp>
      <p:sp>
        <p:nvSpPr>
          <p:cNvPr id="422" name="Google Shape;422;g6f847b5968_0_59"/>
          <p:cNvSpPr txBox="1">
            <a:spLocks noGrp="1"/>
          </p:cNvSpPr>
          <p:nvPr>
            <p:ph type="body" idx="1"/>
          </p:nvPr>
        </p:nvSpPr>
        <p:spPr>
          <a:xfrm>
            <a:off x="503700" y="2239525"/>
            <a:ext cx="8136600" cy="31020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3200">
                <a:solidFill>
                  <a:srgbClr val="9BAFB5"/>
                </a:solidFill>
                <a:latin typeface="Arial"/>
                <a:ea typeface="Arial"/>
                <a:cs typeface="Arial"/>
                <a:sym typeface="Arial"/>
              </a:rPr>
              <a:t>•</a:t>
            </a:r>
            <a:r>
              <a:rPr lang="en-US" sz="3000">
                <a:solidFill>
                  <a:schemeClr val="dk2"/>
                </a:solidFill>
                <a:latin typeface="Arial"/>
                <a:ea typeface="Arial"/>
                <a:cs typeface="Arial"/>
                <a:sym typeface="Arial"/>
              </a:rPr>
              <a:t>Sikh Coalition (2018) notes that based on FBI Hate Crime Statistics, there was a </a:t>
            </a:r>
            <a:r>
              <a:rPr lang="en-US" sz="3000" u="sng">
                <a:solidFill>
                  <a:schemeClr val="dk2"/>
                </a:solidFill>
                <a:latin typeface="Arial"/>
                <a:ea typeface="Arial"/>
                <a:cs typeface="Arial"/>
                <a:sym typeface="Arial"/>
              </a:rPr>
              <a:t>243% increase </a:t>
            </a:r>
            <a:r>
              <a:rPr lang="en-US" sz="3000">
                <a:solidFill>
                  <a:schemeClr val="dk2"/>
                </a:solidFill>
                <a:latin typeface="Arial"/>
                <a:ea typeface="Arial"/>
                <a:cs typeface="Arial"/>
                <a:sym typeface="Arial"/>
              </a:rPr>
              <a:t>in hate crimes against Sikhs across a three year time span.</a:t>
            </a:r>
            <a:endParaRPr sz="3000">
              <a:solidFill>
                <a:schemeClr val="dk2"/>
              </a:solidFill>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en-US" sz="3000">
                <a:solidFill>
                  <a:schemeClr val="dk2"/>
                </a:solidFill>
                <a:latin typeface="Arial"/>
                <a:ea typeface="Arial"/>
                <a:cs typeface="Arial"/>
                <a:sym typeface="Arial"/>
              </a:rPr>
              <a:t>•And a </a:t>
            </a:r>
            <a:r>
              <a:rPr lang="en-US" sz="3000" u="sng">
                <a:solidFill>
                  <a:schemeClr val="dk2"/>
                </a:solidFill>
                <a:latin typeface="Arial"/>
                <a:ea typeface="Arial"/>
                <a:cs typeface="Arial"/>
                <a:sym typeface="Arial"/>
              </a:rPr>
              <a:t>16% increase</a:t>
            </a:r>
            <a:r>
              <a:rPr lang="en-US" sz="3000">
                <a:solidFill>
                  <a:schemeClr val="dk2"/>
                </a:solidFill>
                <a:latin typeface="Arial"/>
                <a:ea typeface="Arial"/>
                <a:cs typeface="Arial"/>
                <a:sym typeface="Arial"/>
              </a:rPr>
              <a:t> just from 2016 to 2017.</a:t>
            </a:r>
            <a:endParaRPr sz="3000">
              <a:solidFill>
                <a:schemeClr val="dk2"/>
              </a:solidFill>
              <a:latin typeface="Arial"/>
              <a:ea typeface="Arial"/>
              <a:cs typeface="Arial"/>
              <a:sym typeface="Arial"/>
            </a:endParaRPr>
          </a:p>
          <a:p>
            <a:pPr marL="0" lvl="0" indent="0" algn="l" rtl="0">
              <a:spcBef>
                <a:spcPts val="1000"/>
              </a:spcBef>
              <a:spcAft>
                <a:spcPts val="0"/>
              </a:spcAft>
              <a:buNone/>
            </a:pPr>
            <a:endParaRPr/>
          </a:p>
        </p:txBody>
      </p:sp>
      <p:sp>
        <p:nvSpPr>
          <p:cNvPr id="423" name="Google Shape;423;g6f847b5968_0_59"/>
          <p:cNvSpPr txBox="1"/>
          <p:nvPr/>
        </p:nvSpPr>
        <p:spPr>
          <a:xfrm>
            <a:off x="5081350" y="6324425"/>
            <a:ext cx="3802500" cy="34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50">
                <a:solidFill>
                  <a:schemeClr val="dk1"/>
                </a:solidFill>
              </a:rPr>
              <a:t>Copyright © 2019 Dr. Nadia S. Ansary.  All Rights Reserved.</a:t>
            </a:r>
            <a:endParaRPr sz="1050">
              <a:solidFill>
                <a:schemeClr val="dk1"/>
              </a:solidFill>
            </a:endParaRPr>
          </a:p>
        </p:txBody>
      </p:sp>
      <p:pic>
        <p:nvPicPr>
          <p:cNvPr id="424" name="Google Shape;424;g6f847b5968_0_59"/>
          <p:cNvPicPr preferRelativeResize="0"/>
          <p:nvPr/>
        </p:nvPicPr>
        <p:blipFill rotWithShape="1">
          <a:blip r:embed="rId3">
            <a:alphaModFix/>
          </a:blip>
          <a:srcRect/>
          <a:stretch/>
        </p:blipFill>
        <p:spPr>
          <a:xfrm>
            <a:off x="356600" y="5911500"/>
            <a:ext cx="895775" cy="705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p:nvPr/>
        </p:nvSpPr>
        <p:spPr>
          <a:xfrm>
            <a:off x="243597" y="1963850"/>
            <a:ext cx="8305800" cy="23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Arial"/>
                <a:ea typeface="Arial"/>
                <a:cs typeface="Arial"/>
                <a:sym typeface="Arial"/>
              </a:rPr>
              <a:t>Not all negative, </a:t>
            </a:r>
            <a:endParaRPr sz="1800" b="0"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Arial"/>
                <a:ea typeface="Arial"/>
                <a:cs typeface="Arial"/>
                <a:sym typeface="Arial"/>
              </a:rPr>
              <a:t>socially unacceptable </a:t>
            </a:r>
            <a:endParaRPr sz="1800" b="0"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Arial"/>
                <a:ea typeface="Arial"/>
                <a:cs typeface="Arial"/>
                <a:sym typeface="Arial"/>
              </a:rPr>
              <a:t>behavior is    </a:t>
            </a:r>
            <a:endParaRPr sz="1800" b="0"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Arial"/>
                <a:ea typeface="Arial"/>
                <a:cs typeface="Arial"/>
                <a:sym typeface="Arial"/>
              </a:rPr>
              <a:t> “bullying”</a:t>
            </a:r>
            <a:endParaRPr sz="1800" b="0" i="0" u="none" strike="noStrike" cap="none">
              <a:solidFill>
                <a:schemeClr val="dk1"/>
              </a:solidFill>
              <a:latin typeface="Gill Sans"/>
              <a:ea typeface="Gill Sans"/>
              <a:cs typeface="Gill Sans"/>
              <a:sym typeface="Gill Sans"/>
            </a:endParaRPr>
          </a:p>
        </p:txBody>
      </p:sp>
      <p:pic>
        <p:nvPicPr>
          <p:cNvPr id="132" name="Google Shape;132;p4"/>
          <p:cNvPicPr preferRelativeResize="0"/>
          <p:nvPr/>
        </p:nvPicPr>
        <p:blipFill rotWithShape="1">
          <a:blip r:embed="rId3">
            <a:alphaModFix/>
          </a:blip>
          <a:srcRect/>
          <a:stretch/>
        </p:blipFill>
        <p:spPr>
          <a:xfrm>
            <a:off x="356600" y="5733873"/>
            <a:ext cx="1121275" cy="8832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6f847b5968_0_77"/>
          <p:cNvSpPr txBox="1">
            <a:spLocks noGrp="1"/>
          </p:cNvSpPr>
          <p:nvPr>
            <p:ph type="title"/>
          </p:nvPr>
        </p:nvSpPr>
        <p:spPr>
          <a:xfrm>
            <a:off x="1603045" y="599367"/>
            <a:ext cx="5937900" cy="1188600"/>
          </a:xfrm>
          <a:prstGeom prst="rect">
            <a:avLst/>
          </a:prstGeom>
        </p:spPr>
        <p:txBody>
          <a:bodyPr spcFirstLastPara="1" wrap="square" lIns="182875" tIns="182875" rIns="182875" bIns="182875" anchor="ctr" anchorCtr="0">
            <a:noAutofit/>
          </a:bodyPr>
          <a:lstStyle/>
          <a:p>
            <a:pPr marL="0" lvl="0" indent="0" algn="ctr" rtl="0">
              <a:spcBef>
                <a:spcPts val="0"/>
              </a:spcBef>
              <a:spcAft>
                <a:spcPts val="0"/>
              </a:spcAft>
              <a:buNone/>
            </a:pPr>
            <a:r>
              <a:rPr lang="en-US" sz="3000">
                <a:solidFill>
                  <a:srgbClr val="3D85C6"/>
                </a:solidFill>
                <a:latin typeface="Arial"/>
                <a:ea typeface="Arial"/>
                <a:cs typeface="Arial"/>
                <a:sym typeface="Arial"/>
              </a:rPr>
              <a:t>Anti-hindu sentiments</a:t>
            </a:r>
            <a:endParaRPr sz="3000">
              <a:solidFill>
                <a:srgbClr val="3D85C6"/>
              </a:solidFill>
            </a:endParaRPr>
          </a:p>
        </p:txBody>
      </p:sp>
      <p:sp>
        <p:nvSpPr>
          <p:cNvPr id="431" name="Google Shape;431;g6f847b5968_0_77"/>
          <p:cNvSpPr txBox="1">
            <a:spLocks noGrp="1"/>
          </p:cNvSpPr>
          <p:nvPr>
            <p:ph type="body" idx="1"/>
          </p:nvPr>
        </p:nvSpPr>
        <p:spPr>
          <a:xfrm>
            <a:off x="1275850" y="2272725"/>
            <a:ext cx="7190100" cy="31020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3600">
                <a:solidFill>
                  <a:srgbClr val="9BAFB5"/>
                </a:solidFill>
                <a:latin typeface="Arial"/>
                <a:ea typeface="Arial"/>
                <a:cs typeface="Arial"/>
                <a:sym typeface="Arial"/>
              </a:rPr>
              <a:t>•</a:t>
            </a:r>
            <a:r>
              <a:rPr lang="en-US" sz="3000">
                <a:solidFill>
                  <a:schemeClr val="dk2"/>
                </a:solidFill>
                <a:latin typeface="Arial"/>
                <a:ea typeface="Arial"/>
                <a:cs typeface="Arial"/>
                <a:sym typeface="Arial"/>
              </a:rPr>
              <a:t>Hindu American Foundation (2018) reports, based on FBI Hate Crime Statistics, that hate incidents targeting Hindus has </a:t>
            </a:r>
            <a:r>
              <a:rPr lang="en-US" sz="3000" u="sng">
                <a:solidFill>
                  <a:schemeClr val="dk2"/>
                </a:solidFill>
                <a:latin typeface="Arial"/>
                <a:ea typeface="Arial"/>
                <a:cs typeface="Arial"/>
                <a:sym typeface="Arial"/>
              </a:rPr>
              <a:t>tripled since 2015</a:t>
            </a:r>
            <a:r>
              <a:rPr lang="en-US" sz="3000">
                <a:solidFill>
                  <a:schemeClr val="dk2"/>
                </a:solidFill>
                <a:latin typeface="Arial"/>
                <a:ea typeface="Arial"/>
                <a:cs typeface="Arial"/>
                <a:sym typeface="Arial"/>
              </a:rPr>
              <a:t>. </a:t>
            </a:r>
            <a:endParaRPr sz="3000">
              <a:solidFill>
                <a:schemeClr val="dk2"/>
              </a:solidFill>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en-US" sz="3000">
                <a:solidFill>
                  <a:schemeClr val="dk2"/>
                </a:solidFill>
                <a:latin typeface="Arial"/>
                <a:ea typeface="Arial"/>
                <a:cs typeface="Arial"/>
                <a:sym typeface="Arial"/>
              </a:rPr>
              <a:t>•And note an </a:t>
            </a:r>
            <a:r>
              <a:rPr lang="en-US" sz="3000" u="sng">
                <a:solidFill>
                  <a:schemeClr val="dk2"/>
                </a:solidFill>
                <a:latin typeface="Arial"/>
                <a:ea typeface="Arial"/>
                <a:cs typeface="Arial"/>
                <a:sym typeface="Arial"/>
              </a:rPr>
              <a:t>11% increase</a:t>
            </a:r>
            <a:r>
              <a:rPr lang="en-US" sz="3000">
                <a:solidFill>
                  <a:schemeClr val="dk2"/>
                </a:solidFill>
                <a:latin typeface="Arial"/>
                <a:ea typeface="Arial"/>
                <a:cs typeface="Arial"/>
                <a:sym typeface="Arial"/>
              </a:rPr>
              <a:t> just in 2017.</a:t>
            </a:r>
            <a:endParaRPr sz="3000">
              <a:solidFill>
                <a:schemeClr val="dk2"/>
              </a:solidFill>
              <a:latin typeface="Arial"/>
              <a:ea typeface="Arial"/>
              <a:cs typeface="Arial"/>
              <a:sym typeface="Arial"/>
            </a:endParaRPr>
          </a:p>
          <a:p>
            <a:pPr marL="0" lvl="0" indent="0" algn="l" rtl="0">
              <a:spcBef>
                <a:spcPts val="1000"/>
              </a:spcBef>
              <a:spcAft>
                <a:spcPts val="0"/>
              </a:spcAft>
              <a:buNone/>
            </a:pPr>
            <a:endParaRPr/>
          </a:p>
        </p:txBody>
      </p:sp>
      <p:sp>
        <p:nvSpPr>
          <p:cNvPr id="432" name="Google Shape;432;g6f847b5968_0_77"/>
          <p:cNvSpPr txBox="1"/>
          <p:nvPr/>
        </p:nvSpPr>
        <p:spPr>
          <a:xfrm>
            <a:off x="4666100" y="6224800"/>
            <a:ext cx="4184400" cy="44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50">
                <a:solidFill>
                  <a:schemeClr val="dk1"/>
                </a:solidFill>
              </a:rPr>
              <a:t>Copyright © 2019 Dr. Nadia S. Ansary.  All Rights Reserved.</a:t>
            </a:r>
            <a:endParaRPr sz="1050">
              <a:solidFill>
                <a:schemeClr val="dk1"/>
              </a:solidFill>
            </a:endParaRPr>
          </a:p>
        </p:txBody>
      </p:sp>
      <p:pic>
        <p:nvPicPr>
          <p:cNvPr id="433" name="Google Shape;433;g6f847b5968_0_77"/>
          <p:cNvPicPr preferRelativeResize="0"/>
          <p:nvPr/>
        </p:nvPicPr>
        <p:blipFill rotWithShape="1">
          <a:blip r:embed="rId3">
            <a:alphaModFix/>
          </a:blip>
          <a:srcRect/>
          <a:stretch/>
        </p:blipFill>
        <p:spPr>
          <a:xfrm>
            <a:off x="356600" y="5788000"/>
            <a:ext cx="1052575" cy="8291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7"/>
          <p:cNvSpPr txBox="1">
            <a:spLocks noGrp="1"/>
          </p:cNvSpPr>
          <p:nvPr>
            <p:ph type="title"/>
          </p:nvPr>
        </p:nvSpPr>
        <p:spPr>
          <a:xfrm>
            <a:off x="1022350" y="136525"/>
            <a:ext cx="7099300" cy="1562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C8C93"/>
              </a:buClr>
              <a:buSzPts val="667"/>
              <a:buFont typeface="Cambria"/>
              <a:buNone/>
            </a:pPr>
            <a:r>
              <a:rPr lang="en-US" sz="2667" b="1" i="0" u="none" strike="noStrike" cap="none">
                <a:solidFill>
                  <a:srgbClr val="3C8C93"/>
                </a:solidFill>
                <a:latin typeface="Cambria"/>
                <a:ea typeface="Cambria"/>
                <a:cs typeface="Cambria"/>
                <a:sym typeface="Cambria"/>
              </a:rPr>
              <a:t>Students Disagree about Teachers’ </a:t>
            </a:r>
            <a:br>
              <a:rPr lang="en-US" sz="2667" b="1" i="0" u="none" strike="noStrike" cap="none">
                <a:solidFill>
                  <a:srgbClr val="3C8C93"/>
                </a:solidFill>
                <a:latin typeface="Cambria"/>
                <a:ea typeface="Cambria"/>
                <a:cs typeface="Cambria"/>
                <a:sym typeface="Cambria"/>
              </a:rPr>
            </a:br>
            <a:r>
              <a:rPr lang="en-US" sz="2667" b="1" i="0" u="none" strike="noStrike" cap="none">
                <a:solidFill>
                  <a:srgbClr val="3C8C93"/>
                </a:solidFill>
                <a:latin typeface="Cambria"/>
                <a:ea typeface="Cambria"/>
                <a:cs typeface="Cambria"/>
                <a:sym typeface="Cambria"/>
              </a:rPr>
              <a:t>Ability to Deter Bullying </a:t>
            </a:r>
            <a:br>
              <a:rPr lang="en-US" sz="2200" b="1" i="0" u="none" strike="noStrike" cap="none">
                <a:solidFill>
                  <a:srgbClr val="3C8C93"/>
                </a:solidFill>
                <a:latin typeface="Cambria"/>
                <a:ea typeface="Cambria"/>
                <a:cs typeface="Cambria"/>
                <a:sym typeface="Cambria"/>
              </a:rPr>
            </a:br>
            <a:endParaRPr sz="2200" b="1" i="0" u="none" strike="noStrike" cap="none">
              <a:solidFill>
                <a:srgbClr val="3C8C93"/>
              </a:solidFill>
              <a:latin typeface="Cambria"/>
              <a:ea typeface="Cambria"/>
              <a:cs typeface="Cambria"/>
              <a:sym typeface="Cambria"/>
            </a:endParaRPr>
          </a:p>
        </p:txBody>
      </p:sp>
      <p:pic>
        <p:nvPicPr>
          <p:cNvPr id="440" name="Google Shape;440;p27" descr="Screen Shot 2015-09-29 at 11.14.17 AM.png"/>
          <p:cNvPicPr preferRelativeResize="0">
            <a:picLocks noGrp="1"/>
          </p:cNvPicPr>
          <p:nvPr>
            <p:ph type="body" idx="1"/>
          </p:nvPr>
        </p:nvPicPr>
        <p:blipFill rotWithShape="1">
          <a:blip r:embed="rId3">
            <a:alphaModFix/>
          </a:blip>
          <a:srcRect l="-23213" r="-23213"/>
          <a:stretch/>
        </p:blipFill>
        <p:spPr>
          <a:xfrm>
            <a:off x="1092200" y="1288515"/>
            <a:ext cx="6959600" cy="4538870"/>
          </a:xfrm>
          <a:prstGeom prst="rect">
            <a:avLst/>
          </a:prstGeom>
          <a:noFill/>
          <a:ln>
            <a:noFill/>
          </a:ln>
        </p:spPr>
      </p:pic>
      <p:sp>
        <p:nvSpPr>
          <p:cNvPr id="441" name="Google Shape;441;p27"/>
          <p:cNvSpPr txBox="1">
            <a:spLocks noGrp="1"/>
          </p:cNvSpPr>
          <p:nvPr>
            <p:ph type="sldNum" idx="12"/>
          </p:nvPr>
        </p:nvSpPr>
        <p:spPr>
          <a:xfrm>
            <a:off x="7924800" y="6356350"/>
            <a:ext cx="7620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libri"/>
              <a:buNone/>
            </a:pPr>
            <a:fld id="{00000000-1234-1234-1234-123412341234}" type="slidenum">
              <a:rPr lang="en-US" sz="1400" b="0" i="0" u="none" strike="noStrike" cap="none">
                <a:solidFill>
                  <a:schemeClr val="dk2"/>
                </a:solidFill>
                <a:latin typeface="Calibri"/>
                <a:ea typeface="Calibri"/>
                <a:cs typeface="Calibri"/>
                <a:sym typeface="Calibri"/>
              </a:rPr>
              <a:t>41</a:t>
            </a:fld>
            <a:endParaRPr sz="1400" b="0" i="0" u="none" strike="noStrike" cap="none">
              <a:solidFill>
                <a:schemeClr val="dk2"/>
              </a:solidFill>
              <a:latin typeface="Calibri"/>
              <a:ea typeface="Calibri"/>
              <a:cs typeface="Calibri"/>
              <a:sym typeface="Calibri"/>
            </a:endParaRPr>
          </a:p>
        </p:txBody>
      </p:sp>
      <p:sp>
        <p:nvSpPr>
          <p:cNvPr id="442" name="Google Shape;442;p27"/>
          <p:cNvSpPr txBox="1"/>
          <p:nvPr/>
        </p:nvSpPr>
        <p:spPr>
          <a:xfrm>
            <a:off x="1981200" y="5829300"/>
            <a:ext cx="7010400" cy="52322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Calibri"/>
              <a:buNone/>
            </a:pPr>
            <a:r>
              <a:rPr lang="en-US" sz="1400" b="0" i="0" u="none" strike="noStrike" cap="none">
                <a:solidFill>
                  <a:schemeClr val="dk1"/>
                </a:solidFill>
                <a:latin typeface="Calibri"/>
                <a:ea typeface="Calibri"/>
                <a:cs typeface="Calibri"/>
                <a:sym typeface="Calibri"/>
              </a:rPr>
              <a:t>Perkins, Brian. (2007). Figure 5b [Tables]. </a:t>
            </a:r>
            <a:r>
              <a:rPr lang="en-US" sz="1400" b="0" i="1" u="none" strike="noStrike" cap="none">
                <a:solidFill>
                  <a:schemeClr val="dk1"/>
                </a:solidFill>
                <a:latin typeface="Calibri"/>
                <a:ea typeface="Calibri"/>
                <a:cs typeface="Calibri"/>
                <a:sym typeface="Calibri"/>
              </a:rPr>
              <a:t>Where We Learn: The CUBE Survey of Urban School Climate. </a:t>
            </a:r>
            <a:r>
              <a:rPr lang="en-US" sz="1400" b="0" i="0" u="none" strike="noStrike" cap="none">
                <a:solidFill>
                  <a:schemeClr val="dk1"/>
                </a:solidFill>
                <a:latin typeface="Calibri"/>
                <a:ea typeface="Calibri"/>
                <a:cs typeface="Calibri"/>
                <a:sym typeface="Calibri"/>
              </a:rPr>
              <a:t>Alexandria, VA: National School Boards Association </a:t>
            </a:r>
            <a:endParaRPr sz="1800" b="0" i="0" u="none" strike="noStrike" cap="none">
              <a:solidFill>
                <a:schemeClr val="dk1"/>
              </a:solidFill>
              <a:latin typeface="Gill Sans"/>
              <a:ea typeface="Gill Sans"/>
              <a:cs typeface="Gill Sans"/>
              <a:sym typeface="Gill Sans"/>
            </a:endParaRPr>
          </a:p>
        </p:txBody>
      </p:sp>
      <p:pic>
        <p:nvPicPr>
          <p:cNvPr id="443" name="Google Shape;443;p27"/>
          <p:cNvPicPr preferRelativeResize="0"/>
          <p:nvPr/>
        </p:nvPicPr>
        <p:blipFill rotWithShape="1">
          <a:blip r:embed="rId4">
            <a:alphaModFix/>
          </a:blip>
          <a:srcRect/>
          <a:stretch/>
        </p:blipFill>
        <p:spPr>
          <a:xfrm>
            <a:off x="356600" y="5746948"/>
            <a:ext cx="1104675" cy="870200"/>
          </a:xfrm>
          <a:prstGeom prst="rect">
            <a:avLst/>
          </a:prstGeom>
          <a:noFill/>
          <a:ln>
            <a:noFill/>
          </a:ln>
        </p:spPr>
      </p:pic>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8"/>
          <p:cNvSpPr txBox="1">
            <a:spLocks noGrp="1"/>
          </p:cNvSpPr>
          <p:nvPr>
            <p:ph type="title"/>
          </p:nvPr>
        </p:nvSpPr>
        <p:spPr>
          <a:xfrm>
            <a:off x="711200" y="284922"/>
            <a:ext cx="7213600" cy="1549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C8C93"/>
              </a:buClr>
              <a:buSzPts val="820"/>
              <a:buFont typeface="Cambria"/>
              <a:buNone/>
            </a:pPr>
            <a:r>
              <a:rPr lang="en-US" sz="3240" b="1" i="0" u="none" strike="noStrike" cap="none">
                <a:solidFill>
                  <a:srgbClr val="3C8C93"/>
                </a:solidFill>
                <a:latin typeface="Cambria"/>
                <a:ea typeface="Cambria"/>
                <a:cs typeface="Cambria"/>
                <a:sym typeface="Cambria"/>
              </a:rPr>
              <a:t>Students Disagree about Teachers’ </a:t>
            </a:r>
            <a:br>
              <a:rPr lang="en-US" sz="3240" b="1" i="0" u="none" strike="noStrike" cap="none">
                <a:solidFill>
                  <a:srgbClr val="3C8C93"/>
                </a:solidFill>
                <a:latin typeface="Cambria"/>
                <a:ea typeface="Cambria"/>
                <a:cs typeface="Cambria"/>
                <a:sym typeface="Cambria"/>
              </a:rPr>
            </a:br>
            <a:r>
              <a:rPr lang="en-US" sz="3240" b="1" i="0" u="none" strike="noStrike" cap="none">
                <a:solidFill>
                  <a:srgbClr val="3C8C93"/>
                </a:solidFill>
                <a:latin typeface="Cambria"/>
                <a:ea typeface="Cambria"/>
                <a:cs typeface="Cambria"/>
                <a:sym typeface="Cambria"/>
              </a:rPr>
              <a:t>Ability to Deter Bullying </a:t>
            </a:r>
            <a:br>
              <a:rPr lang="en-US" sz="2160" b="1" i="0" u="none" strike="noStrike" cap="none">
                <a:solidFill>
                  <a:srgbClr val="3C8C93"/>
                </a:solidFill>
                <a:latin typeface="Cambria"/>
                <a:ea typeface="Cambria"/>
                <a:cs typeface="Cambria"/>
                <a:sym typeface="Cambria"/>
              </a:rPr>
            </a:br>
            <a:endParaRPr sz="2160" b="1" i="0" u="none" strike="noStrike" cap="none">
              <a:solidFill>
                <a:srgbClr val="3C8C93"/>
              </a:solidFill>
              <a:latin typeface="Cambria"/>
              <a:ea typeface="Cambria"/>
              <a:cs typeface="Cambria"/>
              <a:sym typeface="Cambria"/>
            </a:endParaRPr>
          </a:p>
        </p:txBody>
      </p:sp>
      <p:pic>
        <p:nvPicPr>
          <p:cNvPr id="450" name="Google Shape;450;p28" descr="Screen Shot 2015-09-29 at 12.14.15 PM.png"/>
          <p:cNvPicPr preferRelativeResize="0">
            <a:picLocks noGrp="1"/>
          </p:cNvPicPr>
          <p:nvPr>
            <p:ph type="body" idx="1"/>
          </p:nvPr>
        </p:nvPicPr>
        <p:blipFill rotWithShape="1">
          <a:blip r:embed="rId3">
            <a:alphaModFix/>
          </a:blip>
          <a:srcRect l="-36429" r="-36429"/>
          <a:stretch/>
        </p:blipFill>
        <p:spPr>
          <a:xfrm>
            <a:off x="799690" y="1549400"/>
            <a:ext cx="6515100" cy="4248978"/>
          </a:xfrm>
          <a:prstGeom prst="rect">
            <a:avLst/>
          </a:prstGeom>
          <a:noFill/>
          <a:ln>
            <a:noFill/>
          </a:ln>
        </p:spPr>
      </p:pic>
      <p:sp>
        <p:nvSpPr>
          <p:cNvPr id="451" name="Google Shape;451;p28"/>
          <p:cNvSpPr txBox="1">
            <a:spLocks noGrp="1"/>
          </p:cNvSpPr>
          <p:nvPr>
            <p:ph type="sldNum" idx="12"/>
          </p:nvPr>
        </p:nvSpPr>
        <p:spPr>
          <a:xfrm>
            <a:off x="7924800" y="6356350"/>
            <a:ext cx="7620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2"/>
              </a:buClr>
              <a:buSzPts val="350"/>
              <a:buFont typeface="Calibri"/>
              <a:buNone/>
            </a:pPr>
            <a:fld id="{00000000-1234-1234-1234-123412341234}" type="slidenum">
              <a:rPr lang="en-US" sz="1400" b="0" i="0" u="none" strike="noStrike" cap="none">
                <a:solidFill>
                  <a:schemeClr val="dk2"/>
                </a:solidFill>
                <a:latin typeface="Calibri"/>
                <a:ea typeface="Calibri"/>
                <a:cs typeface="Calibri"/>
                <a:sym typeface="Calibri"/>
              </a:rPr>
              <a:t>42</a:t>
            </a:fld>
            <a:endParaRPr sz="1400" b="0" i="0" u="none" strike="noStrike" cap="none">
              <a:solidFill>
                <a:schemeClr val="dk2"/>
              </a:solidFill>
              <a:latin typeface="Calibri"/>
              <a:ea typeface="Calibri"/>
              <a:cs typeface="Calibri"/>
              <a:sym typeface="Calibri"/>
            </a:endParaRPr>
          </a:p>
        </p:txBody>
      </p:sp>
      <p:sp>
        <p:nvSpPr>
          <p:cNvPr id="452" name="Google Shape;452;p28"/>
          <p:cNvSpPr txBox="1"/>
          <p:nvPr/>
        </p:nvSpPr>
        <p:spPr>
          <a:xfrm>
            <a:off x="2120900" y="5918201"/>
            <a:ext cx="6870700" cy="52322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Calibri"/>
              <a:buNone/>
            </a:pPr>
            <a:r>
              <a:rPr lang="en-US" sz="1400" b="0" i="0" u="none" strike="noStrike" cap="none">
                <a:solidFill>
                  <a:schemeClr val="dk1"/>
                </a:solidFill>
                <a:latin typeface="Calibri"/>
                <a:ea typeface="Calibri"/>
                <a:cs typeface="Calibri"/>
                <a:sym typeface="Calibri"/>
              </a:rPr>
              <a:t>Perkins, Brian. (2007). Figure 5a [Tables]. </a:t>
            </a:r>
            <a:r>
              <a:rPr lang="en-US" sz="1400" b="0" i="1" u="none" strike="noStrike" cap="none">
                <a:solidFill>
                  <a:schemeClr val="dk1"/>
                </a:solidFill>
                <a:latin typeface="Calibri"/>
                <a:ea typeface="Calibri"/>
                <a:cs typeface="Calibri"/>
                <a:sym typeface="Calibri"/>
              </a:rPr>
              <a:t>Where We Learn: The CUBE Survey of Urban School Climate. </a:t>
            </a:r>
            <a:r>
              <a:rPr lang="en-US" sz="1400" b="0" i="0" u="none" strike="noStrike" cap="none">
                <a:solidFill>
                  <a:schemeClr val="dk1"/>
                </a:solidFill>
                <a:latin typeface="Calibri"/>
                <a:ea typeface="Calibri"/>
                <a:cs typeface="Calibri"/>
                <a:sym typeface="Calibri"/>
              </a:rPr>
              <a:t>Alexandria, VA: National School Boards Association </a:t>
            </a:r>
            <a:endParaRPr sz="1800" b="0" i="0" u="none" strike="noStrike" cap="none">
              <a:solidFill>
                <a:schemeClr val="dk1"/>
              </a:solidFill>
              <a:latin typeface="Gill Sans"/>
              <a:ea typeface="Gill Sans"/>
              <a:cs typeface="Gill Sans"/>
              <a:sym typeface="Gill Sans"/>
            </a:endParaRPr>
          </a:p>
        </p:txBody>
      </p:sp>
      <p:pic>
        <p:nvPicPr>
          <p:cNvPr id="453" name="Google Shape;453;p28"/>
          <p:cNvPicPr preferRelativeResize="0"/>
          <p:nvPr/>
        </p:nvPicPr>
        <p:blipFill rotWithShape="1">
          <a:blip r:embed="rId4">
            <a:alphaModFix/>
          </a:blip>
          <a:srcRect/>
          <a:stretch/>
        </p:blipFill>
        <p:spPr>
          <a:xfrm>
            <a:off x="356600" y="5798372"/>
            <a:ext cx="1039395" cy="818775"/>
          </a:xfrm>
          <a:prstGeom prst="rect">
            <a:avLst/>
          </a:prstGeom>
          <a:noFill/>
          <a:ln>
            <a:noFill/>
          </a:ln>
        </p:spPr>
      </p:pic>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7"/>
          <p:cNvSpPr txBox="1">
            <a:spLocks noGrp="1"/>
          </p:cNvSpPr>
          <p:nvPr>
            <p:ph type="title"/>
          </p:nvPr>
        </p:nvSpPr>
        <p:spPr>
          <a:xfrm>
            <a:off x="1441153" y="440037"/>
            <a:ext cx="5937755" cy="87909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C8C93"/>
              </a:buClr>
              <a:buSzPts val="1000"/>
              <a:buFont typeface="Cambria"/>
              <a:buNone/>
            </a:pPr>
            <a:r>
              <a:rPr lang="en-US" sz="4000" b="1" i="0" u="none" strike="noStrike" cap="none">
                <a:solidFill>
                  <a:srgbClr val="3C8C93"/>
                </a:solidFill>
                <a:latin typeface="Cambria"/>
                <a:ea typeface="Cambria"/>
                <a:cs typeface="Cambria"/>
                <a:sym typeface="Cambria"/>
              </a:rPr>
              <a:t>Legalities</a:t>
            </a:r>
            <a:endParaRPr/>
          </a:p>
        </p:txBody>
      </p:sp>
      <p:sp>
        <p:nvSpPr>
          <p:cNvPr id="460" name="Google Shape;460;p37"/>
          <p:cNvSpPr txBox="1">
            <a:spLocks noGrp="1"/>
          </p:cNvSpPr>
          <p:nvPr>
            <p:ph type="body" idx="1"/>
          </p:nvPr>
        </p:nvSpPr>
        <p:spPr>
          <a:xfrm>
            <a:off x="1076325" y="1483904"/>
            <a:ext cx="7439025" cy="4572000"/>
          </a:xfrm>
          <a:prstGeom prst="rect">
            <a:avLst/>
          </a:prstGeom>
          <a:noFill/>
          <a:ln>
            <a:noFill/>
          </a:ln>
        </p:spPr>
        <p:txBody>
          <a:bodyPr spcFirstLastPara="1" wrap="square" lIns="91425" tIns="45700" rIns="91425" bIns="45700" anchor="t" anchorCtr="0">
            <a:noAutofit/>
          </a:bodyPr>
          <a:lstStyle/>
          <a:p>
            <a:pPr marL="457200" marR="0" lvl="1" indent="-38100" algn="l" rtl="0">
              <a:lnSpc>
                <a:spcPct val="100000"/>
              </a:lnSpc>
              <a:spcBef>
                <a:spcPts val="0"/>
              </a:spcBef>
              <a:spcAft>
                <a:spcPts val="0"/>
              </a:spcAft>
              <a:buClr>
                <a:schemeClr val="dk2"/>
              </a:buClr>
              <a:buSzPts val="600"/>
              <a:buFont typeface="Noto Sans Symbols"/>
              <a:buNone/>
            </a:pPr>
            <a:r>
              <a:rPr lang="en-US" sz="2400" b="0" i="0" u="none" strike="noStrike" cap="none">
                <a:solidFill>
                  <a:schemeClr val="dk2"/>
                </a:solidFill>
                <a:latin typeface="Calibri"/>
                <a:ea typeface="Calibri"/>
                <a:cs typeface="Calibri"/>
                <a:sym typeface="Calibri"/>
              </a:rPr>
              <a:t>Federal Laws: </a:t>
            </a:r>
            <a:r>
              <a:rPr lang="en-US" sz="2400" b="0" i="1" u="sng" strike="noStrike" cap="none">
                <a:solidFill>
                  <a:schemeClr val="hlink"/>
                </a:solidFill>
                <a:latin typeface="Calibri"/>
                <a:ea typeface="Calibri"/>
                <a:cs typeface="Calibri"/>
                <a:sym typeface="Calibri"/>
                <a:hlinkClick r:id="rId3"/>
              </a:rPr>
              <a:t>http://www.stopbullying.gov/laws/federal/index.html</a:t>
            </a:r>
            <a:r>
              <a:rPr lang="en-US" sz="2400" b="0" i="1" u="none" strike="noStrike" cap="none">
                <a:solidFill>
                  <a:schemeClr val="dk2"/>
                </a:solidFill>
                <a:latin typeface="Calibri"/>
                <a:ea typeface="Calibri"/>
                <a:cs typeface="Calibri"/>
                <a:sym typeface="Calibri"/>
              </a:rPr>
              <a:t> </a:t>
            </a:r>
            <a:endParaRPr/>
          </a:p>
          <a:p>
            <a:pPr marL="457200" marR="0" lvl="1" indent="-38100" algn="l" rtl="0">
              <a:lnSpc>
                <a:spcPct val="100000"/>
              </a:lnSpc>
              <a:spcBef>
                <a:spcPts val="480"/>
              </a:spcBef>
              <a:spcAft>
                <a:spcPts val="0"/>
              </a:spcAft>
              <a:buClr>
                <a:schemeClr val="dk2"/>
              </a:buClr>
              <a:buSzPts val="600"/>
              <a:buFont typeface="Noto Sans Symbols"/>
              <a:buNone/>
            </a:pPr>
            <a:r>
              <a:rPr lang="en-US" sz="2400" b="0" i="0" u="none" strike="noStrike" cap="none">
                <a:solidFill>
                  <a:schemeClr val="dk2"/>
                </a:solidFill>
                <a:latin typeface="Calibri"/>
                <a:ea typeface="Calibri"/>
                <a:cs typeface="Calibri"/>
                <a:sym typeface="Calibri"/>
              </a:rPr>
              <a:t>At present, </a:t>
            </a:r>
            <a:r>
              <a:rPr lang="en-US" sz="2400" b="1" i="0" u="none" strike="noStrike" cap="none">
                <a:solidFill>
                  <a:schemeClr val="dk2"/>
                </a:solidFill>
                <a:latin typeface="Calibri"/>
                <a:ea typeface="Calibri"/>
                <a:cs typeface="Calibri"/>
                <a:sym typeface="Calibri"/>
              </a:rPr>
              <a:t>no federal law directly addresses bullying</a:t>
            </a:r>
            <a:r>
              <a:rPr lang="en-US" sz="2400" b="0" i="0" u="none" strike="noStrike" cap="none">
                <a:solidFill>
                  <a:schemeClr val="dk2"/>
                </a:solidFill>
                <a:latin typeface="Calibri"/>
                <a:ea typeface="Calibri"/>
                <a:cs typeface="Calibri"/>
                <a:sym typeface="Calibri"/>
              </a:rPr>
              <a:t>. In some cases, bullying overlaps with discriminatory harassment which is covered under federal civil rights laws enforced by the U.S. Department of Education (ED) and the U.S. Department of Justice (DOJ). No matter what label is used (e.g., bullying, hazing, teasing), schools are obligated by these laws to address conduct that is   …..</a:t>
            </a:r>
            <a:endParaRPr/>
          </a:p>
          <a:p>
            <a:pPr marL="457200" marR="0" lvl="1" indent="-15875" algn="l" rtl="0">
              <a:lnSpc>
                <a:spcPct val="100000"/>
              </a:lnSpc>
              <a:spcBef>
                <a:spcPts val="200"/>
              </a:spcBef>
              <a:spcAft>
                <a:spcPts val="0"/>
              </a:spcAft>
              <a:buClr>
                <a:schemeClr val="dk2"/>
              </a:buClr>
              <a:buSzPts val="250"/>
              <a:buFont typeface="Noto Sans Symbols"/>
              <a:buNone/>
            </a:pPr>
            <a:endParaRPr sz="1000" b="0" i="1" u="none" strike="noStrike" cap="none">
              <a:solidFill>
                <a:schemeClr val="dk2"/>
              </a:solidFill>
              <a:latin typeface="Calibri"/>
              <a:ea typeface="Calibri"/>
              <a:cs typeface="Calibri"/>
              <a:sym typeface="Calibri"/>
            </a:endParaRPr>
          </a:p>
        </p:txBody>
      </p:sp>
      <p:pic>
        <p:nvPicPr>
          <p:cNvPr id="461" name="Google Shape;461;p37"/>
          <p:cNvPicPr preferRelativeResize="0"/>
          <p:nvPr/>
        </p:nvPicPr>
        <p:blipFill rotWithShape="1">
          <a:blip r:embed="rId4">
            <a:alphaModFix/>
          </a:blip>
          <a:srcRect/>
          <a:stretch/>
        </p:blipFill>
        <p:spPr>
          <a:xfrm>
            <a:off x="356600" y="5738048"/>
            <a:ext cx="1115974" cy="879100"/>
          </a:xfrm>
          <a:prstGeom prst="rect">
            <a:avLst/>
          </a:prstGeom>
          <a:noFill/>
          <a:ln>
            <a:noFill/>
          </a:ln>
        </p:spPr>
      </p:pic>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36"/>
          <p:cNvSpPr txBox="1">
            <a:spLocks noGrp="1"/>
          </p:cNvSpPr>
          <p:nvPr>
            <p:ph type="title"/>
          </p:nvPr>
        </p:nvSpPr>
        <p:spPr>
          <a:xfrm>
            <a:off x="1606045" y="523612"/>
            <a:ext cx="5937755" cy="11887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C8C93"/>
              </a:buClr>
              <a:buSzPts val="1000"/>
              <a:buFont typeface="Cambria"/>
              <a:buNone/>
            </a:pPr>
            <a:r>
              <a:rPr lang="en-US" sz="4000" b="1" i="0" u="none" strike="noStrike" cap="none">
                <a:solidFill>
                  <a:srgbClr val="3C8C93"/>
                </a:solidFill>
                <a:latin typeface="Cambria"/>
                <a:ea typeface="Cambria"/>
                <a:cs typeface="Cambria"/>
                <a:sym typeface="Cambria"/>
              </a:rPr>
              <a:t>Legalities</a:t>
            </a:r>
            <a:endParaRPr/>
          </a:p>
        </p:txBody>
      </p:sp>
      <p:sp>
        <p:nvSpPr>
          <p:cNvPr id="468" name="Google Shape;468;p36"/>
          <p:cNvSpPr txBox="1">
            <a:spLocks noGrp="1"/>
          </p:cNvSpPr>
          <p:nvPr>
            <p:ph type="body" idx="1"/>
          </p:nvPr>
        </p:nvSpPr>
        <p:spPr>
          <a:xfrm>
            <a:off x="1606051" y="1878000"/>
            <a:ext cx="6791400" cy="3863100"/>
          </a:xfrm>
          <a:prstGeom prst="rect">
            <a:avLst/>
          </a:prstGeom>
          <a:noFill/>
          <a:ln>
            <a:noFill/>
          </a:ln>
        </p:spPr>
        <p:txBody>
          <a:bodyPr spcFirstLastPara="1" wrap="square" lIns="91425" tIns="45700" rIns="91425" bIns="45700" anchor="t" anchorCtr="0">
            <a:noAutofit/>
          </a:bodyPr>
          <a:lstStyle/>
          <a:p>
            <a:pPr marL="457200" marR="0" lvl="1" indent="-38100" algn="l" rtl="0">
              <a:lnSpc>
                <a:spcPct val="100000"/>
              </a:lnSpc>
              <a:spcBef>
                <a:spcPts val="0"/>
              </a:spcBef>
              <a:spcAft>
                <a:spcPts val="0"/>
              </a:spcAft>
              <a:buClr>
                <a:schemeClr val="dk2"/>
              </a:buClr>
              <a:buSzPts val="600"/>
              <a:buFont typeface="Noto Sans Symbols"/>
              <a:buNone/>
            </a:pPr>
            <a:r>
              <a:rPr lang="en-US" sz="2400" b="0" i="1" u="none" strike="noStrike" cap="none">
                <a:solidFill>
                  <a:schemeClr val="dk2"/>
                </a:solidFill>
                <a:latin typeface="Calibri"/>
                <a:ea typeface="Calibri"/>
                <a:cs typeface="Calibri"/>
                <a:sym typeface="Calibri"/>
              </a:rPr>
              <a:t>Federal Laws: </a:t>
            </a:r>
            <a:br>
              <a:rPr lang="en-US" sz="2400" b="0" i="1" u="none" strike="noStrike" cap="none">
                <a:solidFill>
                  <a:schemeClr val="dk2"/>
                </a:solidFill>
                <a:latin typeface="Calibri"/>
                <a:ea typeface="Calibri"/>
                <a:cs typeface="Calibri"/>
                <a:sym typeface="Calibri"/>
              </a:rPr>
            </a:br>
            <a:r>
              <a:rPr lang="en-US" sz="2400" b="0" i="1" u="sng" strike="noStrike" cap="none">
                <a:solidFill>
                  <a:schemeClr val="hlink"/>
                </a:solidFill>
                <a:latin typeface="Calibri"/>
                <a:ea typeface="Calibri"/>
                <a:cs typeface="Calibri"/>
                <a:sym typeface="Calibri"/>
                <a:hlinkClick r:id="rId3"/>
              </a:rPr>
              <a:t>Broadband Data Improvement Act</a:t>
            </a:r>
            <a:endParaRPr/>
          </a:p>
          <a:p>
            <a:pPr marL="457200" marR="0" lvl="1" indent="-38100" algn="l" rtl="0">
              <a:lnSpc>
                <a:spcPct val="100000"/>
              </a:lnSpc>
              <a:spcBef>
                <a:spcPts val="480"/>
              </a:spcBef>
              <a:spcAft>
                <a:spcPts val="0"/>
              </a:spcAft>
              <a:buClr>
                <a:schemeClr val="dk2"/>
              </a:buClr>
              <a:buSzPts val="600"/>
              <a:buFont typeface="Noto Sans Symbols"/>
              <a:buNone/>
            </a:pPr>
            <a:r>
              <a:rPr lang="en-US" sz="2400" b="0" i="0" u="none" strike="noStrike" cap="none">
                <a:solidFill>
                  <a:schemeClr val="dk2"/>
                </a:solidFill>
                <a:latin typeface="Calibri"/>
                <a:ea typeface="Calibri"/>
                <a:cs typeface="Calibri"/>
                <a:sym typeface="Calibri"/>
              </a:rPr>
              <a:t>Section 215 require[s] elementary and secondary schools with computer access to the Internet to educate minors about appropriate online behavior, including interacting…on social networking websites and in chat rooms and cyberbullying awareness and response as a part of their Internet safety policy.</a:t>
            </a:r>
            <a:endParaRPr/>
          </a:p>
        </p:txBody>
      </p:sp>
      <p:pic>
        <p:nvPicPr>
          <p:cNvPr id="469" name="Google Shape;469;p36"/>
          <p:cNvPicPr preferRelativeResize="0"/>
          <p:nvPr/>
        </p:nvPicPr>
        <p:blipFill rotWithShape="1">
          <a:blip r:embed="rId4">
            <a:alphaModFix/>
          </a:blip>
          <a:srcRect/>
          <a:stretch/>
        </p:blipFill>
        <p:spPr>
          <a:xfrm>
            <a:off x="356600" y="5741098"/>
            <a:ext cx="1112103" cy="876050"/>
          </a:xfrm>
          <a:prstGeom prst="rect">
            <a:avLst/>
          </a:prstGeom>
          <a:noFill/>
          <a:ln>
            <a:noFill/>
          </a:ln>
        </p:spPr>
      </p:pic>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8"/>
          <p:cNvSpPr txBox="1">
            <a:spLocks noGrp="1"/>
          </p:cNvSpPr>
          <p:nvPr>
            <p:ph type="title"/>
          </p:nvPr>
        </p:nvSpPr>
        <p:spPr>
          <a:xfrm>
            <a:off x="1066800" y="414031"/>
            <a:ext cx="7010400" cy="11255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C8C93"/>
              </a:buClr>
              <a:buSzPts val="1000"/>
              <a:buFont typeface="Cambria"/>
              <a:buNone/>
            </a:pPr>
            <a:r>
              <a:rPr lang="en-US" sz="4000" b="1" i="0" u="none" strike="noStrike" cap="none">
                <a:solidFill>
                  <a:srgbClr val="3C8C93"/>
                </a:solidFill>
                <a:latin typeface="Cambria"/>
                <a:ea typeface="Cambria"/>
                <a:cs typeface="Cambria"/>
                <a:sym typeface="Cambria"/>
              </a:rPr>
              <a:t>But … it happened away from school</a:t>
            </a:r>
            <a:endParaRPr/>
          </a:p>
        </p:txBody>
      </p:sp>
      <p:sp>
        <p:nvSpPr>
          <p:cNvPr id="476" name="Google Shape;476;p38"/>
          <p:cNvSpPr/>
          <p:nvPr/>
        </p:nvSpPr>
        <p:spPr>
          <a:xfrm>
            <a:off x="1447800" y="1739133"/>
            <a:ext cx="6629400" cy="3859518"/>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80000"/>
              </a:lnSpc>
              <a:spcBef>
                <a:spcPts val="480"/>
              </a:spcBef>
              <a:spcAft>
                <a:spcPts val="0"/>
              </a:spcAft>
              <a:buClr>
                <a:schemeClr val="dk1"/>
              </a:buClr>
              <a:buSzPts val="600"/>
              <a:buFont typeface="Calibri"/>
              <a:buNone/>
            </a:pPr>
            <a:r>
              <a:rPr lang="en-US" sz="2400" b="0" i="0" u="none" strike="noStrike" cap="none">
                <a:solidFill>
                  <a:schemeClr val="dk1"/>
                </a:solidFill>
                <a:latin typeface="Calibri"/>
                <a:ea typeface="Calibri"/>
                <a:cs typeface="Calibri"/>
                <a:sym typeface="Calibri"/>
              </a:rPr>
              <a:t>If there is a nexus between on and off-campus behavior such as:</a:t>
            </a:r>
            <a:endParaRPr sz="1800" b="0" i="0" u="none" strike="noStrike" cap="none">
              <a:solidFill>
                <a:schemeClr val="dk1"/>
              </a:solidFill>
              <a:latin typeface="Gill Sans"/>
              <a:ea typeface="Gill Sans"/>
              <a:cs typeface="Gill Sans"/>
              <a:sym typeface="Gill Sans"/>
            </a:endParaRPr>
          </a:p>
          <a:p>
            <a:pPr marL="0" marR="0" lvl="0" indent="0" algn="l" rtl="0">
              <a:lnSpc>
                <a:spcPct val="80000"/>
              </a:lnSpc>
              <a:spcBef>
                <a:spcPts val="32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971550" marR="0" lvl="1" indent="-514350" algn="l" rtl="0">
              <a:lnSpc>
                <a:spcPct val="80000"/>
              </a:lnSpc>
              <a:spcBef>
                <a:spcPts val="480"/>
              </a:spcBef>
              <a:spcAft>
                <a:spcPts val="0"/>
              </a:spcAft>
              <a:buClr>
                <a:schemeClr val="dk1"/>
              </a:buClr>
              <a:buSzPts val="2400"/>
              <a:buFont typeface="Cambria"/>
              <a:buAutoNum type="arabicPeriod"/>
            </a:pPr>
            <a:r>
              <a:rPr lang="en-US" sz="2400" b="0" i="0" u="none" strike="noStrike" cap="none">
                <a:solidFill>
                  <a:schemeClr val="dk1"/>
                </a:solidFill>
                <a:latin typeface="Calibri"/>
                <a:ea typeface="Calibri"/>
                <a:cs typeface="Calibri"/>
                <a:sym typeface="Calibri"/>
              </a:rPr>
              <a:t>location &amp; proximity to school</a:t>
            </a:r>
            <a:endParaRPr sz="1800" b="0" i="0" u="none" strike="noStrike" cap="none">
              <a:solidFill>
                <a:schemeClr val="dk1"/>
              </a:solidFill>
              <a:latin typeface="Gill Sans"/>
              <a:ea typeface="Gill Sans"/>
              <a:cs typeface="Gill Sans"/>
              <a:sym typeface="Gill Sans"/>
            </a:endParaRPr>
          </a:p>
          <a:p>
            <a:pPr marL="971550" marR="0" lvl="1" indent="-514350" algn="l" rtl="0">
              <a:lnSpc>
                <a:spcPct val="80000"/>
              </a:lnSpc>
              <a:spcBef>
                <a:spcPts val="480"/>
              </a:spcBef>
              <a:spcAft>
                <a:spcPts val="0"/>
              </a:spcAft>
              <a:buClr>
                <a:schemeClr val="dk1"/>
              </a:buClr>
              <a:buSzPts val="2400"/>
              <a:buFont typeface="Cambria"/>
              <a:buAutoNum type="arabicPeriod"/>
            </a:pPr>
            <a:r>
              <a:rPr lang="en-US" sz="2400" b="0" i="0" u="none" strike="noStrike" cap="none">
                <a:solidFill>
                  <a:schemeClr val="dk1"/>
                </a:solidFill>
                <a:latin typeface="Calibri"/>
                <a:ea typeface="Calibri"/>
                <a:cs typeface="Calibri"/>
                <a:sym typeface="Calibri"/>
              </a:rPr>
              <a:t>time: hour &amp; date</a:t>
            </a:r>
            <a:endParaRPr sz="1800" b="0" i="0" u="none" strike="noStrike" cap="none">
              <a:solidFill>
                <a:schemeClr val="dk1"/>
              </a:solidFill>
              <a:latin typeface="Gill Sans"/>
              <a:ea typeface="Gill Sans"/>
              <a:cs typeface="Gill Sans"/>
              <a:sym typeface="Gill Sans"/>
            </a:endParaRPr>
          </a:p>
          <a:p>
            <a:pPr marL="971550" marR="0" lvl="1" indent="-514350" algn="l" rtl="0">
              <a:lnSpc>
                <a:spcPct val="80000"/>
              </a:lnSpc>
              <a:spcBef>
                <a:spcPts val="480"/>
              </a:spcBef>
              <a:spcAft>
                <a:spcPts val="0"/>
              </a:spcAft>
              <a:buClr>
                <a:schemeClr val="dk1"/>
              </a:buClr>
              <a:buSzPts val="2400"/>
              <a:buFont typeface="Cambria"/>
              <a:buAutoNum type="arabicPeriod"/>
            </a:pPr>
            <a:r>
              <a:rPr lang="en-US" sz="2400" b="0" i="0" u="none" strike="noStrike" cap="none">
                <a:solidFill>
                  <a:schemeClr val="dk1"/>
                </a:solidFill>
                <a:latin typeface="Calibri"/>
                <a:ea typeface="Calibri"/>
                <a:cs typeface="Calibri"/>
                <a:sym typeface="Calibri"/>
              </a:rPr>
              <a:t>effect on others</a:t>
            </a:r>
            <a:endParaRPr sz="1800" b="0" i="0" u="none" strike="noStrike" cap="none">
              <a:solidFill>
                <a:schemeClr val="dk1"/>
              </a:solidFill>
              <a:latin typeface="Gill Sans"/>
              <a:ea typeface="Gill Sans"/>
              <a:cs typeface="Gill Sans"/>
              <a:sym typeface="Gill Sans"/>
            </a:endParaRPr>
          </a:p>
          <a:p>
            <a:pPr marL="971550" marR="0" lvl="1" indent="-514350" algn="l" rtl="0">
              <a:lnSpc>
                <a:spcPct val="80000"/>
              </a:lnSpc>
              <a:spcBef>
                <a:spcPts val="480"/>
              </a:spcBef>
              <a:spcAft>
                <a:spcPts val="0"/>
              </a:spcAft>
              <a:buClr>
                <a:schemeClr val="dk1"/>
              </a:buClr>
              <a:buSzPts val="2400"/>
              <a:buFont typeface="Cambria"/>
              <a:buAutoNum type="arabicPeriod"/>
            </a:pPr>
            <a:r>
              <a:rPr lang="en-US" sz="2400" b="0" i="0" u="none" strike="noStrike" cap="none">
                <a:solidFill>
                  <a:schemeClr val="dk1"/>
                </a:solidFill>
                <a:latin typeface="Calibri"/>
                <a:ea typeface="Calibri"/>
                <a:cs typeface="Calibri"/>
                <a:sym typeface="Calibri"/>
              </a:rPr>
              <a:t>severity of activity &amp; likely connection to student or staff safety</a:t>
            </a:r>
            <a:endParaRPr sz="1800" b="0" i="0" u="none" strike="noStrike" cap="none">
              <a:solidFill>
                <a:schemeClr val="dk1"/>
              </a:solidFill>
              <a:latin typeface="Gill Sans"/>
              <a:ea typeface="Gill Sans"/>
              <a:cs typeface="Gill Sans"/>
              <a:sym typeface="Gill Sans"/>
            </a:endParaRPr>
          </a:p>
          <a:p>
            <a:pPr marL="971550" marR="0" lvl="1" indent="-514350" algn="l" rtl="0">
              <a:lnSpc>
                <a:spcPct val="80000"/>
              </a:lnSpc>
              <a:spcBef>
                <a:spcPts val="480"/>
              </a:spcBef>
              <a:spcAft>
                <a:spcPts val="0"/>
              </a:spcAft>
              <a:buClr>
                <a:schemeClr val="dk1"/>
              </a:buClr>
              <a:buSzPts val="2400"/>
              <a:buFont typeface="Cambria"/>
              <a:buAutoNum type="arabicPeriod"/>
            </a:pPr>
            <a:r>
              <a:rPr lang="en-US" sz="2400" b="0" i="0" u="none" strike="noStrike" cap="none">
                <a:solidFill>
                  <a:schemeClr val="dk1"/>
                </a:solidFill>
                <a:latin typeface="Calibri"/>
                <a:ea typeface="Calibri"/>
                <a:cs typeface="Calibri"/>
                <a:sym typeface="Calibri"/>
              </a:rPr>
              <a:t>impact on overall environment &amp; safety of the school</a:t>
            </a:r>
            <a:endParaRPr sz="1800" b="0" i="0" u="none" strike="noStrike" cap="none">
              <a:solidFill>
                <a:schemeClr val="dk1"/>
              </a:solidFill>
              <a:latin typeface="Gill Sans"/>
              <a:ea typeface="Gill Sans"/>
              <a:cs typeface="Gill Sans"/>
              <a:sym typeface="Gill Sans"/>
            </a:endParaRPr>
          </a:p>
        </p:txBody>
      </p:sp>
      <p:pic>
        <p:nvPicPr>
          <p:cNvPr id="477" name="Google Shape;477;p38"/>
          <p:cNvPicPr preferRelativeResize="0"/>
          <p:nvPr/>
        </p:nvPicPr>
        <p:blipFill rotWithShape="1">
          <a:blip r:embed="rId3">
            <a:alphaModFix/>
          </a:blip>
          <a:srcRect/>
          <a:stretch/>
        </p:blipFill>
        <p:spPr>
          <a:xfrm>
            <a:off x="356600" y="5757563"/>
            <a:ext cx="1091200" cy="859584"/>
          </a:xfrm>
          <a:prstGeom prst="rect">
            <a:avLst/>
          </a:prstGeom>
          <a:noFill/>
          <a:ln>
            <a:noFill/>
          </a:ln>
        </p:spPr>
      </p:pic>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0"/>
          <p:cNvSpPr txBox="1">
            <a:spLocks noGrp="1"/>
          </p:cNvSpPr>
          <p:nvPr>
            <p:ph type="title"/>
          </p:nvPr>
        </p:nvSpPr>
        <p:spPr>
          <a:xfrm>
            <a:off x="1291251" y="300355"/>
            <a:ext cx="5937755" cy="11887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C8C93"/>
              </a:buClr>
              <a:buSzPts val="1000"/>
              <a:buFont typeface="Cambria"/>
              <a:buNone/>
            </a:pPr>
            <a:r>
              <a:rPr lang="en-US" sz="4000" b="1" i="0" u="none" strike="noStrike" cap="none">
                <a:solidFill>
                  <a:srgbClr val="3C8C93"/>
                </a:solidFill>
                <a:latin typeface="Cambria"/>
                <a:ea typeface="Cambria"/>
                <a:cs typeface="Cambria"/>
                <a:sym typeface="Cambria"/>
              </a:rPr>
              <a:t>Legalities</a:t>
            </a:r>
            <a:endParaRPr/>
          </a:p>
        </p:txBody>
      </p:sp>
      <p:sp>
        <p:nvSpPr>
          <p:cNvPr id="484" name="Google Shape;484;p40"/>
          <p:cNvSpPr txBox="1">
            <a:spLocks noGrp="1"/>
          </p:cNvSpPr>
          <p:nvPr>
            <p:ph type="body" idx="1"/>
          </p:nvPr>
        </p:nvSpPr>
        <p:spPr>
          <a:xfrm>
            <a:off x="1590675" y="1090613"/>
            <a:ext cx="7010400" cy="457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700"/>
              <a:buFont typeface="Calibri"/>
              <a:buNone/>
            </a:pPr>
            <a:r>
              <a:rPr lang="en-US" sz="2800" b="1" i="0" u="none" strike="noStrike" cap="none">
                <a:solidFill>
                  <a:schemeClr val="dk2"/>
                </a:solidFill>
                <a:latin typeface="Calibri"/>
                <a:ea typeface="Calibri"/>
                <a:cs typeface="Calibri"/>
                <a:sym typeface="Calibri"/>
              </a:rPr>
              <a:t>  </a:t>
            </a:r>
            <a:endParaRPr/>
          </a:p>
        </p:txBody>
      </p:sp>
      <p:sp>
        <p:nvSpPr>
          <p:cNvPr id="485" name="Google Shape;485;p40"/>
          <p:cNvSpPr/>
          <p:nvPr/>
        </p:nvSpPr>
        <p:spPr>
          <a:xfrm>
            <a:off x="1819275" y="1682750"/>
            <a:ext cx="6791325" cy="3786188"/>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600"/>
              <a:buFont typeface="Calibri"/>
              <a:buNone/>
            </a:pPr>
            <a:r>
              <a:rPr lang="en-US" sz="2400" b="0" i="0" u="none" strike="noStrike" cap="none">
                <a:solidFill>
                  <a:schemeClr val="dk1"/>
                </a:solidFill>
                <a:latin typeface="Calibri"/>
                <a:ea typeface="Calibri"/>
                <a:cs typeface="Calibri"/>
                <a:sym typeface="Calibri"/>
              </a:rPr>
              <a:t>Harassment-related student bullying:</a:t>
            </a:r>
            <a:endParaRPr sz="1800" b="0" i="0" u="none" strike="noStrike" cap="none">
              <a:solidFill>
                <a:schemeClr val="dk1"/>
              </a:solidFill>
              <a:latin typeface="Gill Sans"/>
              <a:ea typeface="Gill Sans"/>
              <a:cs typeface="Gill Sans"/>
              <a:sym typeface="Gill Sans"/>
            </a:endParaRPr>
          </a:p>
          <a:p>
            <a:pPr marL="0" marR="0" lvl="0" indent="0" algn="l" rtl="0">
              <a:lnSpc>
                <a:spcPct val="80000"/>
              </a:lnSpc>
              <a:spcBef>
                <a:spcPts val="480"/>
              </a:spcBef>
              <a:spcAft>
                <a:spcPts val="0"/>
              </a:spcAft>
              <a:buClr>
                <a:schemeClr val="dk1"/>
              </a:buClr>
              <a:buSzPts val="600"/>
              <a:buFont typeface="Calibri"/>
              <a:buNone/>
            </a:pPr>
            <a:r>
              <a:rPr lang="en-US" sz="2400" b="1" i="0" u="none" strike="noStrike" cap="none">
                <a:solidFill>
                  <a:schemeClr val="dk1"/>
                </a:solidFill>
                <a:latin typeface="Calibri"/>
                <a:ea typeface="Calibri"/>
                <a:cs typeface="Calibri"/>
                <a:sym typeface="Calibri"/>
              </a:rPr>
              <a:t>      Schools may be legally liable </a:t>
            </a:r>
            <a:r>
              <a:rPr lang="en-US" sz="24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Gill Sans"/>
              <a:ea typeface="Gill Sans"/>
              <a:cs typeface="Gill Sans"/>
              <a:sym typeface="Gill Sans"/>
            </a:endParaRPr>
          </a:p>
          <a:p>
            <a:pPr marL="914400" marR="0" lvl="1" indent="-457200" algn="l" rtl="0">
              <a:lnSpc>
                <a:spcPct val="80000"/>
              </a:lnSpc>
              <a:spcBef>
                <a:spcPts val="480"/>
              </a:spcBef>
              <a:spcAft>
                <a:spcPts val="0"/>
              </a:spcAft>
              <a:buClr>
                <a:schemeClr val="dk1"/>
              </a:buClr>
              <a:buSzPts val="2400"/>
              <a:buFont typeface="Cambria"/>
              <a:buAutoNum type="arabicPeriod"/>
            </a:pPr>
            <a:r>
              <a:rPr lang="en-US" sz="2400" b="0" i="0" u="none" strike="noStrike" cap="none">
                <a:solidFill>
                  <a:schemeClr val="dk1"/>
                </a:solidFill>
                <a:latin typeface="Calibri"/>
                <a:ea typeface="Calibri"/>
                <a:cs typeface="Calibri"/>
                <a:sym typeface="Calibri"/>
              </a:rPr>
              <a:t>Target is a member of a “</a:t>
            </a:r>
            <a:r>
              <a:rPr lang="en-US" sz="2400" b="1" i="0" u="none" strike="noStrike" cap="none">
                <a:solidFill>
                  <a:schemeClr val="dk1"/>
                </a:solidFill>
                <a:latin typeface="Calibri"/>
                <a:ea typeface="Calibri"/>
                <a:cs typeface="Calibri"/>
                <a:sym typeface="Calibri"/>
              </a:rPr>
              <a:t>protected class</a:t>
            </a:r>
            <a:r>
              <a:rPr lang="en-US" sz="2400" b="0" i="0" u="none" strike="noStrike" cap="none">
                <a:solidFill>
                  <a:schemeClr val="dk1"/>
                </a:solidFill>
                <a:latin typeface="Calibri"/>
                <a:ea typeface="Calibri"/>
                <a:cs typeface="Calibri"/>
                <a:sym typeface="Calibri"/>
              </a:rPr>
              <a:t>” defined under federal civil rights laws - include gender, race and disability </a:t>
            </a:r>
            <a:endParaRPr sz="1800" b="0" i="0" u="none" strike="noStrike" cap="none">
              <a:solidFill>
                <a:schemeClr val="dk1"/>
              </a:solidFill>
              <a:latin typeface="Gill Sans"/>
              <a:ea typeface="Gill Sans"/>
              <a:cs typeface="Gill Sans"/>
              <a:sym typeface="Gill Sans"/>
            </a:endParaRPr>
          </a:p>
          <a:p>
            <a:pPr marL="914400" marR="0" lvl="1" indent="-457200" algn="l" rtl="0">
              <a:lnSpc>
                <a:spcPct val="80000"/>
              </a:lnSpc>
              <a:spcBef>
                <a:spcPts val="480"/>
              </a:spcBef>
              <a:spcAft>
                <a:spcPts val="0"/>
              </a:spcAft>
              <a:buClr>
                <a:schemeClr val="dk1"/>
              </a:buClr>
              <a:buSzPts val="2400"/>
              <a:buFont typeface="Cambria"/>
              <a:buAutoNum type="arabicPeriod"/>
            </a:pPr>
            <a:r>
              <a:rPr lang="en-US" sz="2400" b="0" i="0" u="none" strike="noStrike" cap="none">
                <a:solidFill>
                  <a:schemeClr val="dk1"/>
                </a:solidFill>
                <a:latin typeface="Calibri"/>
                <a:ea typeface="Calibri"/>
                <a:cs typeface="Calibri"/>
                <a:sym typeface="Calibri"/>
              </a:rPr>
              <a:t>Harassment was based on the students’  membership in a protected class </a:t>
            </a:r>
            <a:endParaRPr sz="1800" b="0" i="0" u="none" strike="noStrike" cap="none">
              <a:solidFill>
                <a:schemeClr val="dk1"/>
              </a:solidFill>
              <a:latin typeface="Gill Sans"/>
              <a:ea typeface="Gill Sans"/>
              <a:cs typeface="Gill Sans"/>
              <a:sym typeface="Gill Sans"/>
            </a:endParaRPr>
          </a:p>
          <a:p>
            <a:pPr marL="914400" marR="0" lvl="1" indent="-457200" algn="l" rtl="0">
              <a:lnSpc>
                <a:spcPct val="80000"/>
              </a:lnSpc>
              <a:spcBef>
                <a:spcPts val="480"/>
              </a:spcBef>
              <a:spcAft>
                <a:spcPts val="0"/>
              </a:spcAft>
              <a:buClr>
                <a:schemeClr val="dk1"/>
              </a:buClr>
              <a:buSzPts val="2400"/>
              <a:buFont typeface="Cambria"/>
              <a:buAutoNum type="arabicPeriod"/>
            </a:pPr>
            <a:r>
              <a:rPr lang="en-US" sz="2400" b="0" i="0" u="none" strike="noStrike" cap="none">
                <a:solidFill>
                  <a:schemeClr val="dk1"/>
                </a:solidFill>
                <a:latin typeface="Calibri"/>
                <a:ea typeface="Calibri"/>
                <a:cs typeface="Calibri"/>
                <a:sym typeface="Calibri"/>
              </a:rPr>
              <a:t>Harassment was </a:t>
            </a:r>
            <a:r>
              <a:rPr lang="en-US" sz="2400" b="1" i="0" u="none" strike="noStrike" cap="none">
                <a:solidFill>
                  <a:schemeClr val="dk1"/>
                </a:solidFill>
                <a:latin typeface="Calibri"/>
                <a:ea typeface="Calibri"/>
                <a:cs typeface="Calibri"/>
                <a:sym typeface="Calibri"/>
              </a:rPr>
              <a:t>severe, pervasive and offensive </a:t>
            </a:r>
            <a:endParaRPr sz="1800" b="0" i="0" u="none" strike="noStrike" cap="none">
              <a:solidFill>
                <a:schemeClr val="dk1"/>
              </a:solidFill>
              <a:latin typeface="Gill Sans"/>
              <a:ea typeface="Gill Sans"/>
              <a:cs typeface="Gill Sans"/>
              <a:sym typeface="Gill Sans"/>
            </a:endParaRPr>
          </a:p>
          <a:p>
            <a:pPr marL="914400" marR="0" lvl="1" indent="-457200" algn="l" rtl="0">
              <a:lnSpc>
                <a:spcPct val="80000"/>
              </a:lnSpc>
              <a:spcBef>
                <a:spcPts val="480"/>
              </a:spcBef>
              <a:spcAft>
                <a:spcPts val="0"/>
              </a:spcAft>
              <a:buClr>
                <a:schemeClr val="dk1"/>
              </a:buClr>
              <a:buSzPts val="2400"/>
              <a:buFont typeface="Cambria"/>
              <a:buAutoNum type="arabicPeriod"/>
            </a:pPr>
            <a:r>
              <a:rPr lang="en-US" sz="2400" b="0" i="0" u="none" strike="noStrike" cap="none">
                <a:solidFill>
                  <a:schemeClr val="dk1"/>
                </a:solidFill>
                <a:latin typeface="Calibri"/>
                <a:ea typeface="Calibri"/>
                <a:cs typeface="Calibri"/>
                <a:sym typeface="Calibri"/>
              </a:rPr>
              <a:t>School had </a:t>
            </a:r>
            <a:r>
              <a:rPr lang="en-US" sz="2400" b="1" i="0" u="none" strike="noStrike" cap="none">
                <a:solidFill>
                  <a:schemeClr val="dk1"/>
                </a:solidFill>
                <a:latin typeface="Calibri"/>
                <a:ea typeface="Calibri"/>
                <a:cs typeface="Calibri"/>
                <a:sym typeface="Calibri"/>
              </a:rPr>
              <a:t>knowledge</a:t>
            </a:r>
            <a:r>
              <a:rPr lang="en-US" sz="2400" b="0" i="0" u="none" strike="noStrike" cap="none">
                <a:solidFill>
                  <a:schemeClr val="dk1"/>
                </a:solidFill>
                <a:latin typeface="Calibri"/>
                <a:ea typeface="Calibri"/>
                <a:cs typeface="Calibri"/>
                <a:sym typeface="Calibri"/>
              </a:rPr>
              <a:t> of the harassment</a:t>
            </a:r>
            <a:endParaRPr sz="1800" b="0" i="0" u="none" strike="noStrike" cap="none">
              <a:solidFill>
                <a:schemeClr val="dk1"/>
              </a:solidFill>
              <a:latin typeface="Gill Sans"/>
              <a:ea typeface="Gill Sans"/>
              <a:cs typeface="Gill Sans"/>
              <a:sym typeface="Gill Sans"/>
            </a:endParaRPr>
          </a:p>
          <a:p>
            <a:pPr marL="914400" marR="0" lvl="1" indent="-457200" algn="l" rtl="0">
              <a:lnSpc>
                <a:spcPct val="80000"/>
              </a:lnSpc>
              <a:spcBef>
                <a:spcPts val="480"/>
              </a:spcBef>
              <a:spcAft>
                <a:spcPts val="0"/>
              </a:spcAft>
              <a:buClr>
                <a:schemeClr val="dk1"/>
              </a:buClr>
              <a:buSzPts val="2400"/>
              <a:buFont typeface="Cambria"/>
              <a:buAutoNum type="arabicPeriod"/>
            </a:pPr>
            <a:r>
              <a:rPr lang="en-US" sz="2400" b="0" i="0" u="none" strike="noStrike" cap="none">
                <a:solidFill>
                  <a:schemeClr val="dk1"/>
                </a:solidFill>
                <a:latin typeface="Calibri"/>
                <a:ea typeface="Calibri"/>
                <a:cs typeface="Calibri"/>
                <a:sym typeface="Calibri"/>
              </a:rPr>
              <a:t>School was </a:t>
            </a:r>
            <a:r>
              <a:rPr lang="en-US" sz="2400" b="1" i="0" u="none" strike="noStrike" cap="none">
                <a:solidFill>
                  <a:schemeClr val="dk1"/>
                </a:solidFill>
                <a:latin typeface="Calibri"/>
                <a:ea typeface="Calibri"/>
                <a:cs typeface="Calibri"/>
                <a:sym typeface="Calibri"/>
              </a:rPr>
              <a:t>deliberately indifferent</a:t>
            </a:r>
            <a:endParaRPr sz="1800" b="0" i="0" u="none" strike="noStrike" cap="none">
              <a:solidFill>
                <a:schemeClr val="dk1"/>
              </a:solidFill>
              <a:latin typeface="Gill Sans"/>
              <a:ea typeface="Gill Sans"/>
              <a:cs typeface="Gill Sans"/>
              <a:sym typeface="Gill Sans"/>
            </a:endParaRPr>
          </a:p>
        </p:txBody>
      </p:sp>
      <p:sp>
        <p:nvSpPr>
          <p:cNvPr id="486" name="Google Shape;486;p40"/>
          <p:cNvSpPr/>
          <p:nvPr/>
        </p:nvSpPr>
        <p:spPr>
          <a:xfrm>
            <a:off x="2349125" y="6213925"/>
            <a:ext cx="6558600" cy="4425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hlink"/>
              </a:buClr>
              <a:buSzPts val="350"/>
              <a:buFont typeface="Calibri"/>
              <a:buNone/>
            </a:pPr>
            <a:r>
              <a:rPr lang="en-US" sz="1400" b="1" i="0" u="sng" strike="noStrike" cap="none">
                <a:solidFill>
                  <a:schemeClr val="hlink"/>
                </a:solidFill>
                <a:latin typeface="Calibri"/>
                <a:ea typeface="Calibri"/>
                <a:cs typeface="Calibri"/>
                <a:sym typeface="Calibri"/>
                <a:hlinkClick r:id="rId3"/>
              </a:rPr>
              <a:t>http://www.educationworld.com/a_admin/bullying-school-legal-liability.shtml</a:t>
            </a:r>
            <a:r>
              <a:rPr lang="en-US" sz="1400" b="1"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Gill Sans"/>
              <a:ea typeface="Gill Sans"/>
              <a:cs typeface="Gill Sans"/>
              <a:sym typeface="Gill Sans"/>
            </a:endParaRPr>
          </a:p>
        </p:txBody>
      </p:sp>
      <p:pic>
        <p:nvPicPr>
          <p:cNvPr id="487" name="Google Shape;487;p40"/>
          <p:cNvPicPr preferRelativeResize="0"/>
          <p:nvPr/>
        </p:nvPicPr>
        <p:blipFill rotWithShape="1">
          <a:blip r:embed="rId4">
            <a:alphaModFix/>
          </a:blip>
          <a:srcRect/>
          <a:stretch/>
        </p:blipFill>
        <p:spPr>
          <a:xfrm>
            <a:off x="356600" y="5662623"/>
            <a:ext cx="1211723" cy="954525"/>
          </a:xfrm>
          <a:prstGeom prst="rect">
            <a:avLst/>
          </a:prstGeom>
          <a:noFill/>
          <a:ln>
            <a:noFill/>
          </a:ln>
        </p:spPr>
      </p:pic>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1"/>
          <p:cNvSpPr txBox="1">
            <a:spLocks noGrp="1"/>
          </p:cNvSpPr>
          <p:nvPr>
            <p:ph type="title"/>
          </p:nvPr>
        </p:nvSpPr>
        <p:spPr>
          <a:xfrm>
            <a:off x="584616" y="523612"/>
            <a:ext cx="7689954"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sz="2800">
                <a:solidFill>
                  <a:srgbClr val="526EB8"/>
                </a:solidFill>
              </a:rPr>
              <a:t>BULLYING INVESTIGATION PROTOCOLS</a:t>
            </a:r>
            <a:endParaRPr sz="2800">
              <a:solidFill>
                <a:srgbClr val="526EB8"/>
              </a:solidFill>
            </a:endParaRPr>
          </a:p>
        </p:txBody>
      </p:sp>
      <p:sp>
        <p:nvSpPr>
          <p:cNvPr id="493" name="Google Shape;493;p41"/>
          <p:cNvSpPr txBox="1">
            <a:spLocks noGrp="1"/>
          </p:cNvSpPr>
          <p:nvPr>
            <p:ph type="body" idx="1"/>
          </p:nvPr>
        </p:nvSpPr>
        <p:spPr>
          <a:xfrm>
            <a:off x="869430" y="1700795"/>
            <a:ext cx="5937900" cy="4027800"/>
          </a:xfrm>
          <a:prstGeom prst="rect">
            <a:avLst/>
          </a:prstGeom>
          <a:noFill/>
          <a:ln>
            <a:noFill/>
          </a:ln>
        </p:spPr>
        <p:txBody>
          <a:bodyPr spcFirstLastPara="1" wrap="square" lIns="91425" tIns="45700" rIns="91425" bIns="45700" anchor="t" anchorCtr="0">
            <a:normAutofit/>
          </a:bodyPr>
          <a:lstStyle/>
          <a:p>
            <a:pPr marL="476250" lvl="0" indent="-342900" algn="l" rtl="0">
              <a:lnSpc>
                <a:spcPct val="90000"/>
              </a:lnSpc>
              <a:spcBef>
                <a:spcPts val="0"/>
              </a:spcBef>
              <a:spcAft>
                <a:spcPts val="0"/>
              </a:spcAft>
              <a:buClr>
                <a:schemeClr val="dk1"/>
              </a:buClr>
              <a:buSzPts val="2100"/>
              <a:buAutoNum type="arabicPeriod"/>
            </a:pPr>
            <a:r>
              <a:rPr lang="en-US" sz="2800"/>
              <a:t>Review state laws</a:t>
            </a:r>
            <a:endParaRPr/>
          </a:p>
          <a:p>
            <a:pPr marL="476250" lvl="0" indent="-342900" algn="l" rtl="0">
              <a:lnSpc>
                <a:spcPct val="90000"/>
              </a:lnSpc>
              <a:spcBef>
                <a:spcPts val="0"/>
              </a:spcBef>
              <a:spcAft>
                <a:spcPts val="0"/>
              </a:spcAft>
              <a:buClr>
                <a:schemeClr val="dk1"/>
              </a:buClr>
              <a:buSzPts val="2100"/>
              <a:buAutoNum type="arabicPeriod"/>
            </a:pPr>
            <a:r>
              <a:rPr lang="en-US" sz="2800"/>
              <a:t>Create flow chart</a:t>
            </a:r>
            <a:endParaRPr/>
          </a:p>
          <a:p>
            <a:pPr marL="476250" lvl="0" indent="-342900" algn="l" rtl="0">
              <a:lnSpc>
                <a:spcPct val="90000"/>
              </a:lnSpc>
              <a:spcBef>
                <a:spcPts val="0"/>
              </a:spcBef>
              <a:spcAft>
                <a:spcPts val="0"/>
              </a:spcAft>
              <a:buClr>
                <a:schemeClr val="dk1"/>
              </a:buClr>
              <a:buSzPts val="2100"/>
              <a:buAutoNum type="arabicPeriod"/>
            </a:pPr>
            <a:r>
              <a:rPr lang="en-US" sz="2800"/>
              <a:t>Investigate thoroughly</a:t>
            </a:r>
            <a:endParaRPr/>
          </a:p>
          <a:p>
            <a:pPr marL="476250" lvl="0" indent="-342900" algn="l" rtl="0">
              <a:lnSpc>
                <a:spcPct val="90000"/>
              </a:lnSpc>
              <a:spcBef>
                <a:spcPts val="0"/>
              </a:spcBef>
              <a:spcAft>
                <a:spcPts val="0"/>
              </a:spcAft>
              <a:buClr>
                <a:schemeClr val="dk1"/>
              </a:buClr>
              <a:buSzPts val="2100"/>
              <a:buAutoNum type="arabicPeriod"/>
            </a:pPr>
            <a:r>
              <a:rPr lang="en-US" sz="2800"/>
              <a:t>Respond according to findings</a:t>
            </a:r>
            <a:endParaRPr/>
          </a:p>
          <a:p>
            <a:pPr marL="914400" lvl="0" indent="-406400" algn="l" rtl="0">
              <a:lnSpc>
                <a:spcPct val="90000"/>
              </a:lnSpc>
              <a:spcBef>
                <a:spcPts val="0"/>
              </a:spcBef>
              <a:spcAft>
                <a:spcPts val="0"/>
              </a:spcAft>
              <a:buClr>
                <a:srgbClr val="000000"/>
              </a:buClr>
              <a:buSzPts val="2800"/>
              <a:buAutoNum type="alphaLcPeriod"/>
            </a:pPr>
            <a:r>
              <a:rPr lang="en-US" sz="2800"/>
              <a:t>Inform parents</a:t>
            </a:r>
            <a:endParaRPr/>
          </a:p>
          <a:p>
            <a:pPr marL="0" lvl="0" indent="457200" algn="l" rtl="0">
              <a:lnSpc>
                <a:spcPct val="90000"/>
              </a:lnSpc>
              <a:spcBef>
                <a:spcPts val="0"/>
              </a:spcBef>
              <a:spcAft>
                <a:spcPts val="0"/>
              </a:spcAft>
              <a:buNone/>
            </a:pPr>
            <a:r>
              <a:rPr lang="en-US" sz="2800"/>
              <a:t>b.	Support target</a:t>
            </a:r>
            <a:endParaRPr/>
          </a:p>
          <a:p>
            <a:pPr marL="457200" lvl="0" indent="0" algn="l" rtl="0">
              <a:lnSpc>
                <a:spcPct val="90000"/>
              </a:lnSpc>
              <a:spcBef>
                <a:spcPts val="0"/>
              </a:spcBef>
              <a:spcAft>
                <a:spcPts val="0"/>
              </a:spcAft>
              <a:buNone/>
            </a:pPr>
            <a:r>
              <a:rPr lang="en-US" sz="2800"/>
              <a:t>c.  Consistent discipline with      </a:t>
            </a:r>
            <a:endParaRPr sz="2800"/>
          </a:p>
          <a:p>
            <a:pPr marL="457200" lvl="0" indent="0" algn="l" rtl="0">
              <a:lnSpc>
                <a:spcPct val="90000"/>
              </a:lnSpc>
              <a:spcBef>
                <a:spcPts val="0"/>
              </a:spcBef>
              <a:spcAft>
                <a:spcPts val="0"/>
              </a:spcAft>
              <a:buNone/>
            </a:pPr>
            <a:r>
              <a:rPr lang="en-US" sz="2800"/>
              <a:t>     increasing intensity</a:t>
            </a:r>
            <a:endParaRPr sz="2800"/>
          </a:p>
        </p:txBody>
      </p:sp>
      <p:pic>
        <p:nvPicPr>
          <p:cNvPr id="494" name="Google Shape;494;p41" descr="Investigación, Actividad complementaria 12 de marzo del ..."/>
          <p:cNvPicPr preferRelativeResize="0"/>
          <p:nvPr/>
        </p:nvPicPr>
        <p:blipFill rotWithShape="1">
          <a:blip r:embed="rId3">
            <a:alphaModFix/>
          </a:blip>
          <a:srcRect/>
          <a:stretch/>
        </p:blipFill>
        <p:spPr>
          <a:xfrm>
            <a:off x="5477729" y="4571429"/>
            <a:ext cx="3448656" cy="2126671"/>
          </a:xfrm>
          <a:prstGeom prst="rect">
            <a:avLst/>
          </a:prstGeom>
          <a:noFill/>
          <a:ln>
            <a:noFill/>
          </a:ln>
        </p:spPr>
      </p:pic>
      <p:sp>
        <p:nvSpPr>
          <p:cNvPr id="495" name="Google Shape;495;p41"/>
          <p:cNvSpPr txBox="1"/>
          <p:nvPr/>
        </p:nvSpPr>
        <p:spPr>
          <a:xfrm>
            <a:off x="6024797" y="6125776"/>
            <a:ext cx="28044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0" i="0" u="sng" strike="noStrike" cap="none">
                <a:solidFill>
                  <a:schemeClr val="dk1"/>
                </a:solidFill>
                <a:latin typeface="Gill Sans"/>
                <a:ea typeface="Gill Sans"/>
                <a:cs typeface="Gill Sans"/>
                <a:sym typeface="Gill Sans"/>
                <a:hlinkClick r:id="rId4"/>
              </a:rPr>
              <a:t>This Photo</a:t>
            </a:r>
            <a:r>
              <a:rPr lang="en-US" sz="900" b="0" i="0" u="none" strike="noStrike" cap="none">
                <a:solidFill>
                  <a:schemeClr val="dk1"/>
                </a:solidFill>
                <a:latin typeface="Gill Sans"/>
                <a:ea typeface="Gill Sans"/>
                <a:cs typeface="Gill Sans"/>
                <a:sym typeface="Gill Sans"/>
              </a:rPr>
              <a:t> by Unknown Author is licensed under </a:t>
            </a:r>
            <a:r>
              <a:rPr lang="en-US" sz="900" b="0" i="0" u="sng" strike="noStrike" cap="none">
                <a:solidFill>
                  <a:schemeClr val="dk1"/>
                </a:solidFill>
                <a:latin typeface="Gill Sans"/>
                <a:ea typeface="Gill Sans"/>
                <a:cs typeface="Gill Sans"/>
                <a:sym typeface="Gill Sans"/>
                <a:hlinkClick r:id="rId5"/>
              </a:rPr>
              <a:t>CC BY-NC-ND</a:t>
            </a:r>
            <a:endParaRPr sz="900">
              <a:solidFill>
                <a:schemeClr val="dk1"/>
              </a:solidFill>
              <a:latin typeface="Gill Sans"/>
              <a:ea typeface="Gill Sans"/>
              <a:cs typeface="Gill Sans"/>
              <a:sym typeface="Gill Sans"/>
            </a:endParaRPr>
          </a:p>
        </p:txBody>
      </p:sp>
      <p:pic>
        <p:nvPicPr>
          <p:cNvPr id="496" name="Google Shape;496;p41"/>
          <p:cNvPicPr preferRelativeResize="0"/>
          <p:nvPr/>
        </p:nvPicPr>
        <p:blipFill rotWithShape="1">
          <a:blip r:embed="rId6">
            <a:alphaModFix/>
          </a:blip>
          <a:srcRect/>
          <a:stretch/>
        </p:blipFill>
        <p:spPr>
          <a:xfrm>
            <a:off x="356600" y="5799272"/>
            <a:ext cx="1038250" cy="817875"/>
          </a:xfrm>
          <a:prstGeom prst="rect">
            <a:avLst/>
          </a:prstGeom>
          <a:noFill/>
          <a:ln>
            <a:noFill/>
          </a:ln>
        </p:spPr>
      </p:pic>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g64cf64febf_0_15"/>
          <p:cNvSpPr txBox="1">
            <a:spLocks noGrp="1"/>
          </p:cNvSpPr>
          <p:nvPr>
            <p:ph type="title"/>
          </p:nvPr>
        </p:nvSpPr>
        <p:spPr>
          <a:xfrm>
            <a:off x="579300" y="2476800"/>
            <a:ext cx="8262000" cy="13257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3600"/>
              <a:buFont typeface="Gill Sans"/>
              <a:buNone/>
            </a:pPr>
            <a:r>
              <a:rPr lang="en-US" sz="3600" b="1"/>
              <a:t>BULLYING AS A COMMUNITY EVENT</a:t>
            </a:r>
            <a:endParaRPr sz="3600" b="1"/>
          </a:p>
        </p:txBody>
      </p:sp>
      <p:pic>
        <p:nvPicPr>
          <p:cNvPr id="503" name="Google Shape;503;g64cf64febf_0_15"/>
          <p:cNvPicPr preferRelativeResize="0"/>
          <p:nvPr/>
        </p:nvPicPr>
        <p:blipFill rotWithShape="1">
          <a:blip r:embed="rId3">
            <a:alphaModFix/>
          </a:blip>
          <a:srcRect/>
          <a:stretch/>
        </p:blipFill>
        <p:spPr>
          <a:xfrm>
            <a:off x="356600" y="5679023"/>
            <a:ext cx="1190900" cy="9381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9"/>
          <p:cNvSpPr/>
          <p:nvPr/>
        </p:nvSpPr>
        <p:spPr>
          <a:xfrm>
            <a:off x="2209800" y="0"/>
            <a:ext cx="4581525" cy="6718300"/>
          </a:xfrm>
          <a:prstGeom prst="ellipse">
            <a:avLst/>
          </a:prstGeom>
          <a:noFill/>
          <a:ln w="381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69"/>
          <p:cNvSpPr/>
          <p:nvPr/>
        </p:nvSpPr>
        <p:spPr>
          <a:xfrm>
            <a:off x="228600" y="0"/>
            <a:ext cx="8610600" cy="9906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2800"/>
              <a:buFont typeface="Arial"/>
              <a:buNone/>
            </a:pPr>
            <a:endParaRPr sz="2800" b="1" i="0" u="none" strike="noStrike" cap="none">
              <a:solidFill>
                <a:schemeClr val="folHlink"/>
              </a:solidFill>
              <a:latin typeface="Arial"/>
              <a:ea typeface="Arial"/>
              <a:cs typeface="Arial"/>
              <a:sym typeface="Arial"/>
            </a:endParaRPr>
          </a:p>
        </p:txBody>
      </p:sp>
      <p:sp>
        <p:nvSpPr>
          <p:cNvPr id="513" name="Google Shape;513;p69"/>
          <p:cNvSpPr/>
          <p:nvPr/>
        </p:nvSpPr>
        <p:spPr>
          <a:xfrm>
            <a:off x="1962150" y="1268413"/>
            <a:ext cx="762000" cy="762000"/>
          </a:xfrm>
          <a:prstGeom prst="ellipse">
            <a:avLst/>
          </a:prstGeom>
          <a:solidFill>
            <a:srgbClr val="00FF00"/>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69"/>
          <p:cNvSpPr/>
          <p:nvPr/>
        </p:nvSpPr>
        <p:spPr>
          <a:xfrm>
            <a:off x="1693863" y="2371725"/>
            <a:ext cx="762000" cy="685800"/>
          </a:xfrm>
          <a:prstGeom prst="ellipse">
            <a:avLst/>
          </a:prstGeom>
          <a:solidFill>
            <a:schemeClr val="folHlink"/>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700"/>
              <a:buFont typeface="Arial"/>
              <a:buNone/>
            </a:pPr>
            <a:r>
              <a:rPr lang="en-US" sz="2800" b="1" i="0" u="none" strike="noStrike" cap="none">
                <a:solidFill>
                  <a:schemeClr val="dk1"/>
                </a:solidFill>
                <a:latin typeface="Arial"/>
                <a:ea typeface="Arial"/>
                <a:cs typeface="Arial"/>
                <a:sym typeface="Arial"/>
              </a:rPr>
              <a:t>B</a:t>
            </a:r>
            <a:endParaRPr sz="1800" b="0" i="0" u="none" strike="noStrike" cap="none">
              <a:solidFill>
                <a:schemeClr val="dk1"/>
              </a:solidFill>
              <a:latin typeface="Gill Sans"/>
              <a:ea typeface="Gill Sans"/>
              <a:cs typeface="Gill Sans"/>
              <a:sym typeface="Gill Sans"/>
            </a:endParaRPr>
          </a:p>
        </p:txBody>
      </p:sp>
      <p:sp>
        <p:nvSpPr>
          <p:cNvPr id="515" name="Google Shape;515;p69"/>
          <p:cNvSpPr/>
          <p:nvPr/>
        </p:nvSpPr>
        <p:spPr>
          <a:xfrm>
            <a:off x="1730375" y="3475038"/>
            <a:ext cx="762000" cy="685800"/>
          </a:xfrm>
          <a:prstGeom prst="ellipse">
            <a:avLst/>
          </a:prstGeom>
          <a:solidFill>
            <a:srgbClr val="99CCFF"/>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700"/>
              <a:buFont typeface="Arial"/>
              <a:buNone/>
            </a:pPr>
            <a:r>
              <a:rPr lang="en-US" sz="2800" b="1" i="0" u="none" strike="noStrike" cap="none">
                <a:solidFill>
                  <a:schemeClr val="dk1"/>
                </a:solidFill>
                <a:latin typeface="Arial"/>
                <a:ea typeface="Arial"/>
                <a:cs typeface="Arial"/>
                <a:sym typeface="Arial"/>
              </a:rPr>
              <a:t>C</a:t>
            </a:r>
            <a:endParaRPr sz="1800" b="0" i="0" u="none" strike="noStrike" cap="none">
              <a:solidFill>
                <a:schemeClr val="dk1"/>
              </a:solidFill>
              <a:latin typeface="Gill Sans"/>
              <a:ea typeface="Gill Sans"/>
              <a:cs typeface="Gill Sans"/>
              <a:sym typeface="Gill Sans"/>
            </a:endParaRPr>
          </a:p>
        </p:txBody>
      </p:sp>
      <p:sp>
        <p:nvSpPr>
          <p:cNvPr id="516" name="Google Shape;516;p69"/>
          <p:cNvSpPr/>
          <p:nvPr/>
        </p:nvSpPr>
        <p:spPr>
          <a:xfrm>
            <a:off x="2286000" y="4576763"/>
            <a:ext cx="762000" cy="685800"/>
          </a:xfrm>
          <a:prstGeom prst="ellipse">
            <a:avLst/>
          </a:prstGeom>
          <a:solidFill>
            <a:srgbClr val="CC99FF"/>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700"/>
              <a:buFont typeface="Arial"/>
              <a:buNone/>
            </a:pPr>
            <a:r>
              <a:rPr lang="en-US" sz="2800" b="1" i="0" u="none" strike="noStrike" cap="none">
                <a:solidFill>
                  <a:schemeClr val="dk1"/>
                </a:solidFill>
                <a:latin typeface="Arial"/>
                <a:ea typeface="Arial"/>
                <a:cs typeface="Arial"/>
                <a:sym typeface="Arial"/>
              </a:rPr>
              <a:t>D</a:t>
            </a:r>
            <a:endParaRPr sz="1800" b="0" i="0" u="none" strike="noStrike" cap="none">
              <a:solidFill>
                <a:schemeClr val="dk1"/>
              </a:solidFill>
              <a:latin typeface="Gill Sans"/>
              <a:ea typeface="Gill Sans"/>
              <a:cs typeface="Gill Sans"/>
              <a:sym typeface="Gill Sans"/>
            </a:endParaRPr>
          </a:p>
        </p:txBody>
      </p:sp>
      <p:sp>
        <p:nvSpPr>
          <p:cNvPr id="517" name="Google Shape;517;p69"/>
          <p:cNvSpPr/>
          <p:nvPr/>
        </p:nvSpPr>
        <p:spPr>
          <a:xfrm>
            <a:off x="4114800" y="2514600"/>
            <a:ext cx="762000" cy="685800"/>
          </a:xfrm>
          <a:prstGeom prst="ellipse">
            <a:avLst/>
          </a:prstGeom>
          <a:solidFill>
            <a:srgbClr val="FF66FF"/>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700"/>
              <a:buFont typeface="Arial"/>
              <a:buNone/>
            </a:pPr>
            <a:r>
              <a:rPr lang="en-US" sz="2800" b="1" i="0" u="none" strike="noStrike" cap="none">
                <a:solidFill>
                  <a:schemeClr val="dk1"/>
                </a:solidFill>
                <a:latin typeface="Arial"/>
                <a:ea typeface="Arial"/>
                <a:cs typeface="Arial"/>
                <a:sym typeface="Arial"/>
              </a:rPr>
              <a:t>H</a:t>
            </a:r>
            <a:endParaRPr sz="1800" b="0" i="0" u="none" strike="noStrike" cap="none">
              <a:solidFill>
                <a:schemeClr val="dk1"/>
              </a:solidFill>
              <a:latin typeface="Gill Sans"/>
              <a:ea typeface="Gill Sans"/>
              <a:cs typeface="Gill Sans"/>
              <a:sym typeface="Gill Sans"/>
            </a:endParaRPr>
          </a:p>
        </p:txBody>
      </p:sp>
      <p:sp>
        <p:nvSpPr>
          <p:cNvPr id="518" name="Google Shape;518;p69"/>
          <p:cNvSpPr/>
          <p:nvPr/>
        </p:nvSpPr>
        <p:spPr>
          <a:xfrm>
            <a:off x="6162675" y="1109663"/>
            <a:ext cx="762000" cy="762000"/>
          </a:xfrm>
          <a:prstGeom prst="ellipse">
            <a:avLst/>
          </a:prstGeom>
          <a:solidFill>
            <a:srgbClr val="FF0000"/>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700"/>
              <a:buFont typeface="Arial"/>
              <a:buNone/>
            </a:pPr>
            <a:r>
              <a:rPr lang="en-US" sz="2800" b="1" i="0" u="none" strike="noStrike" cap="none">
                <a:solidFill>
                  <a:schemeClr val="dk1"/>
                </a:solidFill>
                <a:latin typeface="Arial"/>
                <a:ea typeface="Arial"/>
                <a:cs typeface="Arial"/>
                <a:sym typeface="Arial"/>
              </a:rPr>
              <a:t>G</a:t>
            </a:r>
            <a:endParaRPr sz="1800" b="0" i="0" u="none" strike="noStrike" cap="none">
              <a:solidFill>
                <a:schemeClr val="dk1"/>
              </a:solidFill>
              <a:latin typeface="Gill Sans"/>
              <a:ea typeface="Gill Sans"/>
              <a:cs typeface="Gill Sans"/>
              <a:sym typeface="Gill Sans"/>
            </a:endParaRPr>
          </a:p>
        </p:txBody>
      </p:sp>
      <p:sp>
        <p:nvSpPr>
          <p:cNvPr id="519" name="Google Shape;519;p69"/>
          <p:cNvSpPr/>
          <p:nvPr/>
        </p:nvSpPr>
        <p:spPr>
          <a:xfrm>
            <a:off x="4152900" y="5811838"/>
            <a:ext cx="762000" cy="685800"/>
          </a:xfrm>
          <a:prstGeom prst="ellipse">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lt2"/>
              </a:buClr>
              <a:buSzPts val="600"/>
              <a:buFont typeface="Arial"/>
              <a:buNone/>
            </a:pPr>
            <a:r>
              <a:rPr lang="en-US" sz="2400" b="1" i="0" u="none" strike="noStrike" cap="none">
                <a:solidFill>
                  <a:schemeClr val="lt2"/>
                </a:solidFill>
                <a:latin typeface="Arial"/>
                <a:ea typeface="Arial"/>
                <a:cs typeface="Arial"/>
                <a:sym typeface="Arial"/>
              </a:rPr>
              <a:t>E</a:t>
            </a:r>
            <a:endParaRPr sz="1800" b="0" i="0" u="none" strike="noStrike" cap="none">
              <a:solidFill>
                <a:schemeClr val="dk1"/>
              </a:solidFill>
              <a:latin typeface="Gill Sans"/>
              <a:ea typeface="Gill Sans"/>
              <a:cs typeface="Gill Sans"/>
              <a:sym typeface="Gill Sans"/>
            </a:endParaRPr>
          </a:p>
        </p:txBody>
      </p:sp>
      <p:sp>
        <p:nvSpPr>
          <p:cNvPr id="520" name="Google Shape;520;p69"/>
          <p:cNvSpPr/>
          <p:nvPr/>
        </p:nvSpPr>
        <p:spPr>
          <a:xfrm>
            <a:off x="6162675" y="4002088"/>
            <a:ext cx="762000" cy="685800"/>
          </a:xfrm>
          <a:prstGeom prst="ellipse">
            <a:avLst/>
          </a:prstGeom>
          <a:solidFill>
            <a:schemeClr val="accen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700"/>
              <a:buFont typeface="Arial"/>
              <a:buNone/>
            </a:pPr>
            <a:r>
              <a:rPr lang="en-US" sz="2800" b="1" i="0" u="none" strike="noStrike" cap="none">
                <a:solidFill>
                  <a:schemeClr val="dk1"/>
                </a:solidFill>
                <a:latin typeface="Arial"/>
                <a:ea typeface="Arial"/>
                <a:cs typeface="Arial"/>
                <a:sym typeface="Arial"/>
              </a:rPr>
              <a:t>F</a:t>
            </a:r>
            <a:endParaRPr sz="1800" b="0" i="0" u="none" strike="noStrike" cap="none">
              <a:solidFill>
                <a:schemeClr val="dk1"/>
              </a:solidFill>
              <a:latin typeface="Gill Sans"/>
              <a:ea typeface="Gill Sans"/>
              <a:cs typeface="Gill Sans"/>
              <a:sym typeface="Gill Sans"/>
            </a:endParaRPr>
          </a:p>
        </p:txBody>
      </p:sp>
      <p:cxnSp>
        <p:nvCxnSpPr>
          <p:cNvPr id="521" name="Google Shape;521;p69"/>
          <p:cNvCxnSpPr/>
          <p:nvPr/>
        </p:nvCxnSpPr>
        <p:spPr>
          <a:xfrm>
            <a:off x="2514600" y="1752600"/>
            <a:ext cx="1524000" cy="762000"/>
          </a:xfrm>
          <a:prstGeom prst="straightConnector1">
            <a:avLst/>
          </a:prstGeom>
          <a:noFill/>
          <a:ln w="57150" cap="flat" cmpd="sng">
            <a:solidFill>
              <a:schemeClr val="dk1"/>
            </a:solidFill>
            <a:prstDash val="solid"/>
            <a:round/>
            <a:headEnd type="none" w="sm" len="sm"/>
            <a:tailEnd type="triangle" w="lg" len="lg"/>
          </a:ln>
        </p:spPr>
      </p:cxnSp>
      <p:sp>
        <p:nvSpPr>
          <p:cNvPr id="522" name="Google Shape;522;p69"/>
          <p:cNvSpPr/>
          <p:nvPr/>
        </p:nvSpPr>
        <p:spPr>
          <a:xfrm>
            <a:off x="2057400" y="1390650"/>
            <a:ext cx="533400" cy="437043"/>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700"/>
              <a:buFont typeface="Arial"/>
              <a:buNone/>
            </a:pPr>
            <a:r>
              <a:rPr lang="en-US" sz="2800" b="1" i="0" u="none" strike="noStrike" cap="none">
                <a:solidFill>
                  <a:schemeClr val="dk1"/>
                </a:solidFill>
                <a:latin typeface="Arial"/>
                <a:ea typeface="Arial"/>
                <a:cs typeface="Arial"/>
                <a:sym typeface="Arial"/>
              </a:rPr>
              <a:t>A</a:t>
            </a:r>
            <a:endParaRPr sz="1800" b="0" i="0" u="none" strike="noStrike" cap="none">
              <a:solidFill>
                <a:schemeClr val="dk1"/>
              </a:solidFill>
              <a:latin typeface="Gill Sans"/>
              <a:ea typeface="Gill Sans"/>
              <a:cs typeface="Gill Sans"/>
              <a:sym typeface="Gill Sans"/>
            </a:endParaRPr>
          </a:p>
        </p:txBody>
      </p:sp>
      <p:sp>
        <p:nvSpPr>
          <p:cNvPr id="523" name="Google Shape;523;p69"/>
          <p:cNvSpPr/>
          <p:nvPr/>
        </p:nvSpPr>
        <p:spPr>
          <a:xfrm>
            <a:off x="511175" y="1087438"/>
            <a:ext cx="1600200" cy="942975"/>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400"/>
              <a:buFont typeface="Arial"/>
              <a:buNone/>
            </a:pPr>
            <a:r>
              <a:rPr lang="en-US" sz="1600" b="1" i="0" u="none" strike="noStrike" cap="none">
                <a:solidFill>
                  <a:schemeClr val="dk1"/>
                </a:solidFill>
                <a:latin typeface="Arial"/>
                <a:ea typeface="Arial"/>
                <a:cs typeface="Arial"/>
                <a:sym typeface="Arial"/>
              </a:rPr>
              <a:t>Start the bullying and take an active </a:t>
            </a:r>
            <a:endParaRPr sz="1800" b="0" i="0" u="none" strike="noStrike" cap="none">
              <a:solidFill>
                <a:schemeClr val="dk1"/>
              </a:solidFill>
              <a:latin typeface="Gill Sans"/>
              <a:ea typeface="Gill Sans"/>
              <a:cs typeface="Gill Sans"/>
              <a:sym typeface="Gill Sans"/>
            </a:endParaRPr>
          </a:p>
          <a:p>
            <a:pPr marL="0" marR="0" lvl="0" indent="0" algn="l" rtl="0">
              <a:lnSpc>
                <a:spcPct val="80000"/>
              </a:lnSpc>
              <a:spcBef>
                <a:spcPts val="320"/>
              </a:spcBef>
              <a:spcAft>
                <a:spcPts val="0"/>
              </a:spcAft>
              <a:buClr>
                <a:schemeClr val="dk1"/>
              </a:buClr>
              <a:buSzPts val="400"/>
              <a:buFont typeface="Arial"/>
              <a:buNone/>
            </a:pPr>
            <a:r>
              <a:rPr lang="en-US" sz="1600" b="1" i="0" u="none" strike="noStrike" cap="none">
                <a:solidFill>
                  <a:schemeClr val="dk1"/>
                </a:solidFill>
                <a:latin typeface="Arial"/>
                <a:ea typeface="Arial"/>
                <a:cs typeface="Arial"/>
                <a:sym typeface="Arial"/>
              </a:rPr>
              <a:t>part</a:t>
            </a:r>
            <a:endParaRPr sz="1800" b="0" i="0" u="none" strike="noStrike" cap="none">
              <a:solidFill>
                <a:schemeClr val="dk1"/>
              </a:solidFill>
              <a:latin typeface="Gill Sans"/>
              <a:ea typeface="Gill Sans"/>
              <a:cs typeface="Gill Sans"/>
              <a:sym typeface="Gill Sans"/>
            </a:endParaRPr>
          </a:p>
        </p:txBody>
      </p:sp>
      <p:sp>
        <p:nvSpPr>
          <p:cNvPr id="524" name="Google Shape;524;p69"/>
          <p:cNvSpPr/>
          <p:nvPr/>
        </p:nvSpPr>
        <p:spPr>
          <a:xfrm>
            <a:off x="233363" y="2287588"/>
            <a:ext cx="1600200" cy="92868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400"/>
              <a:buFont typeface="Arial"/>
              <a:buNone/>
            </a:pPr>
            <a:r>
              <a:rPr lang="en-US" sz="1600" b="1" i="0" u="none" strike="noStrike" cap="none">
                <a:solidFill>
                  <a:schemeClr val="dk1"/>
                </a:solidFill>
                <a:latin typeface="Arial"/>
                <a:ea typeface="Arial"/>
                <a:cs typeface="Arial"/>
                <a:sym typeface="Arial"/>
              </a:rPr>
              <a:t>Take an active</a:t>
            </a:r>
            <a:endParaRPr sz="1800" b="0" i="0" u="none" strike="noStrike" cap="none">
              <a:solidFill>
                <a:schemeClr val="dk1"/>
              </a:solidFill>
              <a:latin typeface="Gill Sans"/>
              <a:ea typeface="Gill Sans"/>
              <a:cs typeface="Gill Sans"/>
              <a:sym typeface="Gill Sans"/>
            </a:endParaRPr>
          </a:p>
          <a:p>
            <a:pPr marL="0" marR="0" lvl="0" indent="0" algn="l" rtl="0">
              <a:lnSpc>
                <a:spcPct val="80000"/>
              </a:lnSpc>
              <a:spcBef>
                <a:spcPts val="320"/>
              </a:spcBef>
              <a:spcAft>
                <a:spcPts val="0"/>
              </a:spcAft>
              <a:buClr>
                <a:schemeClr val="dk1"/>
              </a:buClr>
              <a:buSzPts val="400"/>
              <a:buFont typeface="Arial"/>
              <a:buNone/>
            </a:pPr>
            <a:r>
              <a:rPr lang="en-US" sz="1600" b="1" i="0" u="none" strike="noStrike" cap="none">
                <a:solidFill>
                  <a:schemeClr val="dk1"/>
                </a:solidFill>
                <a:latin typeface="Arial"/>
                <a:ea typeface="Arial"/>
                <a:cs typeface="Arial"/>
                <a:sym typeface="Arial"/>
              </a:rPr>
              <a:t>part, but do    not start the bullying</a:t>
            </a:r>
            <a:endParaRPr sz="1800" b="0" i="0" u="none" strike="noStrike" cap="none">
              <a:solidFill>
                <a:schemeClr val="dk1"/>
              </a:solidFill>
              <a:latin typeface="Gill Sans"/>
              <a:ea typeface="Gill Sans"/>
              <a:cs typeface="Gill Sans"/>
              <a:sym typeface="Gill Sans"/>
            </a:endParaRPr>
          </a:p>
        </p:txBody>
      </p:sp>
      <p:sp>
        <p:nvSpPr>
          <p:cNvPr id="525" name="Google Shape;525;p69"/>
          <p:cNvSpPr/>
          <p:nvPr/>
        </p:nvSpPr>
        <p:spPr>
          <a:xfrm>
            <a:off x="381000" y="3609975"/>
            <a:ext cx="1447800" cy="1077913"/>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400"/>
              <a:buFont typeface="Arial"/>
              <a:buNone/>
            </a:pPr>
            <a:r>
              <a:rPr lang="en-US" sz="1600" b="1" i="0" u="none" strike="noStrike" cap="none">
                <a:solidFill>
                  <a:schemeClr val="dk1"/>
                </a:solidFill>
                <a:latin typeface="Arial"/>
                <a:ea typeface="Arial"/>
                <a:cs typeface="Arial"/>
                <a:sym typeface="Arial"/>
              </a:rPr>
              <a:t>Support the bullying, but do not take an active part</a:t>
            </a:r>
            <a:endParaRPr sz="1800" b="0" i="0" u="none" strike="noStrike" cap="none">
              <a:solidFill>
                <a:schemeClr val="dk1"/>
              </a:solidFill>
              <a:latin typeface="Gill Sans"/>
              <a:ea typeface="Gill Sans"/>
              <a:cs typeface="Gill Sans"/>
              <a:sym typeface="Gill Sans"/>
            </a:endParaRPr>
          </a:p>
        </p:txBody>
      </p:sp>
      <p:sp>
        <p:nvSpPr>
          <p:cNvPr id="526" name="Google Shape;526;p69"/>
          <p:cNvSpPr/>
          <p:nvPr/>
        </p:nvSpPr>
        <p:spPr>
          <a:xfrm>
            <a:off x="581025" y="5068888"/>
            <a:ext cx="2009775" cy="78263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400"/>
              <a:buFont typeface="Arial"/>
              <a:buNone/>
            </a:pPr>
            <a:r>
              <a:rPr lang="en-US" sz="1600" b="1" i="0" u="none" strike="noStrike" cap="none">
                <a:solidFill>
                  <a:schemeClr val="dk1"/>
                </a:solidFill>
                <a:latin typeface="Arial"/>
                <a:ea typeface="Arial"/>
                <a:cs typeface="Arial"/>
                <a:sym typeface="Arial"/>
              </a:rPr>
              <a:t>Like the bullying, </a:t>
            </a:r>
            <a:endParaRPr sz="1800" b="0" i="0" u="none" strike="noStrike" cap="none">
              <a:solidFill>
                <a:schemeClr val="dk1"/>
              </a:solidFill>
              <a:latin typeface="Gill Sans"/>
              <a:ea typeface="Gill Sans"/>
              <a:cs typeface="Gill Sans"/>
              <a:sym typeface="Gill Sans"/>
            </a:endParaRPr>
          </a:p>
          <a:p>
            <a:pPr marL="0" marR="0" lvl="0" indent="0" algn="l" rtl="0">
              <a:lnSpc>
                <a:spcPct val="80000"/>
              </a:lnSpc>
              <a:spcBef>
                <a:spcPts val="320"/>
              </a:spcBef>
              <a:spcAft>
                <a:spcPts val="0"/>
              </a:spcAft>
              <a:buClr>
                <a:schemeClr val="dk1"/>
              </a:buClr>
              <a:buSzPts val="400"/>
              <a:buFont typeface="Arial"/>
              <a:buNone/>
            </a:pPr>
            <a:r>
              <a:rPr lang="en-US" sz="1600" b="1" i="0" u="none" strike="noStrike" cap="none">
                <a:solidFill>
                  <a:schemeClr val="dk1"/>
                </a:solidFill>
                <a:latin typeface="Arial"/>
                <a:ea typeface="Arial"/>
                <a:cs typeface="Arial"/>
                <a:sym typeface="Arial"/>
              </a:rPr>
              <a:t>but do not display </a:t>
            </a:r>
            <a:endParaRPr sz="1800" b="0" i="0" u="none" strike="noStrike" cap="none">
              <a:solidFill>
                <a:schemeClr val="dk1"/>
              </a:solidFill>
              <a:latin typeface="Gill Sans"/>
              <a:ea typeface="Gill Sans"/>
              <a:cs typeface="Gill Sans"/>
              <a:sym typeface="Gill Sans"/>
            </a:endParaRPr>
          </a:p>
          <a:p>
            <a:pPr marL="0" marR="0" lvl="0" indent="0" algn="l" rtl="0">
              <a:lnSpc>
                <a:spcPct val="80000"/>
              </a:lnSpc>
              <a:spcBef>
                <a:spcPts val="320"/>
              </a:spcBef>
              <a:spcAft>
                <a:spcPts val="0"/>
              </a:spcAft>
              <a:buClr>
                <a:schemeClr val="dk1"/>
              </a:buClr>
              <a:buSzPts val="400"/>
              <a:buFont typeface="Arial"/>
              <a:buNone/>
            </a:pPr>
            <a:r>
              <a:rPr lang="en-US" sz="1600" b="1" i="0" u="none" strike="noStrike" cap="none">
                <a:solidFill>
                  <a:schemeClr val="dk1"/>
                </a:solidFill>
                <a:latin typeface="Arial"/>
                <a:ea typeface="Arial"/>
                <a:cs typeface="Arial"/>
                <a:sym typeface="Arial"/>
              </a:rPr>
              <a:t>open support</a:t>
            </a:r>
            <a:endParaRPr sz="1800" b="0" i="0" u="none" strike="noStrike" cap="none">
              <a:solidFill>
                <a:schemeClr val="dk1"/>
              </a:solidFill>
              <a:latin typeface="Gill Sans"/>
              <a:ea typeface="Gill Sans"/>
              <a:cs typeface="Gill Sans"/>
              <a:sym typeface="Gill Sans"/>
            </a:endParaRPr>
          </a:p>
        </p:txBody>
      </p:sp>
      <p:sp>
        <p:nvSpPr>
          <p:cNvPr id="527" name="Google Shape;527;p69"/>
          <p:cNvSpPr/>
          <p:nvPr/>
        </p:nvSpPr>
        <p:spPr>
          <a:xfrm>
            <a:off x="6924675" y="4002088"/>
            <a:ext cx="1957388" cy="1076325"/>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400"/>
              <a:buFont typeface="Arial"/>
              <a:buNone/>
            </a:pPr>
            <a:r>
              <a:rPr lang="en-US" sz="1600" b="1" i="0" u="none" strike="noStrike" cap="none">
                <a:solidFill>
                  <a:schemeClr val="dk1"/>
                </a:solidFill>
                <a:latin typeface="Arial"/>
                <a:ea typeface="Arial"/>
                <a:cs typeface="Arial"/>
                <a:sym typeface="Arial"/>
              </a:rPr>
              <a:t>Dislike the bullying and think they ought to help, but don’t do it</a:t>
            </a:r>
            <a:endParaRPr sz="1800" b="0" i="0" u="none" strike="noStrike" cap="none">
              <a:solidFill>
                <a:schemeClr val="dk1"/>
              </a:solidFill>
              <a:latin typeface="Gill Sans"/>
              <a:ea typeface="Gill Sans"/>
              <a:cs typeface="Gill Sans"/>
              <a:sym typeface="Gill Sans"/>
            </a:endParaRPr>
          </a:p>
        </p:txBody>
      </p:sp>
      <p:sp>
        <p:nvSpPr>
          <p:cNvPr id="528" name="Google Shape;528;p69"/>
          <p:cNvSpPr/>
          <p:nvPr/>
        </p:nvSpPr>
        <p:spPr>
          <a:xfrm>
            <a:off x="7010400" y="1168400"/>
            <a:ext cx="2109788" cy="682625"/>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400"/>
              <a:buFont typeface="Arial"/>
              <a:buNone/>
            </a:pPr>
            <a:r>
              <a:rPr lang="en-US" sz="1600" b="1" i="0" u="none" strike="noStrike" cap="none">
                <a:solidFill>
                  <a:schemeClr val="dk1"/>
                </a:solidFill>
                <a:latin typeface="Arial"/>
                <a:ea typeface="Arial"/>
                <a:cs typeface="Arial"/>
                <a:sym typeface="Arial"/>
              </a:rPr>
              <a:t>Dislike the bullying, help or try to help the bullied student</a:t>
            </a:r>
            <a:endParaRPr sz="1800" b="0" i="0" u="none" strike="noStrike" cap="none">
              <a:solidFill>
                <a:schemeClr val="dk1"/>
              </a:solidFill>
              <a:latin typeface="Gill Sans"/>
              <a:ea typeface="Gill Sans"/>
              <a:cs typeface="Gill Sans"/>
              <a:sym typeface="Gill Sans"/>
            </a:endParaRPr>
          </a:p>
        </p:txBody>
      </p:sp>
      <p:sp>
        <p:nvSpPr>
          <p:cNvPr id="529" name="Google Shape;529;p69"/>
          <p:cNvSpPr/>
          <p:nvPr/>
        </p:nvSpPr>
        <p:spPr>
          <a:xfrm>
            <a:off x="3441699" y="3276600"/>
            <a:ext cx="2133601" cy="494494"/>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C0C0C"/>
              </a:buClr>
              <a:buSzPts val="400"/>
              <a:buFont typeface="Arial"/>
              <a:buNone/>
            </a:pPr>
            <a:r>
              <a:rPr lang="en-US" sz="1600" b="1" i="0" u="none" strike="noStrike" cap="none">
                <a:solidFill>
                  <a:srgbClr val="0C0C0C"/>
                </a:solidFill>
                <a:latin typeface="Arial"/>
                <a:ea typeface="Arial"/>
                <a:cs typeface="Arial"/>
                <a:sym typeface="Arial"/>
              </a:rPr>
              <a:t>The one who is being bullied </a:t>
            </a:r>
            <a:endParaRPr sz="1800" b="0" i="0" u="none" strike="noStrike" cap="none">
              <a:solidFill>
                <a:schemeClr val="dk1"/>
              </a:solidFill>
              <a:latin typeface="Gill Sans"/>
              <a:ea typeface="Gill Sans"/>
              <a:cs typeface="Gill Sans"/>
              <a:sym typeface="Gill Sans"/>
            </a:endParaRPr>
          </a:p>
        </p:txBody>
      </p:sp>
      <p:sp>
        <p:nvSpPr>
          <p:cNvPr id="530" name="Google Shape;530;p69"/>
          <p:cNvSpPr/>
          <p:nvPr/>
        </p:nvSpPr>
        <p:spPr>
          <a:xfrm>
            <a:off x="4038600" y="1689100"/>
            <a:ext cx="1143000" cy="691471"/>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3366FF"/>
              </a:buClr>
              <a:buSzPts val="400"/>
              <a:buFont typeface="Arial"/>
              <a:buNone/>
            </a:pPr>
            <a:r>
              <a:rPr lang="en-US" sz="1600" b="1" i="0" u="none" strike="noStrike" cap="none">
                <a:solidFill>
                  <a:srgbClr val="3366FF"/>
                </a:solidFill>
                <a:latin typeface="Arial"/>
                <a:ea typeface="Arial"/>
                <a:cs typeface="Arial"/>
                <a:sym typeface="Arial"/>
              </a:rPr>
              <a:t>Student Who Is Bullied</a:t>
            </a:r>
            <a:endParaRPr sz="1800" b="0" i="0" u="none" strike="noStrike" cap="none">
              <a:solidFill>
                <a:schemeClr val="dk1"/>
              </a:solidFill>
              <a:latin typeface="Gill Sans"/>
              <a:ea typeface="Gill Sans"/>
              <a:cs typeface="Gill Sans"/>
              <a:sym typeface="Gill Sans"/>
            </a:endParaRPr>
          </a:p>
        </p:txBody>
      </p:sp>
      <p:sp>
        <p:nvSpPr>
          <p:cNvPr id="531" name="Google Shape;531;p69"/>
          <p:cNvSpPr/>
          <p:nvPr/>
        </p:nvSpPr>
        <p:spPr>
          <a:xfrm>
            <a:off x="2754313" y="1143000"/>
            <a:ext cx="2133918" cy="29751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3366FF"/>
              </a:buClr>
              <a:buSzPts val="400"/>
              <a:buFont typeface="Arial"/>
              <a:buNone/>
            </a:pPr>
            <a:r>
              <a:rPr lang="en-US" sz="1600" b="1" i="0" u="none" strike="noStrike" cap="none">
                <a:solidFill>
                  <a:srgbClr val="3366FF"/>
                </a:solidFill>
                <a:latin typeface="Arial"/>
                <a:ea typeface="Arial"/>
                <a:cs typeface="Arial"/>
                <a:sym typeface="Arial"/>
              </a:rPr>
              <a:t>Students Who Bully</a:t>
            </a:r>
            <a:endParaRPr sz="1800" b="0" i="0" u="none" strike="noStrike" cap="none">
              <a:solidFill>
                <a:schemeClr val="dk1"/>
              </a:solidFill>
              <a:latin typeface="Gill Sans"/>
              <a:ea typeface="Gill Sans"/>
              <a:cs typeface="Gill Sans"/>
              <a:sym typeface="Gill Sans"/>
            </a:endParaRPr>
          </a:p>
        </p:txBody>
      </p:sp>
      <p:sp>
        <p:nvSpPr>
          <p:cNvPr id="532" name="Google Shape;532;p69"/>
          <p:cNvSpPr/>
          <p:nvPr/>
        </p:nvSpPr>
        <p:spPr>
          <a:xfrm>
            <a:off x="2492375" y="2520950"/>
            <a:ext cx="1142360" cy="29751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3366FF"/>
              </a:buClr>
              <a:buSzPts val="400"/>
              <a:buFont typeface="Arial"/>
              <a:buNone/>
            </a:pPr>
            <a:r>
              <a:rPr lang="en-US" sz="1600" b="1" i="0" u="none" strike="noStrike" cap="none">
                <a:solidFill>
                  <a:srgbClr val="3366FF"/>
                </a:solidFill>
                <a:latin typeface="Arial"/>
                <a:ea typeface="Arial"/>
                <a:cs typeface="Arial"/>
                <a:sym typeface="Arial"/>
              </a:rPr>
              <a:t>Followers</a:t>
            </a:r>
            <a:endParaRPr sz="1800" b="0" i="0" u="none" strike="noStrike" cap="none">
              <a:solidFill>
                <a:schemeClr val="dk1"/>
              </a:solidFill>
              <a:latin typeface="Gill Sans"/>
              <a:ea typeface="Gill Sans"/>
              <a:cs typeface="Gill Sans"/>
              <a:sym typeface="Gill Sans"/>
            </a:endParaRPr>
          </a:p>
        </p:txBody>
      </p:sp>
      <p:sp>
        <p:nvSpPr>
          <p:cNvPr id="533" name="Google Shape;533;p69"/>
          <p:cNvSpPr/>
          <p:nvPr/>
        </p:nvSpPr>
        <p:spPr>
          <a:xfrm>
            <a:off x="2474913" y="3632200"/>
            <a:ext cx="1279116" cy="29751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3366FF"/>
              </a:buClr>
              <a:buSzPts val="400"/>
              <a:buFont typeface="Arial"/>
              <a:buNone/>
            </a:pPr>
            <a:r>
              <a:rPr lang="en-US" sz="1600" b="1" i="0" u="none" strike="noStrike" cap="none">
                <a:solidFill>
                  <a:srgbClr val="3366FF"/>
                </a:solidFill>
                <a:latin typeface="Arial"/>
                <a:ea typeface="Arial"/>
                <a:cs typeface="Arial"/>
                <a:sym typeface="Arial"/>
              </a:rPr>
              <a:t>Supporters</a:t>
            </a:r>
            <a:endParaRPr sz="1800" b="0" i="0" u="none" strike="noStrike" cap="none">
              <a:solidFill>
                <a:schemeClr val="dk1"/>
              </a:solidFill>
              <a:latin typeface="Gill Sans"/>
              <a:ea typeface="Gill Sans"/>
              <a:cs typeface="Gill Sans"/>
              <a:sym typeface="Gill Sans"/>
            </a:endParaRPr>
          </a:p>
        </p:txBody>
      </p:sp>
      <p:sp>
        <p:nvSpPr>
          <p:cNvPr id="534" name="Google Shape;534;p69"/>
          <p:cNvSpPr/>
          <p:nvPr/>
        </p:nvSpPr>
        <p:spPr>
          <a:xfrm>
            <a:off x="2962275" y="4429125"/>
            <a:ext cx="1905000" cy="543739"/>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3366FF"/>
              </a:buClr>
              <a:buSzPts val="400"/>
              <a:buFont typeface="Arial"/>
              <a:buNone/>
            </a:pPr>
            <a:r>
              <a:rPr lang="en-US" sz="1600" b="1" i="0" u="none" strike="noStrike" cap="none">
                <a:solidFill>
                  <a:srgbClr val="3366FF"/>
                </a:solidFill>
                <a:latin typeface="Arial"/>
                <a:ea typeface="Arial"/>
                <a:cs typeface="Arial"/>
                <a:sym typeface="Arial"/>
              </a:rPr>
              <a:t>Passive   </a:t>
            </a:r>
            <a:endParaRPr sz="1800" b="0" i="0" u="none" strike="noStrike" cap="none">
              <a:solidFill>
                <a:schemeClr val="dk1"/>
              </a:solidFill>
              <a:latin typeface="Gill Sans"/>
              <a:ea typeface="Gill Sans"/>
              <a:cs typeface="Gill Sans"/>
              <a:sym typeface="Gill Sans"/>
            </a:endParaRPr>
          </a:p>
          <a:p>
            <a:pPr marL="0" marR="0" lvl="0" indent="0" algn="l" rtl="0">
              <a:lnSpc>
                <a:spcPct val="80000"/>
              </a:lnSpc>
              <a:spcBef>
                <a:spcPts val="320"/>
              </a:spcBef>
              <a:spcAft>
                <a:spcPts val="0"/>
              </a:spcAft>
              <a:buClr>
                <a:srgbClr val="3366FF"/>
              </a:buClr>
              <a:buSzPts val="400"/>
              <a:buFont typeface="Arial"/>
              <a:buNone/>
            </a:pPr>
            <a:r>
              <a:rPr lang="en-US" sz="1600" b="1" i="0" u="none" strike="noStrike" cap="none">
                <a:solidFill>
                  <a:srgbClr val="3366FF"/>
                </a:solidFill>
                <a:latin typeface="Arial"/>
                <a:ea typeface="Arial"/>
                <a:cs typeface="Arial"/>
                <a:sym typeface="Arial"/>
              </a:rPr>
              <a:t> Supporters</a:t>
            </a:r>
            <a:endParaRPr sz="1800" b="0" i="0" u="none" strike="noStrike" cap="none">
              <a:solidFill>
                <a:schemeClr val="dk1"/>
              </a:solidFill>
              <a:latin typeface="Gill Sans"/>
              <a:ea typeface="Gill Sans"/>
              <a:cs typeface="Gill Sans"/>
              <a:sym typeface="Gill Sans"/>
            </a:endParaRPr>
          </a:p>
        </p:txBody>
      </p:sp>
      <p:sp>
        <p:nvSpPr>
          <p:cNvPr id="535" name="Google Shape;535;p69"/>
          <p:cNvSpPr/>
          <p:nvPr/>
        </p:nvSpPr>
        <p:spPr>
          <a:xfrm>
            <a:off x="3898900" y="5257800"/>
            <a:ext cx="1347645" cy="543739"/>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3366FF"/>
              </a:buClr>
              <a:buSzPts val="400"/>
              <a:buFont typeface="Arial"/>
              <a:buNone/>
            </a:pPr>
            <a:r>
              <a:rPr lang="en-US" sz="1600" b="1" i="0" u="none" strike="noStrike" cap="none">
                <a:solidFill>
                  <a:srgbClr val="3366FF"/>
                </a:solidFill>
                <a:latin typeface="Arial"/>
                <a:ea typeface="Arial"/>
                <a:cs typeface="Arial"/>
                <a:sym typeface="Arial"/>
              </a:rPr>
              <a:t>Disengaged</a:t>
            </a:r>
            <a:endParaRPr sz="1800" b="0" i="0" u="none" strike="noStrike" cap="none">
              <a:solidFill>
                <a:schemeClr val="dk1"/>
              </a:solidFill>
              <a:latin typeface="Gill Sans"/>
              <a:ea typeface="Gill Sans"/>
              <a:cs typeface="Gill Sans"/>
              <a:sym typeface="Gill Sans"/>
            </a:endParaRPr>
          </a:p>
          <a:p>
            <a:pPr marL="0" marR="0" lvl="0" indent="0" algn="l" rtl="0">
              <a:lnSpc>
                <a:spcPct val="80000"/>
              </a:lnSpc>
              <a:spcBef>
                <a:spcPts val="320"/>
              </a:spcBef>
              <a:spcAft>
                <a:spcPts val="0"/>
              </a:spcAft>
              <a:buClr>
                <a:srgbClr val="3366FF"/>
              </a:buClr>
              <a:buSzPts val="400"/>
              <a:buFont typeface="Arial"/>
              <a:buNone/>
            </a:pPr>
            <a:r>
              <a:rPr lang="en-US" sz="1600" b="1" i="0" u="none" strike="noStrike" cap="none">
                <a:solidFill>
                  <a:srgbClr val="3366FF"/>
                </a:solidFill>
                <a:latin typeface="Arial"/>
                <a:ea typeface="Arial"/>
                <a:cs typeface="Arial"/>
                <a:sym typeface="Arial"/>
              </a:rPr>
              <a:t>Onlookers</a:t>
            </a:r>
            <a:endParaRPr sz="1800" b="0" i="0" u="none" strike="noStrike" cap="none">
              <a:solidFill>
                <a:schemeClr val="dk1"/>
              </a:solidFill>
              <a:latin typeface="Gill Sans"/>
              <a:ea typeface="Gill Sans"/>
              <a:cs typeface="Gill Sans"/>
              <a:sym typeface="Gill Sans"/>
            </a:endParaRPr>
          </a:p>
        </p:txBody>
      </p:sp>
      <p:sp>
        <p:nvSpPr>
          <p:cNvPr id="536" name="Google Shape;536;p69"/>
          <p:cNvSpPr/>
          <p:nvPr/>
        </p:nvSpPr>
        <p:spPr>
          <a:xfrm>
            <a:off x="4953000" y="3886200"/>
            <a:ext cx="1447800" cy="84536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folHlink"/>
              </a:buClr>
              <a:buSzPts val="450"/>
              <a:buFont typeface="Arial"/>
              <a:buNone/>
            </a:pPr>
            <a:r>
              <a:rPr lang="en-US" sz="1800" b="1" i="0" u="none" strike="noStrike" cap="none">
                <a:solidFill>
                  <a:schemeClr val="folHlink"/>
                </a:solidFill>
                <a:latin typeface="Arial"/>
                <a:ea typeface="Arial"/>
                <a:cs typeface="Arial"/>
                <a:sym typeface="Arial"/>
              </a:rPr>
              <a:t>       </a:t>
            </a:r>
            <a:endParaRPr sz="1800" b="0" i="0" u="none" strike="noStrike" cap="none">
              <a:solidFill>
                <a:schemeClr val="dk1"/>
              </a:solidFill>
              <a:latin typeface="Gill Sans"/>
              <a:ea typeface="Gill Sans"/>
              <a:cs typeface="Gill Sans"/>
              <a:sym typeface="Gill Sans"/>
            </a:endParaRPr>
          </a:p>
          <a:p>
            <a:pPr marL="0" marR="0" lvl="0" indent="0" algn="l" rtl="0">
              <a:lnSpc>
                <a:spcPct val="80000"/>
              </a:lnSpc>
              <a:spcBef>
                <a:spcPts val="360"/>
              </a:spcBef>
              <a:spcAft>
                <a:spcPts val="0"/>
              </a:spcAft>
              <a:buClr>
                <a:srgbClr val="44969F"/>
              </a:buClr>
              <a:buSzPts val="450"/>
              <a:buFont typeface="Arial"/>
              <a:buNone/>
            </a:pPr>
            <a:r>
              <a:rPr lang="en-US" sz="1800" b="1" i="0" u="none" strike="noStrike" cap="none">
                <a:solidFill>
                  <a:srgbClr val="44969F"/>
                </a:solidFill>
                <a:latin typeface="Arial"/>
                <a:ea typeface="Arial"/>
                <a:cs typeface="Arial"/>
                <a:sym typeface="Arial"/>
              </a:rPr>
              <a:t>  </a:t>
            </a:r>
            <a:r>
              <a:rPr lang="en-US" sz="1600" b="1" i="0" u="none" strike="noStrike" cap="none">
                <a:solidFill>
                  <a:srgbClr val="3366FF"/>
                </a:solidFill>
                <a:latin typeface="Arial"/>
                <a:ea typeface="Arial"/>
                <a:cs typeface="Arial"/>
                <a:sym typeface="Arial"/>
              </a:rPr>
              <a:t>Possible</a:t>
            </a:r>
            <a:endParaRPr sz="1800" b="0" i="0" u="none" strike="noStrike" cap="none">
              <a:solidFill>
                <a:schemeClr val="dk1"/>
              </a:solidFill>
              <a:latin typeface="Gill Sans"/>
              <a:ea typeface="Gill Sans"/>
              <a:cs typeface="Gill Sans"/>
              <a:sym typeface="Gill Sans"/>
            </a:endParaRPr>
          </a:p>
          <a:p>
            <a:pPr marL="0" marR="0" lvl="0" indent="0" algn="l" rtl="0">
              <a:lnSpc>
                <a:spcPct val="80000"/>
              </a:lnSpc>
              <a:spcBef>
                <a:spcPts val="320"/>
              </a:spcBef>
              <a:spcAft>
                <a:spcPts val="0"/>
              </a:spcAft>
              <a:buClr>
                <a:srgbClr val="3366FF"/>
              </a:buClr>
              <a:buSzPts val="400"/>
              <a:buFont typeface="Arial"/>
              <a:buNone/>
            </a:pPr>
            <a:r>
              <a:rPr lang="en-US" sz="1600" b="1" i="0" u="none" strike="noStrike" cap="none">
                <a:solidFill>
                  <a:srgbClr val="3366FF"/>
                </a:solidFill>
                <a:latin typeface="Arial"/>
                <a:ea typeface="Arial"/>
                <a:cs typeface="Arial"/>
                <a:sym typeface="Arial"/>
              </a:rPr>
              <a:t> Defenders</a:t>
            </a:r>
            <a:endParaRPr sz="1800" b="0" i="0" u="none" strike="noStrike" cap="none">
              <a:solidFill>
                <a:schemeClr val="dk1"/>
              </a:solidFill>
              <a:latin typeface="Gill Sans"/>
              <a:ea typeface="Gill Sans"/>
              <a:cs typeface="Gill Sans"/>
              <a:sym typeface="Gill Sans"/>
            </a:endParaRPr>
          </a:p>
        </p:txBody>
      </p:sp>
      <p:sp>
        <p:nvSpPr>
          <p:cNvPr id="537" name="Google Shape;537;p69"/>
          <p:cNvSpPr/>
          <p:nvPr/>
        </p:nvSpPr>
        <p:spPr>
          <a:xfrm>
            <a:off x="4800600" y="1219200"/>
            <a:ext cx="1600200" cy="581025"/>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D0D0D"/>
              </a:buClr>
              <a:buSzPts val="450"/>
              <a:buFont typeface="Arial"/>
              <a:buNone/>
            </a:pPr>
            <a:r>
              <a:rPr lang="en-US" sz="1800" b="1" i="0" u="none" strike="noStrike" cap="none">
                <a:solidFill>
                  <a:srgbClr val="0D0D0D"/>
                </a:solidFill>
                <a:latin typeface="Arial"/>
                <a:ea typeface="Arial"/>
                <a:cs typeface="Arial"/>
                <a:sym typeface="Arial"/>
              </a:rPr>
              <a:t>   </a:t>
            </a:r>
            <a:r>
              <a:rPr lang="en-US" sz="1800" b="1" i="0" u="none" strike="noStrike" cap="none">
                <a:solidFill>
                  <a:srgbClr val="3366FF"/>
                </a:solidFill>
                <a:latin typeface="Arial"/>
                <a:ea typeface="Arial"/>
                <a:cs typeface="Arial"/>
                <a:sym typeface="Arial"/>
              </a:rPr>
              <a:t> </a:t>
            </a:r>
            <a:r>
              <a:rPr lang="en-US" sz="1600" b="1" i="0" u="none" strike="noStrike" cap="none">
                <a:solidFill>
                  <a:srgbClr val="3366FF"/>
                </a:solidFill>
                <a:latin typeface="Arial"/>
                <a:ea typeface="Arial"/>
                <a:cs typeface="Arial"/>
                <a:sym typeface="Arial"/>
              </a:rPr>
              <a:t>Defenders</a:t>
            </a:r>
            <a:endParaRPr sz="1800" b="0" i="0" u="none" strike="noStrike" cap="none">
              <a:solidFill>
                <a:schemeClr val="dk1"/>
              </a:solidFill>
              <a:latin typeface="Gill Sans"/>
              <a:ea typeface="Gill Sans"/>
              <a:cs typeface="Gill Sans"/>
              <a:sym typeface="Gill Sans"/>
            </a:endParaRPr>
          </a:p>
          <a:p>
            <a:pPr marL="0" marR="0" lvl="0" indent="0" algn="l" rtl="0">
              <a:lnSpc>
                <a:spcPct val="80000"/>
              </a:lnSpc>
              <a:spcBef>
                <a:spcPts val="320"/>
              </a:spcBef>
              <a:spcAft>
                <a:spcPts val="0"/>
              </a:spcAft>
              <a:buClr>
                <a:schemeClr val="folHlink"/>
              </a:buClr>
              <a:buSzPts val="400"/>
              <a:buFont typeface="Arial"/>
              <a:buNone/>
            </a:pPr>
            <a:r>
              <a:rPr lang="en-US" sz="1600" b="1" i="0" u="none" strike="noStrike" cap="none">
                <a:solidFill>
                  <a:schemeClr val="folHlink"/>
                </a:solidFill>
                <a:latin typeface="Arial"/>
                <a:ea typeface="Arial"/>
                <a:cs typeface="Arial"/>
                <a:sym typeface="Arial"/>
              </a:rPr>
              <a:t>        </a:t>
            </a:r>
            <a:endParaRPr sz="1800" b="0" i="0" u="none" strike="noStrike" cap="none">
              <a:solidFill>
                <a:schemeClr val="dk1"/>
              </a:solidFill>
              <a:latin typeface="Gill Sans"/>
              <a:ea typeface="Gill Sans"/>
              <a:cs typeface="Gill Sans"/>
              <a:sym typeface="Gill Sans"/>
            </a:endParaRPr>
          </a:p>
        </p:txBody>
      </p:sp>
      <p:sp>
        <p:nvSpPr>
          <p:cNvPr id="538" name="Google Shape;538;p69"/>
          <p:cNvSpPr/>
          <p:nvPr/>
        </p:nvSpPr>
        <p:spPr>
          <a:xfrm>
            <a:off x="5448300" y="6597650"/>
            <a:ext cx="3695700" cy="246221"/>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300"/>
              <a:buFont typeface="Arial"/>
              <a:buNone/>
            </a:pPr>
            <a:r>
              <a:rPr lang="en-US" sz="1200" b="1" i="0" u="none" strike="noStrike" cap="none">
                <a:solidFill>
                  <a:schemeClr val="dk1"/>
                </a:solidFill>
                <a:latin typeface="Arial"/>
                <a:ea typeface="Arial"/>
                <a:cs typeface="Arial"/>
                <a:sym typeface="Arial"/>
              </a:rPr>
              <a:t>Olweus Bullying Prevention Program, US 2015</a:t>
            </a:r>
            <a:endParaRPr sz="1800" b="0" i="0" u="none" strike="noStrike" cap="none">
              <a:solidFill>
                <a:schemeClr val="dk1"/>
              </a:solidFill>
              <a:latin typeface="Gill Sans"/>
              <a:ea typeface="Gill Sans"/>
              <a:cs typeface="Gill Sans"/>
              <a:sym typeface="Gill Sans"/>
            </a:endParaRPr>
          </a:p>
        </p:txBody>
      </p:sp>
      <p:sp>
        <p:nvSpPr>
          <p:cNvPr id="539" name="Google Shape;539;p69"/>
          <p:cNvSpPr/>
          <p:nvPr/>
        </p:nvSpPr>
        <p:spPr>
          <a:xfrm>
            <a:off x="0" y="0"/>
            <a:ext cx="9144000" cy="990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3000"/>
              <a:buFont typeface="Arial"/>
              <a:buNone/>
            </a:pPr>
            <a:endParaRPr sz="3000" b="1" i="0" u="none" strike="noStrike" cap="none">
              <a:solidFill>
                <a:schemeClr val="folHlink"/>
              </a:solidFill>
              <a:latin typeface="Arial"/>
              <a:ea typeface="Arial"/>
              <a:cs typeface="Arial"/>
              <a:sym typeface="Arial"/>
            </a:endParaRPr>
          </a:p>
          <a:p>
            <a:pPr marL="0" marR="0" lvl="0" indent="0" algn="ctr" rtl="0">
              <a:lnSpc>
                <a:spcPct val="80000"/>
              </a:lnSpc>
              <a:spcBef>
                <a:spcPts val="720"/>
              </a:spcBef>
              <a:spcAft>
                <a:spcPts val="0"/>
              </a:spcAft>
              <a:buClr>
                <a:srgbClr val="3C8C93"/>
              </a:buClr>
              <a:buSzPts val="900"/>
              <a:buFont typeface="Calibri"/>
              <a:buNone/>
            </a:pPr>
            <a:r>
              <a:rPr lang="en-US" sz="3600" b="1" i="0" u="none" strike="noStrike" cap="none">
                <a:solidFill>
                  <a:srgbClr val="3C8C93"/>
                </a:solidFill>
                <a:latin typeface="Calibri"/>
                <a:ea typeface="Calibri"/>
                <a:cs typeface="Calibri"/>
                <a:sym typeface="Calibri"/>
              </a:rPr>
              <a:t>What Roles Do Students Play In </a:t>
            </a:r>
            <a:endParaRPr sz="1800" b="0" i="0" u="none" strike="noStrike" cap="none">
              <a:solidFill>
                <a:schemeClr val="dk1"/>
              </a:solidFill>
              <a:latin typeface="Gill Sans"/>
              <a:ea typeface="Gill Sans"/>
              <a:cs typeface="Gill Sans"/>
              <a:sym typeface="Gill Sans"/>
            </a:endParaRPr>
          </a:p>
          <a:p>
            <a:pPr marL="0" marR="0" lvl="0" indent="0" algn="ctr" rtl="0">
              <a:lnSpc>
                <a:spcPct val="80000"/>
              </a:lnSpc>
              <a:spcBef>
                <a:spcPts val="720"/>
              </a:spcBef>
              <a:spcAft>
                <a:spcPts val="0"/>
              </a:spcAft>
              <a:buClr>
                <a:srgbClr val="3C8C93"/>
              </a:buClr>
              <a:buSzPts val="900"/>
              <a:buFont typeface="Calibri"/>
              <a:buNone/>
            </a:pPr>
            <a:r>
              <a:rPr lang="en-US" sz="3600" b="1" i="0" u="none" strike="noStrike" cap="none">
                <a:solidFill>
                  <a:srgbClr val="3C8C93"/>
                </a:solidFill>
                <a:latin typeface="Calibri"/>
                <a:ea typeface="Calibri"/>
                <a:cs typeface="Calibri"/>
                <a:sym typeface="Calibri"/>
              </a:rPr>
              <a:t>Bullying Situations?</a:t>
            </a:r>
            <a:endParaRPr sz="1800" b="0" i="0" u="none" strike="noStrike" cap="none">
              <a:solidFill>
                <a:schemeClr val="dk1"/>
              </a:solidFill>
              <a:latin typeface="Gill Sans"/>
              <a:ea typeface="Gill Sans"/>
              <a:cs typeface="Gill Sans"/>
              <a:sym typeface="Gill Sans"/>
            </a:endParaRPr>
          </a:p>
          <a:p>
            <a:pPr marL="0" marR="0" lvl="0" indent="0" algn="ctr" rtl="0">
              <a:lnSpc>
                <a:spcPct val="80000"/>
              </a:lnSpc>
              <a:spcBef>
                <a:spcPts val="64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sp>
        <p:nvSpPr>
          <p:cNvPr id="540" name="Google Shape;540;p69"/>
          <p:cNvSpPr txBox="1"/>
          <p:nvPr/>
        </p:nvSpPr>
        <p:spPr>
          <a:xfrm>
            <a:off x="5003800" y="5842001"/>
            <a:ext cx="2514600" cy="5847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n-US" sz="1600" b="1" i="0" u="none" strike="noStrike" cap="none">
                <a:solidFill>
                  <a:schemeClr val="dk1"/>
                </a:solidFill>
                <a:latin typeface="Arial"/>
                <a:ea typeface="Arial"/>
                <a:cs typeface="Arial"/>
                <a:sym typeface="Arial"/>
              </a:rPr>
              <a:t>Watch what happens,</a:t>
            </a: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en-US" sz="1600" b="1" i="0" u="none" strike="noStrike" cap="none">
                <a:solidFill>
                  <a:schemeClr val="dk1"/>
                </a:solidFill>
                <a:latin typeface="Arial"/>
                <a:ea typeface="Arial"/>
                <a:cs typeface="Arial"/>
                <a:sym typeface="Arial"/>
              </a:rPr>
              <a:t>don’t take a stand</a:t>
            </a:r>
            <a:endParaRPr sz="1800" b="0" i="0" u="none" strike="noStrike" cap="none">
              <a:solidFill>
                <a:schemeClr val="dk1"/>
              </a:solidFill>
              <a:latin typeface="Gill Sans"/>
              <a:ea typeface="Gill Sans"/>
              <a:cs typeface="Gill Sans"/>
              <a:sym typeface="Gill Sans"/>
            </a:endParaRPr>
          </a:p>
        </p:txBody>
      </p:sp>
      <p:pic>
        <p:nvPicPr>
          <p:cNvPr id="541" name="Google Shape;541;p69"/>
          <p:cNvPicPr preferRelativeResize="0"/>
          <p:nvPr/>
        </p:nvPicPr>
        <p:blipFill rotWithShape="1">
          <a:blip r:embed="rId3">
            <a:alphaModFix/>
          </a:blip>
          <a:srcRect/>
          <a:stretch/>
        </p:blipFill>
        <p:spPr>
          <a:xfrm>
            <a:off x="233375" y="6102274"/>
            <a:ext cx="866555" cy="682625"/>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p:nvPr/>
        </p:nvSpPr>
        <p:spPr>
          <a:xfrm>
            <a:off x="492775" y="1502250"/>
            <a:ext cx="7924800" cy="341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When someone says or does something unintentionally hurtful and they do it once, that's </a:t>
            </a:r>
            <a:r>
              <a:rPr lang="en-US" sz="2400" b="1" i="0" u="none" strike="noStrike" cap="none">
                <a:solidFill>
                  <a:srgbClr val="000000"/>
                </a:solidFill>
                <a:latin typeface="Arial"/>
                <a:ea typeface="Arial"/>
                <a:cs typeface="Arial"/>
                <a:sym typeface="Arial"/>
              </a:rPr>
              <a:t>RUDE. </a:t>
            </a: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When someone says or does something intentionally hurtful and they do it once, that's </a:t>
            </a:r>
            <a:r>
              <a:rPr lang="en-US" sz="2400" b="1" i="0" u="none" strike="noStrike" cap="none">
                <a:solidFill>
                  <a:srgbClr val="000000"/>
                </a:solidFill>
                <a:latin typeface="Arial"/>
                <a:ea typeface="Arial"/>
                <a:cs typeface="Arial"/>
                <a:sym typeface="Arial"/>
              </a:rPr>
              <a:t>MEAN. </a:t>
            </a: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When someone says or does something intentionally hurtful and they keep doing it- even when you tell them to stop or show them that you're upset, that's </a:t>
            </a:r>
            <a:r>
              <a:rPr lang="en-US" sz="2400" b="1" i="0" u="none" strike="noStrike" cap="none">
                <a:solidFill>
                  <a:srgbClr val="000000"/>
                </a:solidFill>
                <a:latin typeface="Arial"/>
                <a:ea typeface="Arial"/>
                <a:cs typeface="Arial"/>
                <a:sym typeface="Arial"/>
              </a:rPr>
              <a:t>BULLYING. </a:t>
            </a:r>
            <a:endParaRPr sz="1800" b="0" i="0" u="none" strike="noStrike" cap="none">
              <a:solidFill>
                <a:schemeClr val="dk1"/>
              </a:solidFill>
              <a:latin typeface="Gill Sans"/>
              <a:ea typeface="Gill Sans"/>
              <a:cs typeface="Gill Sans"/>
              <a:sym typeface="Gill Sans"/>
            </a:endParaRPr>
          </a:p>
        </p:txBody>
      </p:sp>
      <p:pic>
        <p:nvPicPr>
          <p:cNvPr id="139" name="Google Shape;139;p5"/>
          <p:cNvPicPr preferRelativeResize="0"/>
          <p:nvPr/>
        </p:nvPicPr>
        <p:blipFill rotWithShape="1">
          <a:blip r:embed="rId3">
            <a:alphaModFix/>
          </a:blip>
          <a:srcRect/>
          <a:stretch/>
        </p:blipFill>
        <p:spPr>
          <a:xfrm>
            <a:off x="356600" y="5712223"/>
            <a:ext cx="1148750" cy="9049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2"/>
          <p:cNvSpPr txBox="1">
            <a:spLocks noGrp="1"/>
          </p:cNvSpPr>
          <p:nvPr>
            <p:ph type="body" idx="4294967295"/>
          </p:nvPr>
        </p:nvSpPr>
        <p:spPr>
          <a:xfrm>
            <a:off x="990686" y="1571593"/>
            <a:ext cx="6858000" cy="41846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700"/>
              <a:buFont typeface="Calibri"/>
              <a:buNone/>
            </a:pPr>
            <a:r>
              <a:rPr lang="en-US" sz="2800" b="0" i="0" u="none" strike="noStrike" cap="none">
                <a:solidFill>
                  <a:schemeClr val="dk1"/>
                </a:solidFill>
                <a:latin typeface="Calibri"/>
                <a:ea typeface="Calibri"/>
                <a:cs typeface="Calibri"/>
                <a:sym typeface="Calibri"/>
              </a:rPr>
              <a:t>Students engaged in bullying:</a:t>
            </a:r>
            <a:endParaRPr/>
          </a:p>
          <a:p>
            <a:pPr marL="742950" marR="0" lvl="1" indent="-285750" algn="l" rtl="0">
              <a:lnSpc>
                <a:spcPct val="90000"/>
              </a:lnSpc>
              <a:spcBef>
                <a:spcPts val="96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Abuse alcohol and other drugs in adolescence and as adults</a:t>
            </a:r>
            <a:endParaRPr/>
          </a:p>
          <a:p>
            <a:pPr marL="742950" marR="0" lvl="1" indent="-285750" algn="l" rtl="0">
              <a:lnSpc>
                <a:spcPct val="90000"/>
              </a:lnSpc>
              <a:spcBef>
                <a:spcPts val="96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Get into fights, vandalize property, and drop out of school</a:t>
            </a:r>
            <a:endParaRPr/>
          </a:p>
          <a:p>
            <a:pPr marL="742950" marR="0" lvl="1" indent="-285750" algn="l" rtl="0">
              <a:lnSpc>
                <a:spcPct val="90000"/>
              </a:lnSpc>
              <a:spcBef>
                <a:spcPts val="96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Engage in early sexual activity</a:t>
            </a:r>
            <a:endParaRPr/>
          </a:p>
          <a:p>
            <a:pPr marL="742950" marR="0" lvl="1" indent="-285750" algn="l" rtl="0">
              <a:lnSpc>
                <a:spcPct val="90000"/>
              </a:lnSpc>
              <a:spcBef>
                <a:spcPts val="96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Have criminal convictions and traffic citations as adults</a:t>
            </a:r>
            <a:endParaRPr/>
          </a:p>
          <a:p>
            <a:pPr marL="742950" marR="0" lvl="1" indent="-285750" algn="l" rtl="0">
              <a:lnSpc>
                <a:spcPct val="90000"/>
              </a:lnSpc>
              <a:spcBef>
                <a:spcPts val="96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Tend to be abusive toward their romantic partners, spouses, or children as adults</a:t>
            </a:r>
            <a:endParaRPr/>
          </a:p>
          <a:p>
            <a:pPr marL="0" marR="0" lvl="0" indent="0" algn="l" rtl="0">
              <a:lnSpc>
                <a:spcPct val="100000"/>
              </a:lnSpc>
              <a:spcBef>
                <a:spcPts val="1400"/>
              </a:spcBef>
              <a:spcAft>
                <a:spcPts val="0"/>
              </a:spcAft>
              <a:buClr>
                <a:schemeClr val="dk2"/>
              </a:buClr>
              <a:buSzPts val="2800"/>
              <a:buFont typeface="Calibri"/>
              <a:buNone/>
            </a:pPr>
            <a:endParaRPr sz="2800" b="0" i="0" u="none" strike="noStrike" cap="none">
              <a:solidFill>
                <a:schemeClr val="dk2"/>
              </a:solidFill>
              <a:latin typeface="Gill Sans"/>
              <a:ea typeface="Gill Sans"/>
              <a:cs typeface="Gill Sans"/>
              <a:sym typeface="Gill Sans"/>
            </a:endParaRPr>
          </a:p>
        </p:txBody>
      </p:sp>
      <p:sp>
        <p:nvSpPr>
          <p:cNvPr id="549" name="Google Shape;549;p42"/>
          <p:cNvSpPr/>
          <p:nvPr/>
        </p:nvSpPr>
        <p:spPr>
          <a:xfrm>
            <a:off x="1104900" y="102950"/>
            <a:ext cx="6934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75"/>
              <a:buFont typeface="Gill Sans"/>
              <a:buNone/>
            </a:pPr>
            <a:r>
              <a:rPr lang="en-US" sz="1500" b="0" i="0" u="none" strike="noStrike" cap="none">
                <a:solidFill>
                  <a:srgbClr val="C5B883"/>
                </a:solidFill>
                <a:latin typeface="Gill Sans"/>
                <a:ea typeface="Gill Sans"/>
                <a:cs typeface="Gill Sans"/>
                <a:sym typeface="Gill Sans"/>
              </a:rPr>
              <a:t>A WORLD OF DIFFERENCE</a:t>
            </a:r>
            <a:r>
              <a:rPr lang="en-US" sz="1500" b="0" i="0" u="none" strike="noStrike" cap="none" baseline="30000">
                <a:solidFill>
                  <a:srgbClr val="C5B883"/>
                </a:solidFill>
                <a:latin typeface="Gill Sans"/>
                <a:ea typeface="Gill Sans"/>
                <a:cs typeface="Gill Sans"/>
                <a:sym typeface="Gill Sans"/>
              </a:rPr>
              <a:t>®</a:t>
            </a:r>
            <a:r>
              <a:rPr lang="en-US" sz="1500" b="0" i="0" u="none" strike="noStrike" cap="none">
                <a:solidFill>
                  <a:srgbClr val="C5B883"/>
                </a:solidFill>
                <a:latin typeface="Gill Sans"/>
                <a:ea typeface="Gill Sans"/>
                <a:cs typeface="Gill Sans"/>
                <a:sym typeface="Gill Sans"/>
              </a:rPr>
              <a:t> Institute</a:t>
            </a:r>
            <a:endParaRPr sz="1800">
              <a:solidFill>
                <a:srgbClr val="C5B883"/>
              </a:solidFill>
              <a:latin typeface="Gill Sans"/>
              <a:ea typeface="Gill Sans"/>
              <a:cs typeface="Gill Sans"/>
              <a:sym typeface="Gill Sans"/>
            </a:endParaRPr>
          </a:p>
        </p:txBody>
      </p:sp>
      <p:sp>
        <p:nvSpPr>
          <p:cNvPr id="550" name="Google Shape;550;p42"/>
          <p:cNvSpPr/>
          <p:nvPr/>
        </p:nvSpPr>
        <p:spPr>
          <a:xfrm>
            <a:off x="1104900" y="533400"/>
            <a:ext cx="6934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C8C92"/>
              </a:buClr>
              <a:buSzPts val="1000"/>
              <a:buFont typeface="Cambria"/>
              <a:buNone/>
            </a:pPr>
            <a:r>
              <a:rPr lang="en-US" sz="4000" b="1" i="0" u="none" strike="noStrike" cap="none">
                <a:solidFill>
                  <a:srgbClr val="3C8C92"/>
                </a:solidFill>
                <a:latin typeface="Cambria"/>
                <a:ea typeface="Cambria"/>
                <a:cs typeface="Cambria"/>
                <a:sym typeface="Cambria"/>
              </a:rPr>
              <a:t>The Impact of Bullying</a:t>
            </a:r>
            <a:endParaRPr sz="1800">
              <a:solidFill>
                <a:schemeClr val="dk1"/>
              </a:solidFill>
              <a:latin typeface="Gill Sans"/>
              <a:ea typeface="Gill Sans"/>
              <a:cs typeface="Gill Sans"/>
              <a:sym typeface="Gill Sans"/>
            </a:endParaRPr>
          </a:p>
        </p:txBody>
      </p:sp>
      <p:pic>
        <p:nvPicPr>
          <p:cNvPr id="551" name="Google Shape;551;p42" descr="FPiphSyq5"/>
          <p:cNvPicPr preferRelativeResize="0"/>
          <p:nvPr/>
        </p:nvPicPr>
        <p:blipFill rotWithShape="1">
          <a:blip r:embed="rId3">
            <a:alphaModFix/>
          </a:blip>
          <a:srcRect/>
          <a:stretch/>
        </p:blipFill>
        <p:spPr>
          <a:xfrm>
            <a:off x="7078799" y="5606800"/>
            <a:ext cx="1539775" cy="1148250"/>
          </a:xfrm>
          <a:prstGeom prst="rect">
            <a:avLst/>
          </a:prstGeom>
          <a:noFill/>
          <a:ln>
            <a:noFill/>
          </a:ln>
        </p:spPr>
      </p:pic>
      <p:pic>
        <p:nvPicPr>
          <p:cNvPr id="552" name="Google Shape;552;p42"/>
          <p:cNvPicPr preferRelativeResize="0"/>
          <p:nvPr/>
        </p:nvPicPr>
        <p:blipFill rotWithShape="1">
          <a:blip r:embed="rId4">
            <a:alphaModFix/>
          </a:blip>
          <a:srcRect/>
          <a:stretch/>
        </p:blipFill>
        <p:spPr>
          <a:xfrm>
            <a:off x="356600" y="5756222"/>
            <a:ext cx="1092902" cy="860925"/>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1"/>
                                        </p:tgtEl>
                                        <p:attrNameLst>
                                          <p:attrName>style.visibility</p:attrName>
                                        </p:attrNameLst>
                                      </p:cBhvr>
                                      <p:to>
                                        <p:strVal val="visible"/>
                                      </p:to>
                                    </p:set>
                                    <p:animEffect transition="in" filter="fade">
                                      <p:cBhvr>
                                        <p:cTn id="7" dur="500"/>
                                        <p:tgtEl>
                                          <p:spTgt spid="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43"/>
          <p:cNvSpPr/>
          <p:nvPr/>
        </p:nvSpPr>
        <p:spPr>
          <a:xfrm>
            <a:off x="1250429" y="2342549"/>
            <a:ext cx="5070475" cy="217290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3F3F3F"/>
              </a:buClr>
              <a:buSzPts val="2400"/>
              <a:buFont typeface="Arial"/>
              <a:buChar char="•"/>
            </a:pPr>
            <a:r>
              <a:rPr lang="en-US" sz="2400" b="0" i="0" u="none" strike="noStrike" cap="none">
                <a:solidFill>
                  <a:srgbClr val="3F3F3F"/>
                </a:solidFill>
                <a:latin typeface="Calibri"/>
                <a:ea typeface="Calibri"/>
                <a:cs typeface="Calibri"/>
                <a:sym typeface="Calibri"/>
              </a:rPr>
              <a:t>Higher rates of anxiety</a:t>
            </a:r>
            <a:endParaRPr sz="1800">
              <a:solidFill>
                <a:schemeClr val="dk1"/>
              </a:solidFill>
              <a:latin typeface="Gill Sans"/>
              <a:ea typeface="Gill Sans"/>
              <a:cs typeface="Gill Sans"/>
              <a:sym typeface="Gill Sans"/>
            </a:endParaRPr>
          </a:p>
          <a:p>
            <a:pPr marL="342900" marR="0" lvl="0" indent="-342900" algn="l" rtl="0">
              <a:lnSpc>
                <a:spcPct val="80000"/>
              </a:lnSpc>
              <a:spcBef>
                <a:spcPts val="960"/>
              </a:spcBef>
              <a:spcAft>
                <a:spcPts val="0"/>
              </a:spcAft>
              <a:buClr>
                <a:srgbClr val="3F3F3F"/>
              </a:buClr>
              <a:buSzPts val="2400"/>
              <a:buFont typeface="Arial"/>
              <a:buChar char="•"/>
            </a:pPr>
            <a:r>
              <a:rPr lang="en-US" sz="2400" b="0" i="0" u="none" strike="noStrike" cap="none">
                <a:solidFill>
                  <a:srgbClr val="3F3F3F"/>
                </a:solidFill>
                <a:latin typeface="Calibri"/>
                <a:ea typeface="Calibri"/>
                <a:cs typeface="Calibri"/>
                <a:sym typeface="Calibri"/>
              </a:rPr>
              <a:t>Depression</a:t>
            </a:r>
            <a:endParaRPr sz="1800">
              <a:solidFill>
                <a:schemeClr val="dk1"/>
              </a:solidFill>
              <a:latin typeface="Gill Sans"/>
              <a:ea typeface="Gill Sans"/>
              <a:cs typeface="Gill Sans"/>
              <a:sym typeface="Gill Sans"/>
            </a:endParaRPr>
          </a:p>
          <a:p>
            <a:pPr marL="342900" marR="0" lvl="0" indent="-342900" algn="l" rtl="0">
              <a:lnSpc>
                <a:spcPct val="80000"/>
              </a:lnSpc>
              <a:spcBef>
                <a:spcPts val="960"/>
              </a:spcBef>
              <a:spcAft>
                <a:spcPts val="0"/>
              </a:spcAft>
              <a:buClr>
                <a:srgbClr val="3F3F3F"/>
              </a:buClr>
              <a:buSzPts val="2400"/>
              <a:buFont typeface="Arial"/>
              <a:buChar char="•"/>
            </a:pPr>
            <a:r>
              <a:rPr lang="en-US" sz="2400" b="0" i="0" u="none" strike="noStrike" cap="none">
                <a:solidFill>
                  <a:srgbClr val="3F3F3F"/>
                </a:solidFill>
                <a:latin typeface="Calibri"/>
                <a:ea typeface="Calibri"/>
                <a:cs typeface="Calibri"/>
                <a:sym typeface="Calibri"/>
              </a:rPr>
              <a:t>Physical health problems</a:t>
            </a:r>
            <a:endParaRPr sz="1800">
              <a:solidFill>
                <a:schemeClr val="dk1"/>
              </a:solidFill>
              <a:latin typeface="Gill Sans"/>
              <a:ea typeface="Gill Sans"/>
              <a:cs typeface="Gill Sans"/>
              <a:sym typeface="Gill Sans"/>
            </a:endParaRPr>
          </a:p>
          <a:p>
            <a:pPr marL="342900" marR="0" lvl="0" indent="-342900" algn="l" rtl="0">
              <a:lnSpc>
                <a:spcPct val="80000"/>
              </a:lnSpc>
              <a:spcBef>
                <a:spcPts val="960"/>
              </a:spcBef>
              <a:spcAft>
                <a:spcPts val="0"/>
              </a:spcAft>
              <a:buClr>
                <a:srgbClr val="3F3F3F"/>
              </a:buClr>
              <a:buSzPts val="2400"/>
              <a:buFont typeface="Arial"/>
              <a:buChar char="•"/>
            </a:pPr>
            <a:r>
              <a:rPr lang="en-US" sz="2400" b="0" i="0" u="none" strike="noStrike" cap="none">
                <a:solidFill>
                  <a:srgbClr val="3F3F3F"/>
                </a:solidFill>
                <a:latin typeface="Calibri"/>
                <a:ea typeface="Calibri"/>
                <a:cs typeface="Calibri"/>
                <a:sym typeface="Calibri"/>
              </a:rPr>
              <a:t>Decreased academic performance </a:t>
            </a:r>
            <a:endParaRPr sz="1800">
              <a:solidFill>
                <a:schemeClr val="dk1"/>
              </a:solidFill>
              <a:latin typeface="Gill Sans"/>
              <a:ea typeface="Gill Sans"/>
              <a:cs typeface="Gill Sans"/>
              <a:sym typeface="Gill Sans"/>
            </a:endParaRPr>
          </a:p>
          <a:p>
            <a:pPr marL="342900" marR="0" lvl="0" indent="-342900" algn="l" rtl="0">
              <a:lnSpc>
                <a:spcPct val="80000"/>
              </a:lnSpc>
              <a:spcBef>
                <a:spcPts val="960"/>
              </a:spcBef>
              <a:spcAft>
                <a:spcPts val="0"/>
              </a:spcAft>
              <a:buClr>
                <a:srgbClr val="3F3F3F"/>
              </a:buClr>
              <a:buSzPts val="2400"/>
              <a:buFont typeface="Arial"/>
              <a:buChar char="•"/>
            </a:pPr>
            <a:r>
              <a:rPr lang="en-US" sz="2400" b="0" i="0" u="none" strike="noStrike" cap="none">
                <a:solidFill>
                  <a:srgbClr val="3F3F3F"/>
                </a:solidFill>
                <a:latin typeface="Calibri"/>
                <a:ea typeface="Calibri"/>
                <a:cs typeface="Calibri"/>
                <a:sym typeface="Calibri"/>
              </a:rPr>
              <a:t>Impact into adulthood</a:t>
            </a:r>
            <a:endParaRPr sz="1800">
              <a:solidFill>
                <a:schemeClr val="dk1"/>
              </a:solidFill>
              <a:latin typeface="Gill Sans"/>
              <a:ea typeface="Gill Sans"/>
              <a:cs typeface="Gill Sans"/>
              <a:sym typeface="Gill Sans"/>
            </a:endParaRPr>
          </a:p>
        </p:txBody>
      </p:sp>
      <p:sp>
        <p:nvSpPr>
          <p:cNvPr id="559" name="Google Shape;559;p43"/>
          <p:cNvSpPr txBox="1"/>
          <p:nvPr/>
        </p:nvSpPr>
        <p:spPr>
          <a:xfrm>
            <a:off x="1357703" y="1680121"/>
            <a:ext cx="4419600" cy="451406"/>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700"/>
              <a:buFont typeface="Calibri"/>
              <a:buNone/>
            </a:pPr>
            <a:r>
              <a:rPr lang="en-US" sz="2800" b="0" i="0" u="none" strike="noStrike" cap="none">
                <a:solidFill>
                  <a:srgbClr val="000000"/>
                </a:solidFill>
                <a:latin typeface="Calibri"/>
                <a:ea typeface="Calibri"/>
                <a:cs typeface="Calibri"/>
                <a:sym typeface="Calibri"/>
              </a:rPr>
              <a:t>Targets of Bullying:</a:t>
            </a:r>
            <a:endParaRPr sz="1800">
              <a:solidFill>
                <a:schemeClr val="dk1"/>
              </a:solidFill>
              <a:latin typeface="Gill Sans"/>
              <a:ea typeface="Gill Sans"/>
              <a:cs typeface="Gill Sans"/>
              <a:sym typeface="Gill Sans"/>
            </a:endParaRPr>
          </a:p>
        </p:txBody>
      </p:sp>
      <p:sp>
        <p:nvSpPr>
          <p:cNvPr id="560" name="Google Shape;560;p43"/>
          <p:cNvSpPr/>
          <p:nvPr/>
        </p:nvSpPr>
        <p:spPr>
          <a:xfrm>
            <a:off x="1250429" y="201097"/>
            <a:ext cx="6934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75"/>
              <a:buFont typeface="Gill Sans"/>
              <a:buNone/>
            </a:pPr>
            <a:r>
              <a:rPr lang="en-US" sz="1500" b="0" i="0" u="none" strike="noStrike" cap="none">
                <a:solidFill>
                  <a:srgbClr val="C5B883"/>
                </a:solidFill>
                <a:latin typeface="Gill Sans"/>
                <a:ea typeface="Gill Sans"/>
                <a:cs typeface="Gill Sans"/>
                <a:sym typeface="Gill Sans"/>
              </a:rPr>
              <a:t>A WORLD OF DIFFERENCE</a:t>
            </a:r>
            <a:r>
              <a:rPr lang="en-US" sz="1500" b="0" i="0" u="none" strike="noStrike" cap="none" baseline="30000">
                <a:solidFill>
                  <a:srgbClr val="C5B883"/>
                </a:solidFill>
                <a:latin typeface="Gill Sans"/>
                <a:ea typeface="Gill Sans"/>
                <a:cs typeface="Gill Sans"/>
                <a:sym typeface="Gill Sans"/>
              </a:rPr>
              <a:t>®</a:t>
            </a:r>
            <a:r>
              <a:rPr lang="en-US" sz="1500" b="0" i="0" u="none" strike="noStrike" cap="none">
                <a:solidFill>
                  <a:srgbClr val="C5B883"/>
                </a:solidFill>
                <a:latin typeface="Gill Sans"/>
                <a:ea typeface="Gill Sans"/>
                <a:cs typeface="Gill Sans"/>
                <a:sym typeface="Gill Sans"/>
              </a:rPr>
              <a:t> Institute</a:t>
            </a:r>
            <a:endParaRPr sz="1800">
              <a:solidFill>
                <a:srgbClr val="C5B883"/>
              </a:solidFill>
              <a:latin typeface="Gill Sans"/>
              <a:ea typeface="Gill Sans"/>
              <a:cs typeface="Gill Sans"/>
              <a:sym typeface="Gill Sans"/>
            </a:endParaRPr>
          </a:p>
        </p:txBody>
      </p:sp>
      <p:pic>
        <p:nvPicPr>
          <p:cNvPr id="561" name="Google Shape;561;p43"/>
          <p:cNvPicPr preferRelativeResize="0"/>
          <p:nvPr/>
        </p:nvPicPr>
        <p:blipFill rotWithShape="1">
          <a:blip r:embed="rId3">
            <a:alphaModFix/>
          </a:blip>
          <a:srcRect l="6731" t="3355" r="43027"/>
          <a:stretch/>
        </p:blipFill>
        <p:spPr>
          <a:xfrm>
            <a:off x="6320904" y="3588446"/>
            <a:ext cx="2016205" cy="2632451"/>
          </a:xfrm>
          <a:prstGeom prst="rect">
            <a:avLst/>
          </a:prstGeom>
          <a:noFill/>
          <a:ln>
            <a:noFill/>
          </a:ln>
        </p:spPr>
      </p:pic>
      <p:sp>
        <p:nvSpPr>
          <p:cNvPr id="562" name="Google Shape;562;p43"/>
          <p:cNvSpPr/>
          <p:nvPr/>
        </p:nvSpPr>
        <p:spPr>
          <a:xfrm>
            <a:off x="1104900" y="637103"/>
            <a:ext cx="6934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C8C92"/>
              </a:buClr>
              <a:buSzPts val="1000"/>
              <a:buFont typeface="Cambria"/>
              <a:buNone/>
            </a:pPr>
            <a:r>
              <a:rPr lang="en-US" sz="4000" b="1" i="0" u="none" strike="noStrike" cap="none">
                <a:solidFill>
                  <a:srgbClr val="3C8C92"/>
                </a:solidFill>
                <a:latin typeface="Cambria"/>
                <a:ea typeface="Cambria"/>
                <a:cs typeface="Cambria"/>
                <a:sym typeface="Cambria"/>
              </a:rPr>
              <a:t>The Impact of Bullying</a:t>
            </a:r>
            <a:endParaRPr sz="1800">
              <a:solidFill>
                <a:schemeClr val="dk1"/>
              </a:solidFill>
              <a:latin typeface="Gill Sans"/>
              <a:ea typeface="Gill Sans"/>
              <a:cs typeface="Gill Sans"/>
              <a:sym typeface="Gill Sans"/>
            </a:endParaRPr>
          </a:p>
        </p:txBody>
      </p:sp>
      <p:pic>
        <p:nvPicPr>
          <p:cNvPr id="563" name="Google Shape;563;p43"/>
          <p:cNvPicPr preferRelativeResize="0"/>
          <p:nvPr/>
        </p:nvPicPr>
        <p:blipFill rotWithShape="1">
          <a:blip r:embed="rId4">
            <a:alphaModFix/>
          </a:blip>
          <a:srcRect/>
          <a:stretch/>
        </p:blipFill>
        <p:spPr>
          <a:xfrm>
            <a:off x="356600" y="5712223"/>
            <a:ext cx="1148750" cy="904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1"/>
                                        </p:tgtEl>
                                        <p:attrNameLst>
                                          <p:attrName>style.visibility</p:attrName>
                                        </p:attrNameLst>
                                      </p:cBhvr>
                                      <p:to>
                                        <p:strVal val="visible"/>
                                      </p:to>
                                    </p:set>
                                    <p:animEffect transition="in" filter="fade">
                                      <p:cBhvr>
                                        <p:cTn id="7" dur="500"/>
                                        <p:tgtEl>
                                          <p:spTgt spid="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44"/>
          <p:cNvSpPr txBox="1">
            <a:spLocks noGrp="1"/>
          </p:cNvSpPr>
          <p:nvPr>
            <p:ph type="title"/>
          </p:nvPr>
        </p:nvSpPr>
        <p:spPr>
          <a:xfrm>
            <a:off x="961468" y="604333"/>
            <a:ext cx="6458663" cy="11887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C8C93"/>
              </a:buClr>
              <a:buSzPts val="1000"/>
              <a:buFont typeface="Cambria"/>
              <a:buNone/>
            </a:pPr>
            <a:r>
              <a:rPr lang="en-US" sz="4000" b="1" i="0" u="none" strike="noStrike" cap="none">
                <a:solidFill>
                  <a:srgbClr val="3C8C93"/>
                </a:solidFill>
                <a:latin typeface="Cambria"/>
                <a:ea typeface="Cambria"/>
                <a:cs typeface="Cambria"/>
                <a:sym typeface="Cambria"/>
              </a:rPr>
              <a:t>The Impact of Bullying</a:t>
            </a:r>
            <a:br>
              <a:rPr lang="en-US" sz="3200" b="1" i="0" u="none" strike="noStrike" cap="none">
                <a:solidFill>
                  <a:srgbClr val="3C8C93"/>
                </a:solidFill>
                <a:latin typeface="Cambria"/>
                <a:ea typeface="Cambria"/>
                <a:cs typeface="Cambria"/>
                <a:sym typeface="Cambria"/>
              </a:rPr>
            </a:br>
            <a:endParaRPr sz="3200" b="1" i="0" u="none" strike="noStrike" cap="none">
              <a:solidFill>
                <a:srgbClr val="3C8C93"/>
              </a:solidFill>
              <a:latin typeface="Cambria"/>
              <a:ea typeface="Cambria"/>
              <a:cs typeface="Cambria"/>
              <a:sym typeface="Cambria"/>
            </a:endParaRPr>
          </a:p>
        </p:txBody>
      </p:sp>
      <p:sp>
        <p:nvSpPr>
          <p:cNvPr id="570" name="Google Shape;570;p44"/>
          <p:cNvSpPr txBox="1">
            <a:spLocks noGrp="1"/>
          </p:cNvSpPr>
          <p:nvPr>
            <p:ph type="body" idx="1"/>
          </p:nvPr>
        </p:nvSpPr>
        <p:spPr>
          <a:xfrm>
            <a:off x="961468" y="1793053"/>
            <a:ext cx="5937755" cy="310198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700"/>
              <a:buFont typeface="Calibri"/>
              <a:buNone/>
            </a:pPr>
            <a:r>
              <a:rPr lang="en-US" sz="2800" b="0" i="0" u="none" strike="noStrike" cap="none">
                <a:solidFill>
                  <a:schemeClr val="dk2"/>
                </a:solidFill>
                <a:latin typeface="Calibri"/>
                <a:ea typeface="Calibri"/>
                <a:cs typeface="Calibri"/>
                <a:sym typeface="Calibri"/>
              </a:rPr>
              <a:t>Bystanders:</a:t>
            </a:r>
            <a:endParaRPr/>
          </a:p>
          <a:p>
            <a:pPr marL="342900" marR="0" lvl="0" indent="-342900" algn="l" rtl="0">
              <a:lnSpc>
                <a:spcPct val="100000"/>
              </a:lnSpc>
              <a:spcBef>
                <a:spcPts val="1200"/>
              </a:spcBef>
              <a:spcAft>
                <a:spcPts val="0"/>
              </a:spcAft>
              <a:buClr>
                <a:schemeClr val="dk2"/>
              </a:buClr>
              <a:buSzPts val="2400"/>
              <a:buFont typeface="Calibri"/>
              <a:buChar char="•"/>
            </a:pPr>
            <a:r>
              <a:rPr lang="en-US" sz="2400" b="0" i="0" u="none" strike="noStrike" cap="none">
                <a:solidFill>
                  <a:schemeClr val="dk2"/>
                </a:solidFill>
                <a:latin typeface="Calibri"/>
                <a:ea typeface="Calibri"/>
                <a:cs typeface="Calibri"/>
                <a:sym typeface="Calibri"/>
              </a:rPr>
              <a:t>Have increased risk factors for use of tobacco, alcohol or other drugs</a:t>
            </a:r>
            <a:endParaRPr/>
          </a:p>
          <a:p>
            <a:pPr marL="342900" marR="0" lvl="0" indent="-342900" algn="l" rtl="0">
              <a:lnSpc>
                <a:spcPct val="100000"/>
              </a:lnSpc>
              <a:spcBef>
                <a:spcPts val="1200"/>
              </a:spcBef>
              <a:spcAft>
                <a:spcPts val="0"/>
              </a:spcAft>
              <a:buClr>
                <a:schemeClr val="dk2"/>
              </a:buClr>
              <a:buSzPts val="2400"/>
              <a:buFont typeface="Calibri"/>
              <a:buChar char="•"/>
            </a:pPr>
            <a:r>
              <a:rPr lang="en-US" sz="2400" b="0" i="0" u="none" strike="noStrike" cap="none">
                <a:solidFill>
                  <a:schemeClr val="dk2"/>
                </a:solidFill>
                <a:latin typeface="Calibri"/>
                <a:ea typeface="Calibri"/>
                <a:cs typeface="Calibri"/>
                <a:sym typeface="Calibri"/>
              </a:rPr>
              <a:t>Have increased depression and anxiety</a:t>
            </a:r>
            <a:endParaRPr/>
          </a:p>
          <a:p>
            <a:pPr marL="342900" marR="0" lvl="0" indent="-342900" algn="l" rtl="0">
              <a:lnSpc>
                <a:spcPct val="100000"/>
              </a:lnSpc>
              <a:spcBef>
                <a:spcPts val="1200"/>
              </a:spcBef>
              <a:spcAft>
                <a:spcPts val="0"/>
              </a:spcAft>
              <a:buClr>
                <a:schemeClr val="dk2"/>
              </a:buClr>
              <a:buSzPts val="2400"/>
              <a:buFont typeface="Calibri"/>
              <a:buChar char="•"/>
            </a:pPr>
            <a:r>
              <a:rPr lang="en-US" sz="2400" b="0" i="0" u="none" strike="noStrike" cap="none">
                <a:solidFill>
                  <a:schemeClr val="dk2"/>
                </a:solidFill>
                <a:latin typeface="Calibri"/>
                <a:ea typeface="Calibri"/>
                <a:cs typeface="Calibri"/>
                <a:sym typeface="Calibri"/>
              </a:rPr>
              <a:t>Miss or skip school</a:t>
            </a:r>
            <a:endParaRPr/>
          </a:p>
          <a:p>
            <a:pPr marL="0" marR="0" lvl="0" indent="0" algn="l" rtl="0">
              <a:lnSpc>
                <a:spcPct val="100000"/>
              </a:lnSpc>
              <a:spcBef>
                <a:spcPts val="1200"/>
              </a:spcBef>
              <a:spcAft>
                <a:spcPts val="0"/>
              </a:spcAft>
              <a:buClr>
                <a:schemeClr val="dk2"/>
              </a:buClr>
              <a:buSzPts val="600"/>
              <a:buFont typeface="Calibri"/>
              <a:buNone/>
            </a:pPr>
            <a:endParaRPr sz="2400" b="0" i="0" u="none" strike="noStrike" cap="none">
              <a:solidFill>
                <a:schemeClr val="dk2"/>
              </a:solidFill>
              <a:latin typeface="Calibri"/>
              <a:ea typeface="Calibri"/>
              <a:cs typeface="Calibri"/>
              <a:sym typeface="Calibri"/>
            </a:endParaRPr>
          </a:p>
        </p:txBody>
      </p:sp>
      <p:pic>
        <p:nvPicPr>
          <p:cNvPr id="571" name="Google Shape;571;p44" descr="130219_BULLE_Bystander.jpg.CROP.original-original.jpg"/>
          <p:cNvPicPr preferRelativeResize="0"/>
          <p:nvPr/>
        </p:nvPicPr>
        <p:blipFill rotWithShape="1">
          <a:blip r:embed="rId3">
            <a:alphaModFix/>
          </a:blip>
          <a:srcRect/>
          <a:stretch/>
        </p:blipFill>
        <p:spPr>
          <a:xfrm>
            <a:off x="4762500" y="4043890"/>
            <a:ext cx="3981113" cy="2541130"/>
          </a:xfrm>
          <a:prstGeom prst="rect">
            <a:avLst/>
          </a:prstGeom>
          <a:noFill/>
          <a:ln>
            <a:noFill/>
          </a:ln>
        </p:spPr>
      </p:pic>
      <p:pic>
        <p:nvPicPr>
          <p:cNvPr id="572" name="Google Shape;572;p44"/>
          <p:cNvPicPr preferRelativeResize="0"/>
          <p:nvPr/>
        </p:nvPicPr>
        <p:blipFill rotWithShape="1">
          <a:blip r:embed="rId4">
            <a:alphaModFix/>
          </a:blip>
          <a:srcRect/>
          <a:stretch/>
        </p:blipFill>
        <p:spPr>
          <a:xfrm>
            <a:off x="356600" y="5712223"/>
            <a:ext cx="1148750" cy="904925"/>
          </a:xfrm>
          <a:prstGeom prst="rect">
            <a:avLst/>
          </a:prstGeom>
          <a:noFill/>
          <a:ln>
            <a:noFill/>
          </a:ln>
        </p:spPr>
      </p:pic>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5"/>
          <p:cNvSpPr/>
          <p:nvPr/>
        </p:nvSpPr>
        <p:spPr>
          <a:xfrm>
            <a:off x="1147200" y="1772343"/>
            <a:ext cx="4572000" cy="14694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600"/>
              <a:buFont typeface="Calibri"/>
              <a:buNone/>
            </a:pPr>
            <a:r>
              <a:rPr lang="en-US" sz="2400" b="0" i="0" u="none" strike="noStrike" cap="none">
                <a:solidFill>
                  <a:schemeClr val="dk1"/>
                </a:solidFill>
                <a:latin typeface="Calibri"/>
                <a:ea typeface="Calibri"/>
                <a:cs typeface="Calibri"/>
                <a:sym typeface="Calibri"/>
              </a:rPr>
              <a:t>“A school climate characterized by lower rates of bullying and teasing was predictive of higher graduation rates.”</a:t>
            </a:r>
            <a:endParaRPr sz="1800">
              <a:solidFill>
                <a:schemeClr val="dk1"/>
              </a:solidFill>
              <a:latin typeface="Gill Sans"/>
              <a:ea typeface="Gill Sans"/>
              <a:cs typeface="Gill Sans"/>
              <a:sym typeface="Gill Sans"/>
            </a:endParaRPr>
          </a:p>
        </p:txBody>
      </p:sp>
      <p:pic>
        <p:nvPicPr>
          <p:cNvPr id="580" name="Google Shape;580;p45" descr="C:\Users\levinsonh.ADLDOMN01\AppData\Local\Microsoft\Windows\Temporary Internet Files\Content.IE5\SQWNMY20\MP900439390[1].jpg"/>
          <p:cNvPicPr preferRelativeResize="0"/>
          <p:nvPr/>
        </p:nvPicPr>
        <p:blipFill rotWithShape="1">
          <a:blip r:embed="rId3">
            <a:alphaModFix/>
          </a:blip>
          <a:srcRect/>
          <a:stretch/>
        </p:blipFill>
        <p:spPr>
          <a:xfrm>
            <a:off x="6200774" y="1343114"/>
            <a:ext cx="2569735" cy="1727563"/>
          </a:xfrm>
          <a:prstGeom prst="rect">
            <a:avLst/>
          </a:prstGeom>
          <a:noFill/>
          <a:ln>
            <a:noFill/>
          </a:ln>
        </p:spPr>
      </p:pic>
      <p:sp>
        <p:nvSpPr>
          <p:cNvPr id="581" name="Google Shape;581;p45"/>
          <p:cNvSpPr txBox="1"/>
          <p:nvPr/>
        </p:nvSpPr>
        <p:spPr>
          <a:xfrm>
            <a:off x="1147206" y="3804727"/>
            <a:ext cx="7126200" cy="1227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600"/>
              <a:buFont typeface="Calibri"/>
              <a:buNone/>
            </a:pPr>
            <a:r>
              <a:rPr lang="en-US" sz="2400" b="0" i="0" u="none" strike="noStrike" cap="none">
                <a:solidFill>
                  <a:schemeClr val="dk1"/>
                </a:solidFill>
                <a:latin typeface="Calibri"/>
                <a:ea typeface="Calibri"/>
                <a:cs typeface="Calibri"/>
                <a:sym typeface="Calibri"/>
              </a:rPr>
              <a:t>High rates of bullying = student body performs lower on standardized tests</a:t>
            </a:r>
            <a:endParaRPr sz="1800">
              <a:solidFill>
                <a:schemeClr val="dk1"/>
              </a:solidFill>
              <a:latin typeface="Gill Sans"/>
              <a:ea typeface="Gill Sans"/>
              <a:cs typeface="Gill Sans"/>
              <a:sym typeface="Gill Sans"/>
            </a:endParaRPr>
          </a:p>
        </p:txBody>
      </p:sp>
      <p:sp>
        <p:nvSpPr>
          <p:cNvPr id="582" name="Google Shape;582;p45"/>
          <p:cNvSpPr txBox="1"/>
          <p:nvPr/>
        </p:nvSpPr>
        <p:spPr>
          <a:xfrm>
            <a:off x="4013200" y="5765800"/>
            <a:ext cx="4967288" cy="323165"/>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450"/>
              <a:buFont typeface="Calibri"/>
              <a:buNone/>
            </a:pPr>
            <a:r>
              <a:rPr lang="en-US" sz="1800" b="0" i="0" u="none" strike="noStrike" cap="none">
                <a:solidFill>
                  <a:srgbClr val="000000"/>
                </a:solidFill>
                <a:latin typeface="Calibri"/>
                <a:ea typeface="Calibri"/>
                <a:cs typeface="Calibri"/>
                <a:sym typeface="Calibri"/>
              </a:rPr>
              <a:t>American Educational Research Association, 2013</a:t>
            </a:r>
            <a:endParaRPr sz="1800">
              <a:solidFill>
                <a:schemeClr val="dk1"/>
              </a:solidFill>
              <a:latin typeface="Gill Sans"/>
              <a:ea typeface="Gill Sans"/>
              <a:cs typeface="Gill Sans"/>
              <a:sym typeface="Gill Sans"/>
            </a:endParaRPr>
          </a:p>
        </p:txBody>
      </p:sp>
      <p:sp>
        <p:nvSpPr>
          <p:cNvPr id="583" name="Google Shape;583;p45"/>
          <p:cNvSpPr/>
          <p:nvPr/>
        </p:nvSpPr>
        <p:spPr>
          <a:xfrm>
            <a:off x="1552575" y="381000"/>
            <a:ext cx="6934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C8C92"/>
              </a:buClr>
              <a:buSzPts val="1000"/>
              <a:buFont typeface="Cambria"/>
              <a:buNone/>
            </a:pPr>
            <a:r>
              <a:rPr lang="en-US" sz="4000" b="1" i="0" u="none" strike="noStrike" cap="none">
                <a:solidFill>
                  <a:srgbClr val="3C8C92"/>
                </a:solidFill>
                <a:latin typeface="Cambria"/>
                <a:ea typeface="Cambria"/>
                <a:cs typeface="Cambria"/>
                <a:sym typeface="Cambria"/>
              </a:rPr>
              <a:t>The Impact of Bullying</a:t>
            </a:r>
            <a:endParaRPr sz="1800">
              <a:solidFill>
                <a:schemeClr val="dk1"/>
              </a:solidFill>
              <a:latin typeface="Gill Sans"/>
              <a:ea typeface="Gill Sans"/>
              <a:cs typeface="Gill Sans"/>
              <a:sym typeface="Gill Sans"/>
            </a:endParaRPr>
          </a:p>
        </p:txBody>
      </p:sp>
      <p:pic>
        <p:nvPicPr>
          <p:cNvPr id="584" name="Google Shape;584;p45"/>
          <p:cNvPicPr preferRelativeResize="0"/>
          <p:nvPr/>
        </p:nvPicPr>
        <p:blipFill rotWithShape="1">
          <a:blip r:embed="rId4">
            <a:alphaModFix/>
          </a:blip>
          <a:srcRect/>
          <a:stretch/>
        </p:blipFill>
        <p:spPr>
          <a:xfrm>
            <a:off x="356600" y="5765800"/>
            <a:ext cx="1080743" cy="85135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46"/>
          <p:cNvSpPr txBox="1"/>
          <p:nvPr/>
        </p:nvSpPr>
        <p:spPr>
          <a:xfrm>
            <a:off x="457200" y="2286000"/>
            <a:ext cx="7924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91" name="Google Shape;591;p46"/>
          <p:cNvSpPr txBox="1">
            <a:spLocks noGrp="1"/>
          </p:cNvSpPr>
          <p:nvPr>
            <p:ph type="body" idx="1"/>
          </p:nvPr>
        </p:nvSpPr>
        <p:spPr>
          <a:xfrm>
            <a:off x="1371600" y="1717675"/>
            <a:ext cx="7353300" cy="3556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2"/>
              </a:buClr>
              <a:buSzPts val="2400"/>
              <a:buFont typeface="Calibri"/>
              <a:buChar char="•"/>
            </a:pPr>
            <a:r>
              <a:rPr lang="en-US" sz="2400" b="0" i="0" u="none" strike="noStrike" cap="none">
                <a:solidFill>
                  <a:schemeClr val="dk2"/>
                </a:solidFill>
                <a:latin typeface="Calibri"/>
                <a:ea typeface="Calibri"/>
                <a:cs typeface="Calibri"/>
                <a:sym typeface="Calibri"/>
              </a:rPr>
              <a:t>By age 3-5, children may develop negative attitudes toward difference</a:t>
            </a:r>
            <a:endParaRPr/>
          </a:p>
          <a:p>
            <a:pPr marL="342900" marR="0" lvl="0" indent="-342900" algn="l" rtl="0">
              <a:lnSpc>
                <a:spcPct val="80000"/>
              </a:lnSpc>
              <a:spcBef>
                <a:spcPts val="1000"/>
              </a:spcBef>
              <a:spcAft>
                <a:spcPts val="0"/>
              </a:spcAft>
              <a:buClr>
                <a:schemeClr val="dk2"/>
              </a:buClr>
              <a:buSzPts val="2400"/>
              <a:buFont typeface="Calibri"/>
              <a:buChar char="•"/>
            </a:pPr>
            <a:r>
              <a:rPr lang="en-US" sz="2400" b="0" i="0" u="none" strike="noStrike" cap="none">
                <a:solidFill>
                  <a:schemeClr val="dk2"/>
                </a:solidFill>
                <a:latin typeface="Calibri"/>
                <a:ea typeface="Calibri"/>
                <a:cs typeface="Calibri"/>
                <a:sym typeface="Calibri"/>
              </a:rPr>
              <a:t>1 in 8 students have had hate-related words used against them</a:t>
            </a:r>
            <a:endParaRPr/>
          </a:p>
          <a:p>
            <a:pPr marL="342900" marR="0" lvl="0" indent="-342900" algn="l" rtl="0">
              <a:lnSpc>
                <a:spcPct val="80000"/>
              </a:lnSpc>
              <a:spcBef>
                <a:spcPts val="1000"/>
              </a:spcBef>
              <a:spcAft>
                <a:spcPts val="0"/>
              </a:spcAft>
              <a:buClr>
                <a:schemeClr val="dk2"/>
              </a:buClr>
              <a:buSzPts val="2400"/>
              <a:buFont typeface="Calibri"/>
              <a:buChar char="•"/>
            </a:pPr>
            <a:r>
              <a:rPr lang="en-US" sz="2400" b="0" i="0" u="none" strike="noStrike" cap="none">
                <a:solidFill>
                  <a:schemeClr val="dk2"/>
                </a:solidFill>
                <a:latin typeface="Calibri"/>
                <a:ea typeface="Calibri"/>
                <a:cs typeface="Calibri"/>
                <a:sym typeface="Calibri"/>
              </a:rPr>
              <a:t>1/3 of known hate crime offenders are under 18</a:t>
            </a:r>
            <a:endParaRPr/>
          </a:p>
          <a:p>
            <a:pPr marL="342900" marR="0" lvl="0" indent="-342900" algn="l" rtl="0">
              <a:lnSpc>
                <a:spcPct val="80000"/>
              </a:lnSpc>
              <a:spcBef>
                <a:spcPts val="1000"/>
              </a:spcBef>
              <a:spcAft>
                <a:spcPts val="0"/>
              </a:spcAft>
              <a:buClr>
                <a:schemeClr val="dk2"/>
              </a:buClr>
              <a:buSzPts val="2400"/>
              <a:buFont typeface="Calibri"/>
              <a:buChar char="•"/>
            </a:pPr>
            <a:r>
              <a:rPr lang="en-US" sz="2400" b="0" i="0" u="none" strike="noStrike" cap="none">
                <a:solidFill>
                  <a:schemeClr val="dk2"/>
                </a:solidFill>
                <a:latin typeface="Calibri"/>
                <a:ea typeface="Calibri"/>
                <a:cs typeface="Calibri"/>
                <a:sym typeface="Calibri"/>
              </a:rPr>
              <a:t>1 in 14 students are fearful about their safety at school</a:t>
            </a:r>
            <a:endParaRPr/>
          </a:p>
        </p:txBody>
      </p:sp>
      <p:sp>
        <p:nvSpPr>
          <p:cNvPr id="592" name="Google Shape;592;p46"/>
          <p:cNvSpPr/>
          <p:nvPr/>
        </p:nvSpPr>
        <p:spPr>
          <a:xfrm>
            <a:off x="1552575" y="381000"/>
            <a:ext cx="6934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C8C92"/>
              </a:buClr>
              <a:buSzPts val="1000"/>
              <a:buFont typeface="Cambria"/>
              <a:buNone/>
            </a:pPr>
            <a:r>
              <a:rPr lang="en-US" sz="4000" b="1" i="0" u="none" strike="noStrike" cap="none">
                <a:solidFill>
                  <a:srgbClr val="3C8C92"/>
                </a:solidFill>
                <a:latin typeface="Cambria"/>
                <a:ea typeface="Cambria"/>
                <a:cs typeface="Cambria"/>
                <a:sym typeface="Cambria"/>
              </a:rPr>
              <a:t>The Impact of Bullying</a:t>
            </a:r>
            <a:endParaRPr sz="1800">
              <a:solidFill>
                <a:schemeClr val="dk1"/>
              </a:solidFill>
              <a:latin typeface="Gill Sans"/>
              <a:ea typeface="Gill Sans"/>
              <a:cs typeface="Gill Sans"/>
              <a:sym typeface="Gill Sans"/>
            </a:endParaRPr>
          </a:p>
        </p:txBody>
      </p:sp>
      <p:sp>
        <p:nvSpPr>
          <p:cNvPr id="593" name="Google Shape;593;p46"/>
          <p:cNvSpPr txBox="1"/>
          <p:nvPr/>
        </p:nvSpPr>
        <p:spPr>
          <a:xfrm>
            <a:off x="5924550" y="6543675"/>
            <a:ext cx="2990850" cy="269875"/>
          </a:xfrm>
          <a:prstGeom prst="rect">
            <a:avLst/>
          </a:prstGeom>
          <a:noFill/>
          <a:ln>
            <a:noFill/>
          </a:ln>
        </p:spPr>
        <p:txBody>
          <a:bodyPr spcFirstLastPara="1" wrap="square" lIns="91425" tIns="45700" rIns="91425" bIns="45700" anchor="t" anchorCtr="0">
            <a:noAutofit/>
          </a:bodyPr>
          <a:lstStyle/>
          <a:p>
            <a:pPr marL="0" marR="0" lvl="0" indent="0" algn="r" rtl="0">
              <a:lnSpc>
                <a:spcPct val="80000"/>
              </a:lnSpc>
              <a:spcBef>
                <a:spcPts val="0"/>
              </a:spcBef>
              <a:spcAft>
                <a:spcPts val="0"/>
              </a:spcAft>
              <a:buClr>
                <a:srgbClr val="7F7F7F"/>
              </a:buClr>
              <a:buSzPts val="350"/>
              <a:buFont typeface="Calibri"/>
              <a:buNone/>
            </a:pPr>
            <a:r>
              <a:rPr lang="en-US" sz="1400" b="0" i="0" u="none" strike="noStrike" cap="none">
                <a:solidFill>
                  <a:srgbClr val="7F7F7F"/>
                </a:solidFill>
                <a:latin typeface="Calibri"/>
                <a:ea typeface="Calibri"/>
                <a:cs typeface="Calibri"/>
                <a:sym typeface="Calibri"/>
              </a:rPr>
              <a:t>© Anti-Defamation League</a:t>
            </a:r>
            <a:endParaRPr sz="1800">
              <a:solidFill>
                <a:schemeClr val="dk1"/>
              </a:solidFill>
              <a:latin typeface="Gill Sans"/>
              <a:ea typeface="Gill Sans"/>
              <a:cs typeface="Gill Sans"/>
              <a:sym typeface="Gill Sans"/>
            </a:endParaRPr>
          </a:p>
        </p:txBody>
      </p:sp>
      <p:pic>
        <p:nvPicPr>
          <p:cNvPr id="594" name="Google Shape;594;p46" descr="mainimage_288.jpeg"/>
          <p:cNvPicPr preferRelativeResize="0"/>
          <p:nvPr/>
        </p:nvPicPr>
        <p:blipFill rotWithShape="1">
          <a:blip r:embed="rId3">
            <a:alphaModFix/>
          </a:blip>
          <a:srcRect/>
          <a:stretch/>
        </p:blipFill>
        <p:spPr>
          <a:xfrm>
            <a:off x="3392698" y="4637351"/>
            <a:ext cx="2739950" cy="2046600"/>
          </a:xfrm>
          <a:prstGeom prst="rect">
            <a:avLst/>
          </a:prstGeom>
          <a:noFill/>
          <a:ln>
            <a:noFill/>
          </a:ln>
        </p:spPr>
      </p:pic>
      <p:pic>
        <p:nvPicPr>
          <p:cNvPr id="595" name="Google Shape;595;p46"/>
          <p:cNvPicPr preferRelativeResize="0"/>
          <p:nvPr/>
        </p:nvPicPr>
        <p:blipFill rotWithShape="1">
          <a:blip r:embed="rId4">
            <a:alphaModFix/>
          </a:blip>
          <a:srcRect/>
          <a:stretch/>
        </p:blipFill>
        <p:spPr>
          <a:xfrm>
            <a:off x="356600" y="5817595"/>
            <a:ext cx="1015000" cy="799556"/>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g6303ace744_0_0"/>
          <p:cNvSpPr txBox="1">
            <a:spLocks noGrp="1"/>
          </p:cNvSpPr>
          <p:nvPr>
            <p:ph type="title"/>
          </p:nvPr>
        </p:nvSpPr>
        <p:spPr>
          <a:xfrm>
            <a:off x="451877" y="373875"/>
            <a:ext cx="8156100" cy="1188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2600"/>
              <a:buFont typeface="Gill Sans"/>
              <a:buNone/>
            </a:pPr>
            <a:r>
              <a:rPr lang="en-US"/>
              <a:t>BULLYING AS AN ADVERSE CHILDHOOD EXPERIENCE (ACE)</a:t>
            </a:r>
            <a:endParaRPr/>
          </a:p>
        </p:txBody>
      </p:sp>
      <p:sp>
        <p:nvSpPr>
          <p:cNvPr id="602" name="Google Shape;602;g6303ace744_0_0"/>
          <p:cNvSpPr txBox="1">
            <a:spLocks noGrp="1"/>
          </p:cNvSpPr>
          <p:nvPr>
            <p:ph type="body" idx="1"/>
          </p:nvPr>
        </p:nvSpPr>
        <p:spPr>
          <a:xfrm>
            <a:off x="586575" y="1690825"/>
            <a:ext cx="7886700" cy="37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50"/>
              </a:spcBef>
              <a:spcAft>
                <a:spcPts val="0"/>
              </a:spcAft>
              <a:buSzPts val="1800"/>
              <a:buNone/>
            </a:pPr>
            <a:r>
              <a:rPr lang="en-US" sz="1800"/>
              <a:t>An </a:t>
            </a:r>
            <a:r>
              <a:rPr lang="en-US" sz="1800" b="1"/>
              <a:t>ACE, or adverse childhood experience</a:t>
            </a:r>
            <a:r>
              <a:rPr lang="en-US" sz="1800"/>
              <a:t>, is a potentially traumatic event that can have negative, lasting effects. </a:t>
            </a:r>
            <a:endParaRPr sz="1800"/>
          </a:p>
          <a:p>
            <a:pPr marL="0" lvl="0" indent="0" algn="l" rtl="0">
              <a:lnSpc>
                <a:spcPct val="100000"/>
              </a:lnSpc>
              <a:spcBef>
                <a:spcPts val="750"/>
              </a:spcBef>
              <a:spcAft>
                <a:spcPts val="0"/>
              </a:spcAft>
              <a:buSzPts val="1800"/>
              <a:buNone/>
            </a:pPr>
            <a:r>
              <a:rPr lang="en-US" sz="1800"/>
              <a:t>For children and youth in situations of prolonged and repeated abuse – like </a:t>
            </a:r>
            <a:r>
              <a:rPr lang="en-US" sz="1800" b="1"/>
              <a:t>bullying and cyberbullying</a:t>
            </a:r>
            <a:r>
              <a:rPr lang="en-US" sz="1800"/>
              <a:t> – the impact can affect their development, the way they interact with others, and how they perform in school. </a:t>
            </a:r>
            <a:endParaRPr sz="1800"/>
          </a:p>
          <a:p>
            <a:pPr marL="0" lvl="0" indent="0" algn="l" rtl="0">
              <a:lnSpc>
                <a:spcPct val="100000"/>
              </a:lnSpc>
              <a:spcBef>
                <a:spcPts val="750"/>
              </a:spcBef>
              <a:spcAft>
                <a:spcPts val="0"/>
              </a:spcAft>
              <a:buSzPts val="1800"/>
              <a:buNone/>
            </a:pPr>
            <a:r>
              <a:rPr lang="en-US" sz="1800"/>
              <a:t>It may also affect mental and physical health.A child who is bullied may experience:</a:t>
            </a:r>
            <a:endParaRPr sz="1800"/>
          </a:p>
          <a:p>
            <a:pPr marL="457200" lvl="0" indent="-342900" algn="l" rtl="0">
              <a:lnSpc>
                <a:spcPct val="100000"/>
              </a:lnSpc>
              <a:spcBef>
                <a:spcPts val="750"/>
              </a:spcBef>
              <a:spcAft>
                <a:spcPts val="0"/>
              </a:spcAft>
              <a:buSzPts val="1800"/>
              <a:buChar char="-"/>
            </a:pPr>
            <a:r>
              <a:rPr lang="en-US" sz="1800"/>
              <a:t>Negative mental health effects – there may be feelings of sadness, loneliness, and isolation. </a:t>
            </a:r>
            <a:endParaRPr sz="1800"/>
          </a:p>
          <a:p>
            <a:pPr marL="457200" lvl="0" indent="-342900" algn="l" rtl="0">
              <a:lnSpc>
                <a:spcPct val="100000"/>
              </a:lnSpc>
              <a:spcBef>
                <a:spcPts val="0"/>
              </a:spcBef>
              <a:spcAft>
                <a:spcPts val="0"/>
              </a:spcAft>
              <a:buSzPts val="1800"/>
              <a:buChar char="-"/>
            </a:pPr>
            <a:r>
              <a:rPr lang="en-US" sz="1800"/>
              <a:t>Physical health can also be affected—sleep disturbance, heart disease, eating disorders and other ailments can last into adulthood. </a:t>
            </a:r>
            <a:endParaRPr sz="1800"/>
          </a:p>
          <a:p>
            <a:pPr marL="457200" lvl="0" indent="-342900" algn="l" rtl="0">
              <a:lnSpc>
                <a:spcPct val="100000"/>
              </a:lnSpc>
              <a:spcBef>
                <a:spcPts val="0"/>
              </a:spcBef>
              <a:spcAft>
                <a:spcPts val="0"/>
              </a:spcAft>
              <a:buSzPts val="1800"/>
              <a:buChar char="-"/>
            </a:pPr>
            <a:r>
              <a:rPr lang="en-US" sz="1800"/>
              <a:t>Academic performance and participation may slump and some may retaliate with violence. </a:t>
            </a:r>
            <a:endParaRPr sz="1800"/>
          </a:p>
          <a:p>
            <a:pPr marL="457200" lvl="0" indent="-342900" algn="l" rtl="0">
              <a:lnSpc>
                <a:spcPct val="100000"/>
              </a:lnSpc>
              <a:spcBef>
                <a:spcPts val="0"/>
              </a:spcBef>
              <a:spcAft>
                <a:spcPts val="0"/>
              </a:spcAft>
              <a:buSzPts val="1800"/>
              <a:buChar char="-"/>
            </a:pPr>
            <a:r>
              <a:rPr lang="en-US" sz="1800"/>
              <a:t>It is also a risk factor for youth suicide.</a:t>
            </a:r>
            <a:endParaRPr sz="1800"/>
          </a:p>
          <a:p>
            <a:pPr marL="0" lvl="0" indent="0" algn="l" rtl="0">
              <a:lnSpc>
                <a:spcPct val="100000"/>
              </a:lnSpc>
              <a:spcBef>
                <a:spcPts val="750"/>
              </a:spcBef>
              <a:spcAft>
                <a:spcPts val="0"/>
              </a:spcAft>
              <a:buSzPts val="1800"/>
              <a:buNone/>
            </a:pPr>
            <a:endParaRPr sz="1800"/>
          </a:p>
          <a:p>
            <a:pPr marL="0" lvl="0" indent="0" algn="l" rtl="0">
              <a:lnSpc>
                <a:spcPct val="100000"/>
              </a:lnSpc>
              <a:spcBef>
                <a:spcPts val="750"/>
              </a:spcBef>
              <a:spcAft>
                <a:spcPts val="0"/>
              </a:spcAft>
              <a:buSzPts val="1800"/>
              <a:buNone/>
            </a:pPr>
            <a:endParaRPr sz="1800"/>
          </a:p>
        </p:txBody>
      </p:sp>
      <p:sp>
        <p:nvSpPr>
          <p:cNvPr id="603" name="Google Shape;603;g6303ace744_0_0"/>
          <p:cNvSpPr txBox="1"/>
          <p:nvPr/>
        </p:nvSpPr>
        <p:spPr>
          <a:xfrm>
            <a:off x="1725000" y="5974425"/>
            <a:ext cx="7135800" cy="509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750"/>
              </a:spcBef>
              <a:spcAft>
                <a:spcPts val="0"/>
              </a:spcAft>
              <a:buClr>
                <a:schemeClr val="hlink"/>
              </a:buClr>
              <a:buSzPts val="1800"/>
              <a:buFont typeface="Calibri"/>
              <a:buNone/>
            </a:pPr>
            <a:r>
              <a:rPr lang="en-US" sz="1800" b="1" u="sng">
                <a:solidFill>
                  <a:schemeClr val="hlink"/>
                </a:solidFill>
                <a:latin typeface="Calibri"/>
                <a:ea typeface="Calibri"/>
                <a:cs typeface="Calibri"/>
                <a:sym typeface="Calibri"/>
                <a:hlinkClick r:id="rId3"/>
              </a:rPr>
              <a:t>https://www.stopbullying.gov/sites/default/files/2017-10/bullying-as-an-ace-fact-sheet.pdf</a:t>
            </a:r>
            <a:r>
              <a:rPr lang="en-US" sz="1800" b="1">
                <a:solidFill>
                  <a:schemeClr val="dk1"/>
                </a:solidFill>
                <a:latin typeface="Calibri"/>
                <a:ea typeface="Calibri"/>
                <a:cs typeface="Calibri"/>
                <a:sym typeface="Calibri"/>
              </a:rPr>
              <a:t> </a:t>
            </a:r>
            <a:endParaRPr sz="1800" b="1">
              <a:solidFill>
                <a:schemeClr val="dk1"/>
              </a:solidFill>
              <a:latin typeface="Calibri"/>
              <a:ea typeface="Calibri"/>
              <a:cs typeface="Calibri"/>
              <a:sym typeface="Calibri"/>
            </a:endParaRPr>
          </a:p>
        </p:txBody>
      </p:sp>
      <p:pic>
        <p:nvPicPr>
          <p:cNvPr id="604" name="Google Shape;604;g6303ace744_0_0"/>
          <p:cNvPicPr preferRelativeResize="0"/>
          <p:nvPr/>
        </p:nvPicPr>
        <p:blipFill rotWithShape="1">
          <a:blip r:embed="rId4">
            <a:alphaModFix/>
          </a:blip>
          <a:srcRect/>
          <a:stretch/>
        </p:blipFill>
        <p:spPr>
          <a:xfrm>
            <a:off x="356600" y="5974424"/>
            <a:ext cx="815912" cy="6427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48"/>
          <p:cNvSpPr txBox="1">
            <a:spLocks noGrp="1"/>
          </p:cNvSpPr>
          <p:nvPr>
            <p:ph type="title"/>
          </p:nvPr>
        </p:nvSpPr>
        <p:spPr>
          <a:xfrm>
            <a:off x="1141350" y="194842"/>
            <a:ext cx="5937755"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sz="3000" b="1">
                <a:solidFill>
                  <a:srgbClr val="526EB8"/>
                </a:solidFill>
              </a:rPr>
              <a:t>AVOID</a:t>
            </a:r>
            <a:endParaRPr sz="3000" b="1">
              <a:solidFill>
                <a:srgbClr val="526EB8"/>
              </a:solidFill>
            </a:endParaRPr>
          </a:p>
        </p:txBody>
      </p:sp>
      <p:sp>
        <p:nvSpPr>
          <p:cNvPr id="610" name="Google Shape;610;p48"/>
          <p:cNvSpPr txBox="1">
            <a:spLocks noGrp="1"/>
          </p:cNvSpPr>
          <p:nvPr>
            <p:ph type="body" idx="1"/>
          </p:nvPr>
        </p:nvSpPr>
        <p:spPr>
          <a:xfrm>
            <a:off x="628650" y="1253425"/>
            <a:ext cx="8164800" cy="5154900"/>
          </a:xfrm>
          <a:prstGeom prst="rect">
            <a:avLst/>
          </a:prstGeom>
          <a:noFill/>
          <a:ln>
            <a:noFill/>
          </a:ln>
        </p:spPr>
        <p:txBody>
          <a:bodyPr spcFirstLastPara="1" wrap="square" lIns="91425" tIns="45700" rIns="91425" bIns="45700" anchor="t" anchorCtr="0">
            <a:normAutofit/>
          </a:bodyPr>
          <a:lstStyle/>
          <a:p>
            <a:pPr marL="457200" lvl="0" indent="-317500" algn="l" rtl="0">
              <a:lnSpc>
                <a:spcPct val="140000"/>
              </a:lnSpc>
              <a:spcBef>
                <a:spcPts val="1200"/>
              </a:spcBef>
              <a:spcAft>
                <a:spcPts val="0"/>
              </a:spcAft>
              <a:buClr>
                <a:srgbClr val="000000"/>
              </a:buClr>
              <a:buSzPts val="1400"/>
              <a:buFont typeface="Arial"/>
              <a:buChar char="●"/>
            </a:pPr>
            <a:r>
              <a:rPr lang="en-US" sz="2000">
                <a:solidFill>
                  <a:srgbClr val="000000"/>
                </a:solidFill>
                <a:latin typeface="Arial"/>
                <a:ea typeface="Arial"/>
                <a:cs typeface="Arial"/>
                <a:sym typeface="Arial"/>
              </a:rPr>
              <a:t>Target/Victim training as a primary intervention.</a:t>
            </a:r>
            <a:endParaRPr sz="2000">
              <a:solidFill>
                <a:srgbClr val="000000"/>
              </a:solidFill>
              <a:latin typeface="Arial"/>
              <a:ea typeface="Arial"/>
              <a:cs typeface="Arial"/>
              <a:sym typeface="Arial"/>
            </a:endParaRPr>
          </a:p>
          <a:p>
            <a:pPr marL="457200" lvl="0" indent="-317500" algn="l" rtl="0">
              <a:lnSpc>
                <a:spcPct val="140000"/>
              </a:lnSpc>
              <a:spcBef>
                <a:spcPts val="0"/>
              </a:spcBef>
              <a:spcAft>
                <a:spcPts val="0"/>
              </a:spcAft>
              <a:buClr>
                <a:srgbClr val="000000"/>
              </a:buClr>
              <a:buSzPts val="1400"/>
              <a:buFont typeface="Arial"/>
              <a:buChar char="●"/>
            </a:pPr>
            <a:r>
              <a:rPr lang="en-US" sz="2000">
                <a:solidFill>
                  <a:srgbClr val="000000"/>
                </a:solidFill>
                <a:latin typeface="Arial"/>
                <a:ea typeface="Arial"/>
                <a:cs typeface="Arial"/>
                <a:sym typeface="Arial"/>
              </a:rPr>
              <a:t>Telling targets to have more self-confidence without giving them protection they deserve.</a:t>
            </a:r>
            <a:endParaRPr sz="2000">
              <a:solidFill>
                <a:srgbClr val="000000"/>
              </a:solidFill>
              <a:latin typeface="Arial"/>
              <a:ea typeface="Arial"/>
              <a:cs typeface="Arial"/>
              <a:sym typeface="Arial"/>
            </a:endParaRPr>
          </a:p>
          <a:p>
            <a:pPr marL="457200" lvl="0" indent="-317500" algn="l" rtl="0">
              <a:lnSpc>
                <a:spcPct val="140000"/>
              </a:lnSpc>
              <a:spcBef>
                <a:spcPts val="0"/>
              </a:spcBef>
              <a:spcAft>
                <a:spcPts val="0"/>
              </a:spcAft>
              <a:buClr>
                <a:srgbClr val="000000"/>
              </a:buClr>
              <a:buSzPts val="1400"/>
              <a:buFont typeface="Arial"/>
              <a:buChar char="●"/>
            </a:pPr>
            <a:r>
              <a:rPr lang="en-US" sz="2000">
                <a:solidFill>
                  <a:srgbClr val="000000"/>
                </a:solidFill>
                <a:latin typeface="Arial"/>
                <a:ea typeface="Arial"/>
                <a:cs typeface="Arial"/>
                <a:sym typeface="Arial"/>
              </a:rPr>
              <a:t>Programs which rely solely or mainly on outside presenters as their primary mode of implementation.</a:t>
            </a:r>
            <a:endParaRPr sz="2000">
              <a:solidFill>
                <a:srgbClr val="000000"/>
              </a:solidFill>
              <a:latin typeface="Arial"/>
              <a:ea typeface="Arial"/>
              <a:cs typeface="Arial"/>
              <a:sym typeface="Arial"/>
            </a:endParaRPr>
          </a:p>
          <a:p>
            <a:pPr marL="457200" lvl="0" indent="-317500" algn="l" rtl="0">
              <a:lnSpc>
                <a:spcPct val="140000"/>
              </a:lnSpc>
              <a:spcBef>
                <a:spcPts val="0"/>
              </a:spcBef>
              <a:spcAft>
                <a:spcPts val="0"/>
              </a:spcAft>
              <a:buClr>
                <a:srgbClr val="000000"/>
              </a:buClr>
              <a:buSzPts val="1400"/>
              <a:buFont typeface="Arial"/>
              <a:buChar char="●"/>
            </a:pPr>
            <a:r>
              <a:rPr lang="en-US" sz="2000">
                <a:solidFill>
                  <a:srgbClr val="000000"/>
                </a:solidFill>
                <a:latin typeface="Arial"/>
                <a:ea typeface="Arial"/>
                <a:cs typeface="Arial"/>
                <a:sym typeface="Arial"/>
              </a:rPr>
              <a:t>Mediation, especially peer mediation, unless the aggression is two way and a balance of power exists between both sides.</a:t>
            </a:r>
            <a:endParaRPr sz="2000">
              <a:solidFill>
                <a:srgbClr val="000000"/>
              </a:solidFill>
              <a:latin typeface="Arial"/>
              <a:ea typeface="Arial"/>
              <a:cs typeface="Arial"/>
              <a:sym typeface="Arial"/>
            </a:endParaRPr>
          </a:p>
          <a:p>
            <a:pPr marL="457200" lvl="0" indent="-317500" algn="l" rtl="0">
              <a:lnSpc>
                <a:spcPct val="140000"/>
              </a:lnSpc>
              <a:spcBef>
                <a:spcPts val="0"/>
              </a:spcBef>
              <a:spcAft>
                <a:spcPts val="0"/>
              </a:spcAft>
              <a:buClr>
                <a:srgbClr val="000000"/>
              </a:buClr>
              <a:buSzPts val="1400"/>
              <a:buFont typeface="Arial"/>
              <a:buChar char="●"/>
            </a:pPr>
            <a:r>
              <a:rPr lang="en-US" sz="2000">
                <a:solidFill>
                  <a:srgbClr val="000000"/>
                </a:solidFill>
                <a:latin typeface="Arial"/>
                <a:ea typeface="Arial"/>
                <a:cs typeface="Arial"/>
                <a:sym typeface="Arial"/>
              </a:rPr>
              <a:t>Discouraging girls’ empowerment; not listening to girls who raise gender inequality issues.</a:t>
            </a:r>
            <a:endParaRPr sz="2000">
              <a:solidFill>
                <a:srgbClr val="000000"/>
              </a:solidFill>
              <a:latin typeface="Arial"/>
              <a:ea typeface="Arial"/>
              <a:cs typeface="Arial"/>
              <a:sym typeface="Arial"/>
            </a:endParaRPr>
          </a:p>
          <a:p>
            <a:pPr marL="457200" lvl="0" indent="0" algn="l" rtl="0">
              <a:lnSpc>
                <a:spcPct val="140000"/>
              </a:lnSpc>
              <a:spcBef>
                <a:spcPts val="1200"/>
              </a:spcBef>
              <a:spcAft>
                <a:spcPts val="0"/>
              </a:spcAft>
              <a:buSzPts val="2000"/>
              <a:buNone/>
            </a:pPr>
            <a:endParaRPr sz="2000" b="1">
              <a:solidFill>
                <a:srgbClr val="000000"/>
              </a:solidFill>
              <a:latin typeface="Arial"/>
              <a:ea typeface="Arial"/>
              <a:cs typeface="Arial"/>
              <a:sym typeface="Arial"/>
            </a:endParaRPr>
          </a:p>
          <a:p>
            <a:pPr marL="0" lvl="0" indent="0" algn="ctr" rtl="0">
              <a:lnSpc>
                <a:spcPct val="105000"/>
              </a:lnSpc>
              <a:spcBef>
                <a:spcPts val="1200"/>
              </a:spcBef>
              <a:spcAft>
                <a:spcPts val="0"/>
              </a:spcAft>
              <a:buSzPts val="2000"/>
              <a:buNone/>
            </a:pPr>
            <a:r>
              <a:rPr lang="en-US" sz="2000" b="1">
                <a:solidFill>
                  <a:srgbClr val="000000"/>
                </a:solidFill>
                <a:latin typeface="Arial"/>
                <a:ea typeface="Arial"/>
                <a:cs typeface="Arial"/>
                <a:sym typeface="Arial"/>
              </a:rPr>
              <a:t>Words without actions</a:t>
            </a:r>
            <a:endParaRPr sz="2000" b="1">
              <a:solidFill>
                <a:srgbClr val="000000"/>
              </a:solidFill>
              <a:latin typeface="Arial"/>
              <a:ea typeface="Arial"/>
              <a:cs typeface="Arial"/>
              <a:sym typeface="Arial"/>
            </a:endParaRPr>
          </a:p>
          <a:p>
            <a:pPr marL="171450" lvl="0" indent="-38100" algn="l" rtl="0">
              <a:lnSpc>
                <a:spcPct val="80000"/>
              </a:lnSpc>
              <a:spcBef>
                <a:spcPts val="1200"/>
              </a:spcBef>
              <a:spcAft>
                <a:spcPts val="0"/>
              </a:spcAft>
              <a:buClr>
                <a:schemeClr val="dk1"/>
              </a:buClr>
              <a:buSzPts val="2100"/>
              <a:buNone/>
            </a:pPr>
            <a:endParaRPr/>
          </a:p>
        </p:txBody>
      </p:sp>
      <p:pic>
        <p:nvPicPr>
          <p:cNvPr id="611" name="Google Shape;611;p48"/>
          <p:cNvPicPr preferRelativeResize="0"/>
          <p:nvPr/>
        </p:nvPicPr>
        <p:blipFill rotWithShape="1">
          <a:blip r:embed="rId3">
            <a:alphaModFix/>
          </a:blip>
          <a:srcRect/>
          <a:stretch/>
        </p:blipFill>
        <p:spPr>
          <a:xfrm>
            <a:off x="356600" y="5762050"/>
            <a:ext cx="1085500" cy="855100"/>
          </a:xfrm>
          <a:prstGeom prst="rect">
            <a:avLst/>
          </a:prstGeom>
          <a:noFill/>
          <a:ln>
            <a:noFill/>
          </a:ln>
        </p:spPr>
      </p:pic>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g6235a0c7cb_0_0"/>
          <p:cNvSpPr txBox="1">
            <a:spLocks noGrp="1"/>
          </p:cNvSpPr>
          <p:nvPr>
            <p:ph type="title"/>
          </p:nvPr>
        </p:nvSpPr>
        <p:spPr>
          <a:xfrm>
            <a:off x="1276261" y="395066"/>
            <a:ext cx="5937755" cy="11887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US" sz="3000" b="1">
                <a:solidFill>
                  <a:srgbClr val="526EB8"/>
                </a:solidFill>
              </a:rPr>
              <a:t>AVOID</a:t>
            </a:r>
            <a:endParaRPr sz="3000" b="1">
              <a:solidFill>
                <a:srgbClr val="526EB8"/>
              </a:solidFill>
            </a:endParaRPr>
          </a:p>
        </p:txBody>
      </p:sp>
      <p:sp>
        <p:nvSpPr>
          <p:cNvPr id="617" name="Google Shape;617;g6235a0c7cb_0_0"/>
          <p:cNvSpPr txBox="1">
            <a:spLocks noGrp="1"/>
          </p:cNvSpPr>
          <p:nvPr>
            <p:ph type="body" idx="1"/>
          </p:nvPr>
        </p:nvSpPr>
        <p:spPr>
          <a:xfrm>
            <a:off x="613659" y="1423421"/>
            <a:ext cx="8164800" cy="5243202"/>
          </a:xfrm>
          <a:prstGeom prst="rect">
            <a:avLst/>
          </a:prstGeom>
          <a:noFill/>
          <a:ln>
            <a:noFill/>
          </a:ln>
        </p:spPr>
        <p:txBody>
          <a:bodyPr spcFirstLastPara="1" wrap="square" lIns="91425" tIns="45700" rIns="91425" bIns="45700" anchor="t" anchorCtr="0">
            <a:noAutofit/>
          </a:bodyPr>
          <a:lstStyle/>
          <a:p>
            <a:pPr marL="482600" lvl="0" indent="-228600" algn="l" rtl="0">
              <a:lnSpc>
                <a:spcPct val="150000"/>
              </a:lnSpc>
              <a:spcBef>
                <a:spcPts val="1200"/>
              </a:spcBef>
              <a:spcAft>
                <a:spcPts val="0"/>
              </a:spcAft>
              <a:buClr>
                <a:srgbClr val="000000"/>
              </a:buClr>
              <a:buSzPts val="1400"/>
              <a:buFont typeface="Noto Sans Symbols"/>
              <a:buChar char="▪"/>
            </a:pPr>
            <a:r>
              <a:rPr lang="en-US" sz="2000">
                <a:solidFill>
                  <a:srgbClr val="000000"/>
                </a:solidFill>
                <a:latin typeface="Arial"/>
                <a:ea typeface="Arial"/>
                <a:cs typeface="Arial"/>
                <a:sym typeface="Arial"/>
              </a:rPr>
              <a:t>Anger used as a discipline technique.</a:t>
            </a:r>
            <a:endParaRPr sz="2000">
              <a:solidFill>
                <a:srgbClr val="000000"/>
              </a:solidFill>
              <a:latin typeface="Arial"/>
              <a:ea typeface="Arial"/>
              <a:cs typeface="Arial"/>
              <a:sym typeface="Arial"/>
            </a:endParaRPr>
          </a:p>
          <a:p>
            <a:pPr marL="482600" lvl="0" indent="-228600" algn="l" rtl="0">
              <a:lnSpc>
                <a:spcPct val="150000"/>
              </a:lnSpc>
              <a:spcBef>
                <a:spcPts val="0"/>
              </a:spcBef>
              <a:spcAft>
                <a:spcPts val="0"/>
              </a:spcAft>
              <a:buClr>
                <a:srgbClr val="000000"/>
              </a:buClr>
              <a:buSzPts val="1400"/>
              <a:buFont typeface="Noto Sans Symbols"/>
              <a:buChar char="▪"/>
            </a:pPr>
            <a:r>
              <a:rPr lang="en-US" sz="2000">
                <a:solidFill>
                  <a:srgbClr val="000000"/>
                </a:solidFill>
                <a:latin typeface="Arial"/>
                <a:ea typeface="Arial"/>
                <a:cs typeface="Arial"/>
                <a:sym typeface="Arial"/>
              </a:rPr>
              <a:t>Zero-tolerance approaches leading to large consequences immediately.</a:t>
            </a:r>
            <a:endParaRPr sz="2000">
              <a:solidFill>
                <a:srgbClr val="000000"/>
              </a:solidFill>
              <a:latin typeface="Arial"/>
              <a:ea typeface="Arial"/>
              <a:cs typeface="Arial"/>
              <a:sym typeface="Arial"/>
            </a:endParaRPr>
          </a:p>
          <a:p>
            <a:pPr marL="482600" lvl="0" indent="-228600" algn="l" rtl="0">
              <a:lnSpc>
                <a:spcPct val="150000"/>
              </a:lnSpc>
              <a:spcBef>
                <a:spcPts val="0"/>
              </a:spcBef>
              <a:spcAft>
                <a:spcPts val="0"/>
              </a:spcAft>
              <a:buClr>
                <a:srgbClr val="000000"/>
              </a:buClr>
              <a:buSzPts val="1400"/>
              <a:buFont typeface="Noto Sans Symbols"/>
              <a:buChar char="▪"/>
            </a:pPr>
            <a:r>
              <a:rPr lang="en-US" sz="2000">
                <a:solidFill>
                  <a:srgbClr val="000000"/>
                </a:solidFill>
                <a:latin typeface="Arial"/>
                <a:ea typeface="Arial"/>
                <a:cs typeface="Arial"/>
                <a:sym typeface="Arial"/>
              </a:rPr>
              <a:t>Blame the target, assuming that “it takes two”.</a:t>
            </a:r>
            <a:endParaRPr sz="2000">
              <a:solidFill>
                <a:srgbClr val="000000"/>
              </a:solidFill>
              <a:latin typeface="Arial"/>
              <a:ea typeface="Arial"/>
              <a:cs typeface="Arial"/>
              <a:sym typeface="Arial"/>
            </a:endParaRPr>
          </a:p>
          <a:p>
            <a:pPr marL="482600" lvl="0" indent="-228600" algn="l" rtl="0">
              <a:lnSpc>
                <a:spcPct val="150000"/>
              </a:lnSpc>
              <a:spcBef>
                <a:spcPts val="0"/>
              </a:spcBef>
              <a:spcAft>
                <a:spcPts val="0"/>
              </a:spcAft>
              <a:buClr>
                <a:srgbClr val="000000"/>
              </a:buClr>
              <a:buSzPts val="1400"/>
              <a:buFont typeface="Noto Sans Symbols"/>
              <a:buChar char="▪"/>
            </a:pPr>
            <a:r>
              <a:rPr lang="en-US" sz="2000">
                <a:solidFill>
                  <a:srgbClr val="000000"/>
                </a:solidFill>
                <a:latin typeface="Arial"/>
                <a:ea typeface="Arial"/>
                <a:cs typeface="Arial"/>
                <a:sym typeface="Arial"/>
              </a:rPr>
              <a:t>Saying “we will take care of it” and then not.</a:t>
            </a:r>
            <a:endParaRPr sz="2000">
              <a:solidFill>
                <a:srgbClr val="000000"/>
              </a:solidFill>
              <a:latin typeface="Arial"/>
              <a:ea typeface="Arial"/>
              <a:cs typeface="Arial"/>
              <a:sym typeface="Arial"/>
            </a:endParaRPr>
          </a:p>
          <a:p>
            <a:pPr marL="482600" lvl="0" indent="-228600" algn="l" rtl="0">
              <a:lnSpc>
                <a:spcPct val="150000"/>
              </a:lnSpc>
              <a:spcBef>
                <a:spcPts val="0"/>
              </a:spcBef>
              <a:spcAft>
                <a:spcPts val="0"/>
              </a:spcAft>
              <a:buClr>
                <a:srgbClr val="000000"/>
              </a:buClr>
              <a:buSzPts val="1400"/>
              <a:buFont typeface="Noto Sans Symbols"/>
              <a:buChar char="▪"/>
            </a:pPr>
            <a:r>
              <a:rPr lang="en-US" sz="2000">
                <a:solidFill>
                  <a:srgbClr val="000000"/>
                </a:solidFill>
                <a:latin typeface="Arial"/>
                <a:ea typeface="Arial"/>
                <a:cs typeface="Arial"/>
                <a:sym typeface="Arial"/>
              </a:rPr>
              <a:t>Incongruence between stated values and adult actions – saying “I don’t want to hear about it”.</a:t>
            </a:r>
            <a:endParaRPr sz="2000">
              <a:solidFill>
                <a:srgbClr val="000000"/>
              </a:solidFill>
              <a:latin typeface="Arial"/>
              <a:ea typeface="Arial"/>
              <a:cs typeface="Arial"/>
              <a:sym typeface="Arial"/>
            </a:endParaRPr>
          </a:p>
          <a:p>
            <a:pPr marL="482600" lvl="0" indent="-228600" algn="l" rtl="0">
              <a:lnSpc>
                <a:spcPct val="150000"/>
              </a:lnSpc>
              <a:spcBef>
                <a:spcPts val="0"/>
              </a:spcBef>
              <a:spcAft>
                <a:spcPts val="0"/>
              </a:spcAft>
              <a:buClr>
                <a:srgbClr val="000000"/>
              </a:buClr>
              <a:buSzPts val="1400"/>
              <a:buFont typeface="Noto Sans Symbols"/>
              <a:buChar char="▪"/>
            </a:pPr>
            <a:r>
              <a:rPr lang="en-US" sz="2000">
                <a:solidFill>
                  <a:srgbClr val="000000"/>
                </a:solidFill>
                <a:latin typeface="Arial"/>
                <a:ea typeface="Arial"/>
                <a:cs typeface="Arial"/>
                <a:sym typeface="Arial"/>
              </a:rPr>
              <a:t>The use of out-of-school suspension (except to maintain school safety)</a:t>
            </a:r>
            <a:r>
              <a:rPr lang="en-US" sz="2000" b="1">
                <a:solidFill>
                  <a:srgbClr val="000000"/>
                </a:solidFill>
                <a:latin typeface="Arial"/>
                <a:ea typeface="Arial"/>
                <a:cs typeface="Arial"/>
                <a:sym typeface="Arial"/>
              </a:rPr>
              <a:t> .</a:t>
            </a:r>
            <a:endParaRPr sz="2000" b="1">
              <a:solidFill>
                <a:srgbClr val="000000"/>
              </a:solidFill>
              <a:latin typeface="Arial"/>
              <a:ea typeface="Arial"/>
              <a:cs typeface="Arial"/>
              <a:sym typeface="Arial"/>
            </a:endParaRPr>
          </a:p>
          <a:p>
            <a:pPr marL="0" lvl="0" indent="0" algn="ctr" rtl="0">
              <a:lnSpc>
                <a:spcPct val="115000"/>
              </a:lnSpc>
              <a:spcBef>
                <a:spcPts val="1200"/>
              </a:spcBef>
              <a:spcAft>
                <a:spcPts val="0"/>
              </a:spcAft>
              <a:buSzPts val="2000"/>
              <a:buNone/>
            </a:pPr>
            <a:r>
              <a:rPr lang="en-US" sz="2000" b="1">
                <a:solidFill>
                  <a:srgbClr val="000000"/>
                </a:solidFill>
                <a:latin typeface="Arial"/>
                <a:ea typeface="Arial"/>
                <a:cs typeface="Arial"/>
                <a:sym typeface="Arial"/>
              </a:rPr>
              <a:t>Words without actions</a:t>
            </a:r>
            <a:endParaRPr sz="2000" b="1">
              <a:solidFill>
                <a:srgbClr val="000000"/>
              </a:solidFill>
              <a:latin typeface="Arial"/>
              <a:ea typeface="Arial"/>
              <a:cs typeface="Arial"/>
              <a:sym typeface="Arial"/>
            </a:endParaRPr>
          </a:p>
          <a:p>
            <a:pPr marL="171450" lvl="0" indent="-38100" algn="l" rtl="0">
              <a:lnSpc>
                <a:spcPct val="90000"/>
              </a:lnSpc>
              <a:spcBef>
                <a:spcPts val="1200"/>
              </a:spcBef>
              <a:spcAft>
                <a:spcPts val="0"/>
              </a:spcAft>
              <a:buClr>
                <a:schemeClr val="dk1"/>
              </a:buClr>
              <a:buSzPts val="2100"/>
              <a:buNone/>
            </a:pPr>
            <a:endParaRPr/>
          </a:p>
        </p:txBody>
      </p:sp>
      <p:pic>
        <p:nvPicPr>
          <p:cNvPr id="618" name="Google Shape;618;g6235a0c7cb_0_0"/>
          <p:cNvPicPr preferRelativeResize="0"/>
          <p:nvPr/>
        </p:nvPicPr>
        <p:blipFill rotWithShape="1">
          <a:blip r:embed="rId3">
            <a:alphaModFix/>
          </a:blip>
          <a:srcRect/>
          <a:stretch/>
        </p:blipFill>
        <p:spPr>
          <a:xfrm>
            <a:off x="186700" y="5816389"/>
            <a:ext cx="1205800" cy="949859"/>
          </a:xfrm>
          <a:prstGeom prst="rect">
            <a:avLst/>
          </a:prstGeom>
          <a:noFill/>
          <a:ln>
            <a:noFill/>
          </a:ln>
        </p:spPr>
      </p:pic>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49"/>
          <p:cNvSpPr txBox="1">
            <a:spLocks noGrp="1"/>
          </p:cNvSpPr>
          <p:nvPr>
            <p:ph type="title"/>
          </p:nvPr>
        </p:nvSpPr>
        <p:spPr>
          <a:xfrm>
            <a:off x="913766" y="440036"/>
            <a:ext cx="7034134" cy="11887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C8C93"/>
              </a:buClr>
              <a:buSzPts val="1000"/>
              <a:buFont typeface="Cambria"/>
              <a:buNone/>
            </a:pPr>
            <a:r>
              <a:rPr lang="en-US" sz="4000" b="1" i="0" u="none" strike="noStrike" cap="none">
                <a:solidFill>
                  <a:srgbClr val="3C8C93"/>
                </a:solidFill>
                <a:latin typeface="Cambria"/>
                <a:ea typeface="Cambria"/>
                <a:cs typeface="Cambria"/>
                <a:sym typeface="Cambria"/>
              </a:rPr>
              <a:t>Mis-directions discussion</a:t>
            </a:r>
            <a:endParaRPr/>
          </a:p>
        </p:txBody>
      </p:sp>
      <p:pic>
        <p:nvPicPr>
          <p:cNvPr id="625" name="Google Shape;625;p49"/>
          <p:cNvPicPr preferRelativeResize="0"/>
          <p:nvPr/>
        </p:nvPicPr>
        <p:blipFill rotWithShape="1">
          <a:blip r:embed="rId3">
            <a:alphaModFix/>
          </a:blip>
          <a:srcRect/>
          <a:stretch/>
        </p:blipFill>
        <p:spPr>
          <a:xfrm>
            <a:off x="1783830" y="1783831"/>
            <a:ext cx="5246557" cy="4201870"/>
          </a:xfrm>
          <a:prstGeom prst="rect">
            <a:avLst/>
          </a:prstGeom>
          <a:noFill/>
          <a:ln>
            <a:noFill/>
          </a:ln>
        </p:spPr>
      </p:pic>
      <p:pic>
        <p:nvPicPr>
          <p:cNvPr id="626" name="Google Shape;626;p49"/>
          <p:cNvPicPr preferRelativeResize="0"/>
          <p:nvPr/>
        </p:nvPicPr>
        <p:blipFill rotWithShape="1">
          <a:blip r:embed="rId4">
            <a:alphaModFix/>
          </a:blip>
          <a:srcRect/>
          <a:stretch/>
        </p:blipFill>
        <p:spPr>
          <a:xfrm>
            <a:off x="356600" y="5778647"/>
            <a:ext cx="1064425" cy="838500"/>
          </a:xfrm>
          <a:prstGeom prst="rect">
            <a:avLst/>
          </a:prstGeom>
          <a:noFill/>
          <a:ln>
            <a:noFill/>
          </a:ln>
        </p:spPr>
      </p:pic>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50"/>
          <p:cNvSpPr txBox="1"/>
          <p:nvPr/>
        </p:nvSpPr>
        <p:spPr>
          <a:xfrm>
            <a:off x="834788" y="856825"/>
            <a:ext cx="7474500" cy="457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Calibri"/>
              <a:buNone/>
            </a:pPr>
            <a:r>
              <a:rPr lang="en-US" sz="3200" b="1">
                <a:solidFill>
                  <a:schemeClr val="dk1"/>
                </a:solidFill>
                <a:latin typeface="Calibri"/>
                <a:ea typeface="Calibri"/>
                <a:cs typeface="Calibri"/>
                <a:sym typeface="Calibri"/>
              </a:rPr>
              <a:t>Best Practice </a:t>
            </a:r>
            <a:r>
              <a:rPr lang="en-US" sz="3200" b="1" i="0" u="none" strike="noStrike" cap="none">
                <a:solidFill>
                  <a:srgbClr val="000000"/>
                </a:solidFill>
                <a:latin typeface="Calibri"/>
                <a:ea typeface="Calibri"/>
                <a:cs typeface="Calibri"/>
                <a:sym typeface="Calibri"/>
              </a:rPr>
              <a:t>To Do’s:</a:t>
            </a:r>
            <a:endParaRPr sz="3200">
              <a:solidFill>
                <a:schemeClr val="dk1"/>
              </a:solidFill>
              <a:latin typeface="Gill Sans"/>
              <a:ea typeface="Gill Sans"/>
              <a:cs typeface="Gill Sans"/>
              <a:sym typeface="Gill Sans"/>
            </a:endParaRPr>
          </a:p>
          <a:p>
            <a:pPr marL="342900" marR="0" lvl="0" indent="-342900" algn="l" rtl="0">
              <a:lnSpc>
                <a:spcPct val="100000"/>
              </a:lnSpc>
              <a:spcBef>
                <a:spcPts val="100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Focus on the social environment </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	</a:t>
            </a:r>
            <a:r>
              <a:rPr lang="en-US" sz="2000" b="0" i="0" u="none" strike="noStrike" cap="none">
                <a:solidFill>
                  <a:srgbClr val="000000"/>
                </a:solidFill>
                <a:latin typeface="Calibri"/>
                <a:ea typeface="Calibri"/>
                <a:cs typeface="Calibri"/>
                <a:sym typeface="Calibri"/>
              </a:rPr>
              <a:t>School Climate</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a:solidFill>
                  <a:srgbClr val="000000"/>
                </a:solidFill>
                <a:latin typeface="Calibri"/>
                <a:ea typeface="Calibri"/>
                <a:cs typeface="Calibri"/>
                <a:sym typeface="Calibri"/>
              </a:rPr>
              <a:t>	NB: Bullying is a community event</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2"/>
              </a:buClr>
              <a:buSzPts val="800"/>
              <a:buFont typeface="Calibri"/>
              <a:buNone/>
            </a:pPr>
            <a:endParaRPr sz="8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Assess bullying </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	</a:t>
            </a:r>
            <a:r>
              <a:rPr lang="en-US" sz="2000" b="0" i="0" u="none" strike="noStrike" cap="none">
                <a:solidFill>
                  <a:srgbClr val="000000"/>
                </a:solidFill>
                <a:latin typeface="Calibri"/>
                <a:ea typeface="Calibri"/>
                <a:cs typeface="Calibri"/>
                <a:sym typeface="Calibri"/>
              </a:rPr>
              <a:t>Survey your students and staff</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2"/>
              </a:buClr>
              <a:buSzPts val="800"/>
              <a:buFont typeface="Calibri"/>
              <a:buNone/>
            </a:pPr>
            <a:endParaRPr sz="8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Garner staff and parent support </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	</a:t>
            </a:r>
            <a:r>
              <a:rPr lang="en-US" sz="2000" b="0" i="0" u="none" strike="noStrike" cap="none">
                <a:solidFill>
                  <a:srgbClr val="000000"/>
                </a:solidFill>
                <a:latin typeface="Calibri"/>
                <a:ea typeface="Calibri"/>
                <a:cs typeface="Calibri"/>
                <a:sym typeface="Calibri"/>
              </a:rPr>
              <a:t>Nobody can or should go it alone</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2"/>
              </a:buClr>
              <a:buSzPts val="800"/>
              <a:buFont typeface="Calibri"/>
              <a:buNone/>
            </a:pPr>
            <a:endParaRPr sz="8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Form a group to coordinate the school’s activities</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               </a:t>
            </a:r>
            <a:r>
              <a:rPr lang="en-US" sz="2000" b="0" i="0" u="none" strike="noStrike" cap="none">
                <a:solidFill>
                  <a:srgbClr val="000000"/>
                </a:solidFill>
                <a:latin typeface="Calibri"/>
                <a:ea typeface="Calibri"/>
                <a:cs typeface="Calibri"/>
                <a:sym typeface="Calibri"/>
              </a:rPr>
              <a:t>Your “Anti-HIB Committee”</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2"/>
              </a:buClr>
              <a:buSzPts val="800"/>
              <a:buFont typeface="Calibri"/>
              <a:buNone/>
            </a:pPr>
            <a:endParaRPr sz="8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Train your staff</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	</a:t>
            </a:r>
            <a:r>
              <a:rPr lang="en-US" sz="2000" b="0" i="0" u="none" strike="noStrike" cap="none">
                <a:solidFill>
                  <a:srgbClr val="000000"/>
                </a:solidFill>
                <a:latin typeface="Calibri"/>
                <a:ea typeface="Calibri"/>
                <a:cs typeface="Calibri"/>
                <a:sym typeface="Calibri"/>
              </a:rPr>
              <a:t>It’s required!</a:t>
            </a:r>
            <a:endParaRPr sz="2000" b="1" i="0" u="none" strike="noStrike" cap="none">
              <a:solidFill>
                <a:srgbClr val="000000"/>
              </a:solidFill>
              <a:latin typeface="Calibri"/>
              <a:ea typeface="Calibri"/>
              <a:cs typeface="Calibri"/>
              <a:sym typeface="Calibri"/>
            </a:endParaRPr>
          </a:p>
          <a:p>
            <a:pPr marL="457200" marR="0" lvl="0" indent="-330200" algn="l" rtl="0">
              <a:lnSpc>
                <a:spcPct val="100000"/>
              </a:lnSpc>
              <a:spcBef>
                <a:spcPts val="1000"/>
              </a:spcBef>
              <a:spcAft>
                <a:spcPts val="0"/>
              </a:spcAft>
              <a:buClr>
                <a:schemeClr val="dk2"/>
              </a:buClr>
              <a:buSzPts val="2000"/>
              <a:buFont typeface="Calibri"/>
              <a:buNone/>
            </a:pPr>
            <a:endParaRPr sz="20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1200"/>
              </a:spcBef>
              <a:spcAft>
                <a:spcPts val="0"/>
              </a:spcAft>
              <a:buClr>
                <a:schemeClr val="dk2"/>
              </a:buClr>
              <a:buSzPts val="2400"/>
              <a:buFont typeface="Calibri"/>
              <a:buNone/>
            </a:pPr>
            <a:endParaRPr sz="2400" b="0" i="0" u="none" strike="noStrike" cap="none">
              <a:solidFill>
                <a:srgbClr val="000000"/>
              </a:solidFill>
              <a:latin typeface="Calibri"/>
              <a:ea typeface="Calibri"/>
              <a:cs typeface="Calibri"/>
              <a:sym typeface="Calibri"/>
            </a:endParaRPr>
          </a:p>
        </p:txBody>
      </p:sp>
      <p:pic>
        <p:nvPicPr>
          <p:cNvPr id="633" name="Google Shape;633;p50"/>
          <p:cNvPicPr preferRelativeResize="0"/>
          <p:nvPr/>
        </p:nvPicPr>
        <p:blipFill rotWithShape="1">
          <a:blip r:embed="rId3">
            <a:alphaModFix/>
          </a:blip>
          <a:srcRect/>
          <a:stretch/>
        </p:blipFill>
        <p:spPr>
          <a:xfrm>
            <a:off x="6096000" y="1295400"/>
            <a:ext cx="2369026" cy="2362200"/>
          </a:xfrm>
          <a:prstGeom prst="rect">
            <a:avLst/>
          </a:prstGeom>
          <a:noFill/>
          <a:ln>
            <a:noFill/>
          </a:ln>
        </p:spPr>
      </p:pic>
      <p:pic>
        <p:nvPicPr>
          <p:cNvPr id="634" name="Google Shape;634;p50"/>
          <p:cNvPicPr preferRelativeResize="0"/>
          <p:nvPr/>
        </p:nvPicPr>
        <p:blipFill rotWithShape="1">
          <a:blip r:embed="rId4">
            <a:alphaModFix/>
          </a:blip>
          <a:srcRect/>
          <a:stretch/>
        </p:blipFill>
        <p:spPr>
          <a:xfrm>
            <a:off x="139525" y="5943600"/>
            <a:ext cx="1030407" cy="811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1"/>
          <p:cNvSpPr txBox="1">
            <a:spLocks noGrp="1"/>
          </p:cNvSpPr>
          <p:nvPr>
            <p:ph type="title"/>
          </p:nvPr>
        </p:nvSpPr>
        <p:spPr>
          <a:xfrm>
            <a:off x="619449" y="608648"/>
            <a:ext cx="7363200" cy="54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959"/>
              <a:buFont typeface="Calibri"/>
              <a:buNone/>
            </a:pPr>
            <a:r>
              <a:rPr lang="en-US" sz="3240" b="1">
                <a:solidFill>
                  <a:srgbClr val="1F3864"/>
                </a:solidFill>
              </a:rPr>
              <a:t>CONSIDER THIS:</a:t>
            </a:r>
            <a:endParaRPr sz="3240"/>
          </a:p>
        </p:txBody>
      </p:sp>
      <p:sp>
        <p:nvSpPr>
          <p:cNvPr id="146" name="Google Shape;146;p11"/>
          <p:cNvSpPr txBox="1">
            <a:spLocks noGrp="1"/>
          </p:cNvSpPr>
          <p:nvPr>
            <p:ph type="body" idx="1"/>
          </p:nvPr>
        </p:nvSpPr>
        <p:spPr>
          <a:xfrm>
            <a:off x="1132349" y="1861186"/>
            <a:ext cx="6879300" cy="38727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3600"/>
              <a:buFont typeface="Calibri"/>
              <a:buAutoNum type="arabicPeriod"/>
            </a:pPr>
            <a:r>
              <a:rPr lang="en-US" sz="3600"/>
              <a:t>Expressing Negative Thoughts and Feelings Is Not Bullying </a:t>
            </a:r>
            <a:endParaRPr/>
          </a:p>
          <a:p>
            <a:pPr marL="457200" lvl="0" indent="-457200" algn="l" rtl="0">
              <a:lnSpc>
                <a:spcPct val="90000"/>
              </a:lnSpc>
              <a:spcBef>
                <a:spcPts val="750"/>
              </a:spcBef>
              <a:spcAft>
                <a:spcPts val="0"/>
              </a:spcAft>
              <a:buClr>
                <a:schemeClr val="dk1"/>
              </a:buClr>
              <a:buSzPts val="3600"/>
              <a:buFont typeface="Calibri"/>
              <a:buAutoNum type="arabicPeriod"/>
            </a:pPr>
            <a:r>
              <a:rPr lang="en-US" sz="3600"/>
              <a:t>Being Left Out Is Not Always Bullying </a:t>
            </a:r>
            <a:endParaRPr/>
          </a:p>
          <a:p>
            <a:pPr marL="457200" lvl="0" indent="-457200" algn="l" rtl="0">
              <a:lnSpc>
                <a:spcPct val="90000"/>
              </a:lnSpc>
              <a:spcBef>
                <a:spcPts val="750"/>
              </a:spcBef>
              <a:spcAft>
                <a:spcPts val="0"/>
              </a:spcAft>
              <a:buClr>
                <a:schemeClr val="dk1"/>
              </a:buClr>
              <a:buSzPts val="3600"/>
              <a:buFont typeface="Calibri"/>
              <a:buAutoNum type="arabicPeriod"/>
            </a:pPr>
            <a:r>
              <a:rPr lang="en-US" sz="3600"/>
              <a:t>Experiencing Conflict Is Not Bullying</a:t>
            </a:r>
            <a:endParaRPr/>
          </a:p>
          <a:p>
            <a:pPr marL="171450" lvl="0" indent="0" algn="l" rtl="0">
              <a:lnSpc>
                <a:spcPct val="90000"/>
              </a:lnSpc>
              <a:spcBef>
                <a:spcPts val="750"/>
              </a:spcBef>
              <a:spcAft>
                <a:spcPts val="0"/>
              </a:spcAft>
              <a:buSzPts val="1800"/>
              <a:buNone/>
            </a:pPr>
            <a:endParaRPr/>
          </a:p>
          <a:p>
            <a:pPr marL="0" lvl="0" indent="0" algn="l" rtl="0">
              <a:lnSpc>
                <a:spcPct val="90000"/>
              </a:lnSpc>
              <a:spcBef>
                <a:spcPts val="750"/>
              </a:spcBef>
              <a:spcAft>
                <a:spcPts val="0"/>
              </a:spcAft>
              <a:buClr>
                <a:schemeClr val="dk1"/>
              </a:buClr>
              <a:buSzPts val="3200"/>
              <a:buNone/>
            </a:pPr>
            <a:endParaRPr sz="3200" b="1"/>
          </a:p>
        </p:txBody>
      </p:sp>
      <p:pic>
        <p:nvPicPr>
          <p:cNvPr id="147" name="Google Shape;147;p11"/>
          <p:cNvPicPr preferRelativeResize="0"/>
          <p:nvPr/>
        </p:nvPicPr>
        <p:blipFill rotWithShape="1">
          <a:blip r:embed="rId3">
            <a:alphaModFix/>
          </a:blip>
          <a:srcRect/>
          <a:stretch/>
        </p:blipFill>
        <p:spPr>
          <a:xfrm>
            <a:off x="356600" y="5733873"/>
            <a:ext cx="1121275" cy="883275"/>
          </a:xfrm>
          <a:prstGeom prst="rect">
            <a:avLst/>
          </a:prstGeom>
          <a:noFill/>
          <a:ln>
            <a:noFill/>
          </a:ln>
        </p:spPr>
      </p:pic>
    </p:spTree>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Google Shape;640;p51"/>
          <p:cNvPicPr preferRelativeResize="0"/>
          <p:nvPr/>
        </p:nvPicPr>
        <p:blipFill rotWithShape="1">
          <a:blip r:embed="rId3">
            <a:alphaModFix/>
          </a:blip>
          <a:srcRect/>
          <a:stretch/>
        </p:blipFill>
        <p:spPr>
          <a:xfrm>
            <a:off x="6425186" y="1752600"/>
            <a:ext cx="2445447" cy="2438400"/>
          </a:xfrm>
          <a:prstGeom prst="rect">
            <a:avLst/>
          </a:prstGeom>
          <a:noFill/>
          <a:ln>
            <a:noFill/>
          </a:ln>
        </p:spPr>
      </p:pic>
      <p:sp>
        <p:nvSpPr>
          <p:cNvPr id="641" name="Google Shape;641;p51"/>
          <p:cNvSpPr txBox="1"/>
          <p:nvPr/>
        </p:nvSpPr>
        <p:spPr>
          <a:xfrm>
            <a:off x="741525" y="685791"/>
            <a:ext cx="5943600" cy="457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More Best Practice To Do’s:</a:t>
            </a:r>
            <a:endParaRPr sz="32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000"/>
              <a:buFont typeface="Gill Sans"/>
              <a:buNone/>
            </a:pPr>
            <a:endParaRPr sz="2000" b="1">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Establish &amp; enforce school rules and policies</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	</a:t>
            </a:r>
            <a:r>
              <a:rPr lang="en-US" sz="2000" b="0" i="0" u="none" strike="noStrike" cap="none">
                <a:solidFill>
                  <a:srgbClr val="000000"/>
                </a:solidFill>
                <a:latin typeface="Calibri"/>
                <a:ea typeface="Calibri"/>
                <a:cs typeface="Calibri"/>
                <a:sym typeface="Calibri"/>
              </a:rPr>
              <a:t>Common language &amp; actions</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2"/>
              </a:buClr>
              <a:buSzPts val="800"/>
              <a:buFont typeface="Calibri"/>
              <a:buNone/>
            </a:pPr>
            <a:endParaRPr sz="8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Increase supervision in hot spots</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	</a:t>
            </a:r>
            <a:r>
              <a:rPr lang="en-US" sz="2000" b="0" i="0" u="none" strike="noStrike" cap="none">
                <a:solidFill>
                  <a:srgbClr val="000000"/>
                </a:solidFill>
                <a:latin typeface="Calibri"/>
                <a:ea typeface="Calibri"/>
                <a:cs typeface="Calibri"/>
                <a:sym typeface="Calibri"/>
              </a:rPr>
              <a:t>Use your survey information</a:t>
            </a:r>
            <a:endParaRPr sz="1800">
              <a:solidFill>
                <a:schemeClr val="dk1"/>
              </a:solidFill>
              <a:latin typeface="Gill Sans"/>
              <a:ea typeface="Gill Sans"/>
              <a:cs typeface="Gill Sans"/>
              <a:sym typeface="Gill Sans"/>
            </a:endParaRPr>
          </a:p>
          <a:p>
            <a:pPr marL="342900" marR="0" lvl="0" indent="-342900" algn="l" rtl="0">
              <a:lnSpc>
                <a:spcPct val="100000"/>
              </a:lnSpc>
              <a:spcBef>
                <a:spcPts val="60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Intervene consistently &amp; appropriately </a:t>
            </a:r>
            <a:endParaRPr sz="1800">
              <a:solidFill>
                <a:schemeClr val="dk1"/>
              </a:solidFill>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                </a:t>
            </a:r>
            <a:r>
              <a:rPr lang="en-US" sz="2800" b="1" i="0" u="none" strike="noStrike" cap="none">
                <a:solidFill>
                  <a:srgbClr val="FF0000"/>
                </a:solidFill>
                <a:latin typeface="Calibri"/>
                <a:ea typeface="Calibri"/>
                <a:cs typeface="Calibri"/>
                <a:sym typeface="Calibri"/>
              </a:rPr>
              <a:t>*</a:t>
            </a:r>
            <a:endParaRPr sz="1000" b="1" i="0" u="none" strike="noStrike" cap="none">
              <a:solidFill>
                <a:srgbClr val="FF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Focus on class time</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a:solidFill>
                  <a:srgbClr val="000000"/>
                </a:solidFill>
                <a:latin typeface="Calibri"/>
                <a:ea typeface="Calibri"/>
                <a:cs typeface="Calibri"/>
                <a:sym typeface="Calibri"/>
              </a:rPr>
              <a:t>	Across the curriculum</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2"/>
              </a:buClr>
              <a:buSzPts val="800"/>
              <a:buFont typeface="Calibri"/>
              <a:buNone/>
            </a:pPr>
            <a:endParaRPr sz="8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Review. Refresh. Repeat. </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	                              </a:t>
            </a:r>
            <a:r>
              <a:rPr lang="en-US" sz="2000" b="0" i="0" u="none" strike="noStrike" cap="none">
                <a:solidFill>
                  <a:srgbClr val="000000"/>
                </a:solidFill>
                <a:latin typeface="Calibri"/>
                <a:ea typeface="Calibri"/>
                <a:cs typeface="Calibri"/>
                <a:sym typeface="Calibri"/>
              </a:rPr>
              <a:t>Do over</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chemeClr val="dk2"/>
              </a:buClr>
              <a:buSzPts val="2000"/>
              <a:buFont typeface="Calibri"/>
              <a:buNone/>
            </a:pPr>
            <a:endParaRPr sz="2000" b="1" i="0" u="none" strike="noStrike" cap="none">
              <a:solidFill>
                <a:srgbClr val="000000"/>
              </a:solidFill>
              <a:latin typeface="Calibri"/>
              <a:ea typeface="Calibri"/>
              <a:cs typeface="Calibri"/>
              <a:sym typeface="Calibri"/>
            </a:endParaRPr>
          </a:p>
        </p:txBody>
      </p:sp>
      <p:pic>
        <p:nvPicPr>
          <p:cNvPr id="642" name="Google Shape;642;p51"/>
          <p:cNvPicPr preferRelativeResize="0"/>
          <p:nvPr/>
        </p:nvPicPr>
        <p:blipFill rotWithShape="1">
          <a:blip r:embed="rId4">
            <a:alphaModFix/>
          </a:blip>
          <a:srcRect/>
          <a:stretch/>
        </p:blipFill>
        <p:spPr>
          <a:xfrm>
            <a:off x="356600" y="5745448"/>
            <a:ext cx="1106575" cy="8717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52"/>
          <p:cNvSpPr txBox="1"/>
          <p:nvPr/>
        </p:nvSpPr>
        <p:spPr>
          <a:xfrm>
            <a:off x="587215" y="1085076"/>
            <a:ext cx="8438797" cy="54168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Arial"/>
              <a:buNone/>
            </a:pPr>
            <a:r>
              <a:rPr lang="en-US" sz="2800" b="1" i="0" u="none" strike="noStrike" cap="none">
                <a:solidFill>
                  <a:srgbClr val="FF0000"/>
                </a:solidFill>
                <a:latin typeface="Arial"/>
                <a:ea typeface="Arial"/>
                <a:cs typeface="Arial"/>
                <a:sym typeface="Arial"/>
              </a:rPr>
              <a:t>* </a:t>
            </a:r>
            <a:r>
              <a:rPr lang="en-US" sz="2800" b="1" i="0" u="none" strike="noStrike" cap="none">
                <a:solidFill>
                  <a:srgbClr val="000000"/>
                </a:solidFill>
                <a:latin typeface="Arial"/>
                <a:ea typeface="Arial"/>
                <a:cs typeface="Arial"/>
                <a:sym typeface="Arial"/>
              </a:rPr>
              <a:t>Interventions:</a:t>
            </a:r>
            <a:endParaRPr sz="2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Arial"/>
                <a:ea typeface="Arial"/>
                <a:cs typeface="Arial"/>
                <a:sym typeface="Arial"/>
              </a:rPr>
              <a:t>On-the spot</a:t>
            </a: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Stop the behavior</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Name it</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Arial"/>
                <a:ea typeface="Arial"/>
                <a:cs typeface="Arial"/>
                <a:sym typeface="Arial"/>
              </a:rPr>
              <a:t>Classroom</a:t>
            </a: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Discuss behaviors, empathy, other appropriate topics</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Build across the curricula</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Arial"/>
                <a:ea typeface="Arial"/>
                <a:cs typeface="Arial"/>
                <a:sym typeface="Arial"/>
              </a:rPr>
              <a:t>School-wide</a:t>
            </a: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Kick-offs</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Signs / posters</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Common language</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Everybody engaged</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Arial"/>
                <a:ea typeface="Arial"/>
                <a:cs typeface="Arial"/>
                <a:sym typeface="Arial"/>
              </a:rPr>
              <a:t>Community</a:t>
            </a: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Involve/include your whole community</a:t>
            </a:r>
            <a:endParaRPr sz="18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Arial"/>
              <a:ea typeface="Arial"/>
              <a:cs typeface="Arial"/>
              <a:sym typeface="Arial"/>
            </a:endParaRPr>
          </a:p>
        </p:txBody>
      </p:sp>
      <p:pic>
        <p:nvPicPr>
          <p:cNvPr id="649" name="Google Shape;649;p52"/>
          <p:cNvPicPr preferRelativeResize="0"/>
          <p:nvPr/>
        </p:nvPicPr>
        <p:blipFill rotWithShape="1">
          <a:blip r:embed="rId3">
            <a:alphaModFix/>
          </a:blip>
          <a:srcRect/>
          <a:stretch/>
        </p:blipFill>
        <p:spPr>
          <a:xfrm>
            <a:off x="5257800" y="457200"/>
            <a:ext cx="3124200" cy="2340134"/>
          </a:xfrm>
          <a:prstGeom prst="rect">
            <a:avLst/>
          </a:prstGeom>
          <a:noFill/>
          <a:ln>
            <a:noFill/>
          </a:ln>
        </p:spPr>
      </p:pic>
      <p:sp>
        <p:nvSpPr>
          <p:cNvPr id="650" name="Google Shape;650;p52"/>
          <p:cNvSpPr txBox="1"/>
          <p:nvPr/>
        </p:nvSpPr>
        <p:spPr>
          <a:xfrm>
            <a:off x="5257800" y="2454701"/>
            <a:ext cx="3124200" cy="369332"/>
          </a:xfrm>
          <a:prstGeom prst="rect">
            <a:avLst/>
          </a:prstGeom>
          <a:solidFill>
            <a:srgbClr val="00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1" name="Google Shape;651;p52"/>
          <p:cNvPicPr preferRelativeResize="0"/>
          <p:nvPr/>
        </p:nvPicPr>
        <p:blipFill rotWithShape="1">
          <a:blip r:embed="rId4">
            <a:alphaModFix/>
          </a:blip>
          <a:srcRect/>
          <a:stretch/>
        </p:blipFill>
        <p:spPr>
          <a:xfrm>
            <a:off x="188850" y="5961300"/>
            <a:ext cx="907750" cy="71507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54"/>
          <p:cNvSpPr txBox="1">
            <a:spLocks noGrp="1"/>
          </p:cNvSpPr>
          <p:nvPr>
            <p:ph type="body" idx="1"/>
          </p:nvPr>
        </p:nvSpPr>
        <p:spPr>
          <a:xfrm>
            <a:off x="847700" y="399375"/>
            <a:ext cx="7974000" cy="457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1500"/>
              <a:buFont typeface="Calibri"/>
              <a:buNone/>
            </a:pPr>
            <a:r>
              <a:rPr lang="en-US" sz="6000" b="1" i="1" u="none" strike="noStrike" cap="none">
                <a:solidFill>
                  <a:schemeClr val="dk2"/>
                </a:solidFill>
              </a:rPr>
              <a:t>Schools Where </a:t>
            </a:r>
            <a:endParaRPr sz="6000" b="1" i="1" u="none" strike="noStrike" cap="none">
              <a:solidFill>
                <a:schemeClr val="dk2"/>
              </a:solidFill>
            </a:endParaRPr>
          </a:p>
          <a:p>
            <a:pPr marL="0" marR="0" lvl="0" indent="0" algn="ctr" rtl="0">
              <a:lnSpc>
                <a:spcPct val="100000"/>
              </a:lnSpc>
              <a:spcBef>
                <a:spcPts val="0"/>
              </a:spcBef>
              <a:spcAft>
                <a:spcPts val="0"/>
              </a:spcAft>
              <a:buClr>
                <a:schemeClr val="dk2"/>
              </a:buClr>
              <a:buSzPts val="1500"/>
              <a:buFont typeface="Calibri"/>
              <a:buNone/>
            </a:pPr>
            <a:r>
              <a:rPr lang="en-US" sz="6000" b="1" i="1" u="none" strike="noStrike" cap="none">
                <a:solidFill>
                  <a:schemeClr val="dk2"/>
                </a:solidFill>
              </a:rPr>
              <a:t>Everyone Belongs</a:t>
            </a:r>
            <a:endParaRPr b="1"/>
          </a:p>
          <a:p>
            <a:pPr marL="0" marR="0" lvl="0" indent="0" algn="l" rtl="0">
              <a:lnSpc>
                <a:spcPct val="100000"/>
              </a:lnSpc>
              <a:spcBef>
                <a:spcPts val="3000"/>
              </a:spcBef>
              <a:spcAft>
                <a:spcPts val="0"/>
              </a:spcAft>
              <a:buClr>
                <a:schemeClr val="dk2"/>
              </a:buClr>
              <a:buSzPts val="1500"/>
              <a:buFont typeface="Calibri"/>
              <a:buNone/>
            </a:pPr>
            <a:r>
              <a:rPr lang="en-US" sz="6000" b="0" i="0" u="none" strike="noStrike" cap="none">
                <a:solidFill>
                  <a:schemeClr val="dk2"/>
                </a:solidFill>
                <a:latin typeface="Calibri"/>
                <a:ea typeface="Calibri"/>
                <a:cs typeface="Calibri"/>
                <a:sym typeface="Calibri"/>
              </a:rPr>
              <a:t> </a:t>
            </a:r>
            <a:endParaRPr/>
          </a:p>
          <a:p>
            <a:pPr marL="0" marR="0" lvl="0" indent="0" algn="l" rtl="0">
              <a:lnSpc>
                <a:spcPct val="100000"/>
              </a:lnSpc>
              <a:spcBef>
                <a:spcPts val="3000"/>
              </a:spcBef>
              <a:spcAft>
                <a:spcPts val="0"/>
              </a:spcAft>
              <a:buClr>
                <a:schemeClr val="dk2"/>
              </a:buClr>
              <a:buSzPts val="1500"/>
              <a:buFont typeface="Calibri"/>
              <a:buNone/>
            </a:pPr>
            <a:endParaRPr sz="6000" b="0" i="0" u="none" strike="noStrike" cap="none">
              <a:solidFill>
                <a:schemeClr val="dk2"/>
              </a:solidFill>
              <a:latin typeface="Calibri"/>
              <a:ea typeface="Calibri"/>
              <a:cs typeface="Calibri"/>
              <a:sym typeface="Calibri"/>
            </a:endParaRPr>
          </a:p>
          <a:p>
            <a:pPr marL="0" marR="0" lvl="0" indent="0" algn="r" rtl="0">
              <a:lnSpc>
                <a:spcPct val="100000"/>
              </a:lnSpc>
              <a:spcBef>
                <a:spcPts val="1200"/>
              </a:spcBef>
              <a:spcAft>
                <a:spcPts val="0"/>
              </a:spcAft>
              <a:buClr>
                <a:schemeClr val="dk2"/>
              </a:buClr>
              <a:buSzPts val="600"/>
              <a:buFont typeface="Calibri"/>
              <a:buNone/>
            </a:pPr>
            <a:r>
              <a:rPr lang="en-US" sz="2400" b="1" i="0" u="none" strike="noStrike" cap="none">
                <a:solidFill>
                  <a:schemeClr val="dk2"/>
                </a:solidFill>
              </a:rPr>
              <a:t>Stan Davis</a:t>
            </a:r>
            <a:endParaRPr b="1"/>
          </a:p>
        </p:txBody>
      </p:sp>
      <p:pic>
        <p:nvPicPr>
          <p:cNvPr id="657" name="Google Shape;657;p54"/>
          <p:cNvPicPr preferRelativeResize="0"/>
          <p:nvPr/>
        </p:nvPicPr>
        <p:blipFill rotWithShape="1">
          <a:blip r:embed="rId3">
            <a:alphaModFix/>
          </a:blip>
          <a:srcRect/>
          <a:stretch/>
        </p:blipFill>
        <p:spPr>
          <a:xfrm>
            <a:off x="3688500" y="2198350"/>
            <a:ext cx="2468900" cy="3703350"/>
          </a:xfrm>
          <a:prstGeom prst="rect">
            <a:avLst/>
          </a:prstGeom>
          <a:noFill/>
          <a:ln>
            <a:noFill/>
          </a:ln>
        </p:spPr>
      </p:pic>
      <p:pic>
        <p:nvPicPr>
          <p:cNvPr id="658" name="Google Shape;658;p54"/>
          <p:cNvPicPr preferRelativeResize="0"/>
          <p:nvPr/>
        </p:nvPicPr>
        <p:blipFill rotWithShape="1">
          <a:blip r:embed="rId4">
            <a:alphaModFix/>
          </a:blip>
          <a:srcRect/>
          <a:stretch/>
        </p:blipFill>
        <p:spPr>
          <a:xfrm>
            <a:off x="356600" y="5695623"/>
            <a:ext cx="1169825" cy="921525"/>
          </a:xfrm>
          <a:prstGeom prst="rect">
            <a:avLst/>
          </a:prstGeom>
          <a:noFill/>
          <a:ln>
            <a:noFill/>
          </a:ln>
        </p:spPr>
      </p:pic>
    </p:spTree>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67"/>
          <p:cNvSpPr txBox="1">
            <a:spLocks noGrp="1"/>
          </p:cNvSpPr>
          <p:nvPr>
            <p:ph type="body" idx="1"/>
          </p:nvPr>
        </p:nvSpPr>
        <p:spPr>
          <a:xfrm>
            <a:off x="1603122" y="1333900"/>
            <a:ext cx="5937755" cy="3101983"/>
          </a:xfrm>
          <a:prstGeom prst="rect">
            <a:avLst/>
          </a:prstGeom>
          <a:noFill/>
          <a:ln>
            <a:noFill/>
          </a:ln>
        </p:spPr>
        <p:txBody>
          <a:bodyPr spcFirstLastPara="1" wrap="square" lIns="91425" tIns="91425" rIns="91425" bIns="91425" anchor="t" anchorCtr="0">
            <a:noAutofit/>
          </a:bodyPr>
          <a:lstStyle/>
          <a:p>
            <a:pPr marL="342900" marR="0" lvl="0" indent="-237064" algn="l" rtl="0">
              <a:lnSpc>
                <a:spcPct val="115000"/>
              </a:lnSpc>
              <a:spcBef>
                <a:spcPts val="0"/>
              </a:spcBef>
              <a:spcAft>
                <a:spcPts val="0"/>
              </a:spcAft>
              <a:buClr>
                <a:schemeClr val="dk1"/>
              </a:buClr>
              <a:buSzPts val="733"/>
              <a:buFont typeface="Calibri"/>
              <a:buNone/>
            </a:pPr>
            <a:r>
              <a:rPr lang="en-US" sz="2400" b="0" i="0" u="none" strike="noStrike" cap="none">
                <a:solidFill>
                  <a:srgbClr val="3F3F3F"/>
                </a:solidFill>
                <a:latin typeface="Arial"/>
                <a:ea typeface="Arial"/>
                <a:cs typeface="Arial"/>
                <a:sym typeface="Arial"/>
              </a:rPr>
              <a:t>“</a:t>
            </a:r>
            <a:r>
              <a:rPr lang="en-US" sz="2800" b="0" i="0" u="none" strike="noStrike" cap="none">
                <a:solidFill>
                  <a:srgbClr val="3F3F3F"/>
                </a:solidFill>
                <a:latin typeface="Calibri"/>
                <a:ea typeface="Calibri"/>
                <a:cs typeface="Calibri"/>
                <a:sym typeface="Calibri"/>
              </a:rPr>
              <a:t>While attention is most often directed at the experiences and traits of aggressors and victims, the majority of students (75 - 80%) are bystanders.”</a:t>
            </a:r>
            <a:endParaRPr/>
          </a:p>
          <a:p>
            <a:pPr marL="342900" marR="0" lvl="0" indent="-237064" algn="l" rtl="0">
              <a:lnSpc>
                <a:spcPct val="115000"/>
              </a:lnSpc>
              <a:spcBef>
                <a:spcPts val="0"/>
              </a:spcBef>
              <a:spcAft>
                <a:spcPts val="0"/>
              </a:spcAft>
              <a:buClr>
                <a:schemeClr val="dk1"/>
              </a:buClr>
              <a:buSzPts val="733"/>
              <a:buFont typeface="Calibri"/>
              <a:buNone/>
            </a:pPr>
            <a:endParaRPr sz="2400" b="0" i="0" u="none" strike="noStrike" cap="none">
              <a:solidFill>
                <a:srgbClr val="3F3F3F"/>
              </a:solidFill>
              <a:latin typeface="Arial"/>
              <a:ea typeface="Arial"/>
              <a:cs typeface="Arial"/>
              <a:sym typeface="Arial"/>
            </a:endParaRPr>
          </a:p>
          <a:p>
            <a:pPr marL="342900" marR="0" lvl="0" indent="-342900" algn="r" rtl="0">
              <a:lnSpc>
                <a:spcPct val="100000"/>
              </a:lnSpc>
              <a:spcBef>
                <a:spcPts val="1200"/>
              </a:spcBef>
              <a:spcAft>
                <a:spcPts val="0"/>
              </a:spcAft>
              <a:buClr>
                <a:schemeClr val="dk2"/>
              </a:buClr>
              <a:buSzPts val="1400"/>
              <a:buFont typeface="Calibri"/>
              <a:buNone/>
            </a:pPr>
            <a:r>
              <a:rPr lang="en-US" sz="1400" b="0" i="0" u="none" strike="noStrike" cap="none">
                <a:solidFill>
                  <a:srgbClr val="3F3F3F"/>
                </a:solidFill>
                <a:latin typeface="Arial"/>
                <a:ea typeface="Arial"/>
                <a:cs typeface="Arial"/>
                <a:sym typeface="Arial"/>
              </a:rPr>
              <a:t>Stan Davis, Schools Where Everyone Belongs, p195</a:t>
            </a:r>
            <a:endParaRPr/>
          </a:p>
          <a:p>
            <a:pPr marL="342900" marR="0" lvl="0" indent="-190500" algn="l" rtl="0">
              <a:lnSpc>
                <a:spcPct val="100000"/>
              </a:lnSpc>
              <a:spcBef>
                <a:spcPts val="1200"/>
              </a:spcBef>
              <a:spcAft>
                <a:spcPts val="0"/>
              </a:spcAft>
              <a:buClr>
                <a:schemeClr val="dk2"/>
              </a:buClr>
              <a:buSzPts val="2400"/>
              <a:buFont typeface="Calibri"/>
              <a:buNone/>
            </a:pPr>
            <a:endParaRPr sz="2400" b="0" i="0" u="none" strike="noStrike" cap="none">
              <a:solidFill>
                <a:schemeClr val="dk2"/>
              </a:solidFill>
              <a:latin typeface="Calibri"/>
              <a:ea typeface="Calibri"/>
              <a:cs typeface="Calibri"/>
              <a:sym typeface="Calibri"/>
            </a:endParaRPr>
          </a:p>
        </p:txBody>
      </p:sp>
      <p:pic>
        <p:nvPicPr>
          <p:cNvPr id="664" name="Google Shape;664;p67"/>
          <p:cNvPicPr preferRelativeResize="0"/>
          <p:nvPr/>
        </p:nvPicPr>
        <p:blipFill rotWithShape="1">
          <a:blip r:embed="rId3">
            <a:alphaModFix/>
          </a:blip>
          <a:srcRect/>
          <a:stretch/>
        </p:blipFill>
        <p:spPr>
          <a:xfrm>
            <a:off x="356600" y="5795247"/>
            <a:ext cx="1043350" cy="821900"/>
          </a:xfrm>
          <a:prstGeom prst="rect">
            <a:avLst/>
          </a:prstGeom>
          <a:noFill/>
          <a:ln>
            <a:noFill/>
          </a:ln>
        </p:spPr>
      </p:pic>
    </p:spTree>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66"/>
          <p:cNvSpPr txBox="1"/>
          <p:nvPr/>
        </p:nvSpPr>
        <p:spPr>
          <a:xfrm>
            <a:off x="693175" y="534125"/>
            <a:ext cx="6204300" cy="52947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1200"/>
              </a:spcBef>
              <a:spcAft>
                <a:spcPts val="0"/>
              </a:spcAft>
              <a:buClr>
                <a:schemeClr val="dk1"/>
              </a:buClr>
              <a:buSzPts val="2800"/>
              <a:buFont typeface="Gill Sans"/>
              <a:buNone/>
            </a:pPr>
            <a:r>
              <a:rPr lang="en-US" sz="2800" b="1">
                <a:solidFill>
                  <a:schemeClr val="dk1"/>
                </a:solidFill>
                <a:latin typeface="Gill Sans"/>
                <a:ea typeface="Gill Sans"/>
                <a:cs typeface="Gill Sans"/>
                <a:sym typeface="Gill Sans"/>
              </a:rPr>
              <a:t>Schools Where Everyone Belongs</a:t>
            </a:r>
            <a:endParaRPr sz="2800" b="1">
              <a:solidFill>
                <a:schemeClr val="dk1"/>
              </a:solidFill>
              <a:latin typeface="Gill Sans"/>
              <a:ea typeface="Gill Sans"/>
              <a:cs typeface="Gill Sans"/>
              <a:sym typeface="Gill Sans"/>
            </a:endParaRPr>
          </a:p>
          <a:p>
            <a:pPr marL="0" marR="0" lvl="0" indent="0" algn="l" rtl="0">
              <a:lnSpc>
                <a:spcPct val="115000"/>
              </a:lnSpc>
              <a:spcBef>
                <a:spcPts val="1200"/>
              </a:spcBef>
              <a:spcAft>
                <a:spcPts val="0"/>
              </a:spcAft>
              <a:buClr>
                <a:srgbClr val="FF0000"/>
              </a:buClr>
              <a:buSzPts val="2400"/>
              <a:buFont typeface="Gill Sans"/>
              <a:buNone/>
            </a:pPr>
            <a:r>
              <a:rPr lang="en-US" sz="2400" b="1">
                <a:solidFill>
                  <a:srgbClr val="FF0000"/>
                </a:solidFill>
                <a:latin typeface="Gill Sans"/>
                <a:ea typeface="Gill Sans"/>
                <a:cs typeface="Gill Sans"/>
                <a:sym typeface="Gill Sans"/>
              </a:rPr>
              <a:t>Steps 1 - 5:</a:t>
            </a:r>
            <a:endParaRPr sz="2400" b="1">
              <a:solidFill>
                <a:srgbClr val="FF0000"/>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2000"/>
              <a:buFont typeface="Gill Sans"/>
              <a:buNone/>
            </a:pPr>
            <a:r>
              <a:rPr lang="en-US" sz="2000">
                <a:solidFill>
                  <a:schemeClr val="dk1"/>
                </a:solidFill>
                <a:latin typeface="Gill Sans"/>
                <a:ea typeface="Gill Sans"/>
                <a:cs typeface="Gill Sans"/>
                <a:sym typeface="Gill Sans"/>
              </a:rPr>
              <a:t>1.  Est. clearly defined school-wide behavior expectations.</a:t>
            </a:r>
            <a:endParaRPr sz="2000">
              <a:solidFill>
                <a:schemeClr val="dk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2000"/>
              <a:buFont typeface="Gill Sans"/>
              <a:buNone/>
            </a:pPr>
            <a:r>
              <a:rPr lang="en-US" sz="2000">
                <a:solidFill>
                  <a:schemeClr val="dk1"/>
                </a:solidFill>
                <a:latin typeface="Gill Sans"/>
                <a:ea typeface="Gill Sans"/>
                <a:cs typeface="Gill Sans"/>
                <a:sym typeface="Gill Sans"/>
              </a:rPr>
              <a:t>2.  Use small, predictable and escalating consequences for       </a:t>
            </a:r>
            <a:endParaRPr sz="2000">
              <a:solidFill>
                <a:schemeClr val="dk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2000"/>
              <a:buFont typeface="Gill Sans"/>
              <a:buNone/>
            </a:pPr>
            <a:r>
              <a:rPr lang="en-US" sz="2000">
                <a:solidFill>
                  <a:schemeClr val="dk1"/>
                </a:solidFill>
                <a:latin typeface="Gill Sans"/>
                <a:ea typeface="Gill Sans"/>
                <a:cs typeface="Gill Sans"/>
                <a:sym typeface="Gill Sans"/>
              </a:rPr>
              <a:t>    aggression.</a:t>
            </a:r>
            <a:endParaRPr sz="2000">
              <a:solidFill>
                <a:schemeClr val="dk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2000"/>
              <a:buFont typeface="Gill Sans"/>
              <a:buNone/>
            </a:pPr>
            <a:r>
              <a:rPr lang="en-US" sz="2000">
                <a:solidFill>
                  <a:schemeClr val="dk1"/>
                </a:solidFill>
                <a:latin typeface="Gill Sans"/>
                <a:ea typeface="Gill Sans"/>
                <a:cs typeface="Gill Sans"/>
                <a:sym typeface="Gill Sans"/>
              </a:rPr>
              <a:t>3.  Maintain a positive emotional tone between adults and </a:t>
            </a:r>
            <a:endParaRPr sz="2000">
              <a:solidFill>
                <a:schemeClr val="dk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2000"/>
              <a:buFont typeface="Gill Sans"/>
              <a:buNone/>
            </a:pPr>
            <a:r>
              <a:rPr lang="en-US" sz="2000">
                <a:solidFill>
                  <a:schemeClr val="dk1"/>
                </a:solidFill>
                <a:latin typeface="Gill Sans"/>
                <a:ea typeface="Gill Sans"/>
                <a:cs typeface="Gill Sans"/>
                <a:sym typeface="Gill Sans"/>
              </a:rPr>
              <a:t>    youth.</a:t>
            </a:r>
            <a:endParaRPr sz="2000">
              <a:solidFill>
                <a:schemeClr val="dk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2000"/>
              <a:buFont typeface="Gill Sans"/>
              <a:buNone/>
            </a:pPr>
            <a:r>
              <a:rPr lang="en-US" sz="2000">
                <a:solidFill>
                  <a:schemeClr val="dk1"/>
                </a:solidFill>
                <a:latin typeface="Gill Sans"/>
                <a:ea typeface="Gill Sans"/>
                <a:cs typeface="Gill Sans"/>
                <a:sym typeface="Gill Sans"/>
              </a:rPr>
              <a:t>4.  Acknowledge positive actions.</a:t>
            </a:r>
            <a:endParaRPr sz="2000">
              <a:solidFill>
                <a:schemeClr val="dk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2000"/>
              <a:buFont typeface="Gill Sans"/>
              <a:buNone/>
            </a:pPr>
            <a:r>
              <a:rPr lang="en-US" sz="2000">
                <a:solidFill>
                  <a:schemeClr val="dk1"/>
                </a:solidFill>
                <a:latin typeface="Gill Sans"/>
                <a:ea typeface="Gill Sans"/>
                <a:cs typeface="Gill Sans"/>
                <a:sym typeface="Gill Sans"/>
              </a:rPr>
              <a:t>5.  Provide structured opportunities for aggressive youth       </a:t>
            </a:r>
            <a:endParaRPr sz="2000">
              <a:solidFill>
                <a:schemeClr val="dk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2000"/>
              <a:buFont typeface="Gill Sans"/>
              <a:buNone/>
            </a:pPr>
            <a:r>
              <a:rPr lang="en-US" sz="2000">
                <a:solidFill>
                  <a:schemeClr val="dk1"/>
                </a:solidFill>
                <a:latin typeface="Gill Sans"/>
                <a:ea typeface="Gill Sans"/>
                <a:cs typeface="Gill Sans"/>
                <a:sym typeface="Gill Sans"/>
              </a:rPr>
              <a:t>    to think about their aggressive actions.</a:t>
            </a:r>
            <a:endParaRPr sz="2000">
              <a:solidFill>
                <a:schemeClr val="dk1"/>
              </a:solidFill>
              <a:latin typeface="Gill Sans"/>
              <a:ea typeface="Gill Sans"/>
              <a:cs typeface="Gill Sans"/>
              <a:sym typeface="Gill Sans"/>
            </a:endParaRPr>
          </a:p>
        </p:txBody>
      </p:sp>
      <p:pic>
        <p:nvPicPr>
          <p:cNvPr id="670" name="Google Shape;670;p66" descr="C:\Users\Dawn Jaeger\AppData\Local\Microsoft\Windows\Temporary Internet Files\Content.IE5\JW1PAP2F\Action-steps[1].jpg"/>
          <p:cNvPicPr preferRelativeResize="0"/>
          <p:nvPr/>
        </p:nvPicPr>
        <p:blipFill rotWithShape="1">
          <a:blip r:embed="rId3">
            <a:alphaModFix/>
          </a:blip>
          <a:srcRect/>
          <a:stretch/>
        </p:blipFill>
        <p:spPr>
          <a:xfrm>
            <a:off x="6725275" y="4275273"/>
            <a:ext cx="2182750" cy="1871627"/>
          </a:xfrm>
          <a:prstGeom prst="rect">
            <a:avLst/>
          </a:prstGeom>
          <a:noFill/>
          <a:ln>
            <a:noFill/>
          </a:ln>
        </p:spPr>
      </p:pic>
      <p:pic>
        <p:nvPicPr>
          <p:cNvPr id="671" name="Google Shape;671;p66"/>
          <p:cNvPicPr preferRelativeResize="0"/>
          <p:nvPr/>
        </p:nvPicPr>
        <p:blipFill rotWithShape="1">
          <a:blip r:embed="rId4">
            <a:alphaModFix/>
          </a:blip>
          <a:srcRect/>
          <a:stretch/>
        </p:blipFill>
        <p:spPr>
          <a:xfrm>
            <a:off x="356600" y="5828797"/>
            <a:ext cx="1000772" cy="788350"/>
          </a:xfrm>
          <a:prstGeom prst="rect">
            <a:avLst/>
          </a:prstGeom>
          <a:noFill/>
          <a:ln>
            <a:noFill/>
          </a:ln>
        </p:spPr>
      </p:pic>
    </p:spTree>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g6303ace744_0_12"/>
          <p:cNvSpPr txBox="1"/>
          <p:nvPr/>
        </p:nvSpPr>
        <p:spPr>
          <a:xfrm>
            <a:off x="627850" y="392000"/>
            <a:ext cx="6812400" cy="519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FF0000"/>
              </a:buClr>
              <a:buSzPts val="2400"/>
              <a:buFont typeface="Gill Sans"/>
              <a:buNone/>
            </a:pPr>
            <a:r>
              <a:rPr lang="en-US" sz="2400" b="1">
                <a:solidFill>
                  <a:srgbClr val="FF0000"/>
                </a:solidFill>
                <a:latin typeface="Gill Sans"/>
                <a:ea typeface="Gill Sans"/>
                <a:cs typeface="Gill Sans"/>
                <a:sym typeface="Gill Sans"/>
              </a:rPr>
              <a:t>Steps 6 - 10</a:t>
            </a:r>
            <a:endParaRPr sz="2400" b="1">
              <a:solidFill>
                <a:srgbClr val="FF0000"/>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2000"/>
              <a:buFont typeface="Gill Sans"/>
              <a:buNone/>
            </a:pPr>
            <a:r>
              <a:rPr lang="en-US" sz="2000">
                <a:solidFill>
                  <a:schemeClr val="dk1"/>
                </a:solidFill>
                <a:latin typeface="Gill Sans"/>
                <a:ea typeface="Gill Sans"/>
                <a:cs typeface="Gill Sans"/>
                <a:sym typeface="Gill Sans"/>
              </a:rPr>
              <a:t>6. Work to develop a peer climate in which bystanders support and include students who are frequent targets of bullying.</a:t>
            </a:r>
            <a:endParaRPr sz="2000">
              <a:solidFill>
                <a:schemeClr val="dk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2000"/>
              <a:buFont typeface="Gill Sans"/>
              <a:buNone/>
            </a:pPr>
            <a:r>
              <a:rPr lang="en-US" sz="2000">
                <a:solidFill>
                  <a:schemeClr val="dk1"/>
                </a:solidFill>
                <a:latin typeface="Gill Sans"/>
                <a:ea typeface="Gill Sans"/>
                <a:cs typeface="Gill Sans"/>
                <a:sym typeface="Gill Sans"/>
              </a:rPr>
              <a:t>7. Protect targets and bystanders from repeated or retaliatory harassment or other negative behaviors.</a:t>
            </a:r>
            <a:endParaRPr sz="2000">
              <a:solidFill>
                <a:schemeClr val="dk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2000"/>
              <a:buFont typeface="Gill Sans"/>
              <a:buNone/>
            </a:pPr>
            <a:r>
              <a:rPr lang="en-US" sz="2000">
                <a:solidFill>
                  <a:schemeClr val="dk1"/>
                </a:solidFill>
                <a:latin typeface="Gill Sans"/>
                <a:ea typeface="Gill Sans"/>
                <a:cs typeface="Gill Sans"/>
                <a:sym typeface="Gill Sans"/>
              </a:rPr>
              <a:t>8. Help targets reverse feelings of self-blame, and to feel powerful.</a:t>
            </a:r>
            <a:endParaRPr sz="2000">
              <a:solidFill>
                <a:schemeClr val="dk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2000"/>
              <a:buFont typeface="Gill Sans"/>
              <a:buNone/>
            </a:pPr>
            <a:r>
              <a:rPr lang="en-US" sz="2000">
                <a:solidFill>
                  <a:schemeClr val="dk1"/>
                </a:solidFill>
                <a:latin typeface="Gill Sans"/>
                <a:ea typeface="Gill Sans"/>
                <a:cs typeface="Gill Sans"/>
                <a:sym typeface="Gill Sans"/>
              </a:rPr>
              <a:t>9. Help targets build friendships.</a:t>
            </a:r>
            <a:endParaRPr sz="2000">
              <a:solidFill>
                <a:schemeClr val="dk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2000"/>
              <a:buFont typeface="Gill Sans"/>
              <a:buNone/>
            </a:pPr>
            <a:r>
              <a:rPr lang="en-US" sz="2000">
                <a:solidFill>
                  <a:schemeClr val="dk1"/>
                </a:solidFill>
                <a:latin typeface="Gill Sans"/>
                <a:ea typeface="Gill Sans"/>
                <a:cs typeface="Gill Sans"/>
                <a:sym typeface="Gill Sans"/>
              </a:rPr>
              <a:t>10. Recognize and build on the strengths and accomplishments of your school community.</a:t>
            </a:r>
            <a:endParaRPr sz="2000">
              <a:solidFill>
                <a:schemeClr val="dk1"/>
              </a:solidFill>
              <a:latin typeface="Gill Sans"/>
              <a:ea typeface="Gill Sans"/>
              <a:cs typeface="Gill Sans"/>
              <a:sym typeface="Gill Sans"/>
            </a:endParaRPr>
          </a:p>
        </p:txBody>
      </p:sp>
      <p:pic>
        <p:nvPicPr>
          <p:cNvPr id="677" name="Google Shape;677;g6303ace744_0_12" descr="C:\Users\Dawn Jaeger\AppData\Local\Microsoft\Windows\Temporary Internet Files\Content.IE5\JW1PAP2F\Action-steps[1].jpg"/>
          <p:cNvPicPr preferRelativeResize="0"/>
          <p:nvPr/>
        </p:nvPicPr>
        <p:blipFill rotWithShape="1">
          <a:blip r:embed="rId3">
            <a:alphaModFix/>
          </a:blip>
          <a:srcRect/>
          <a:stretch/>
        </p:blipFill>
        <p:spPr>
          <a:xfrm>
            <a:off x="6646649" y="4578575"/>
            <a:ext cx="2132750" cy="1970350"/>
          </a:xfrm>
          <a:prstGeom prst="rect">
            <a:avLst/>
          </a:prstGeom>
          <a:noFill/>
          <a:ln>
            <a:noFill/>
          </a:ln>
        </p:spPr>
      </p:pic>
      <p:pic>
        <p:nvPicPr>
          <p:cNvPr id="678" name="Google Shape;678;g6303ace744_0_12"/>
          <p:cNvPicPr preferRelativeResize="0"/>
          <p:nvPr/>
        </p:nvPicPr>
        <p:blipFill rotWithShape="1">
          <a:blip r:embed="rId4">
            <a:alphaModFix/>
          </a:blip>
          <a:srcRect/>
          <a:stretch/>
        </p:blipFill>
        <p:spPr>
          <a:xfrm>
            <a:off x="159250" y="5899348"/>
            <a:ext cx="1074019" cy="846050"/>
          </a:xfrm>
          <a:prstGeom prst="rect">
            <a:avLst/>
          </a:prstGeom>
          <a:noFill/>
          <a:ln>
            <a:noFill/>
          </a:ln>
        </p:spPr>
      </p:pic>
    </p:spTree>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56"/>
          <p:cNvSpPr txBox="1">
            <a:spLocks noGrp="1"/>
          </p:cNvSpPr>
          <p:nvPr>
            <p:ph type="title"/>
          </p:nvPr>
        </p:nvSpPr>
        <p:spPr>
          <a:xfrm>
            <a:off x="1367260" y="215695"/>
            <a:ext cx="5564482"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C8C93"/>
              </a:buClr>
              <a:buSzPts val="1000"/>
              <a:buFont typeface="Cambria"/>
              <a:buNone/>
            </a:pPr>
            <a:r>
              <a:rPr lang="en-US" sz="4000" b="1" i="0" u="none" strike="noStrike" cap="none">
                <a:solidFill>
                  <a:srgbClr val="3C8C93"/>
                </a:solidFill>
                <a:latin typeface="Cambria"/>
                <a:ea typeface="Cambria"/>
                <a:cs typeface="Cambria"/>
                <a:sym typeface="Cambria"/>
              </a:rPr>
              <a:t>Expectations/Rules</a:t>
            </a:r>
            <a:endParaRPr/>
          </a:p>
        </p:txBody>
      </p:sp>
      <p:sp>
        <p:nvSpPr>
          <p:cNvPr id="685" name="Google Shape;685;p56"/>
          <p:cNvSpPr txBox="1">
            <a:spLocks noGrp="1"/>
          </p:cNvSpPr>
          <p:nvPr>
            <p:ph type="body" idx="1"/>
          </p:nvPr>
        </p:nvSpPr>
        <p:spPr>
          <a:xfrm>
            <a:off x="857251" y="1690689"/>
            <a:ext cx="3171825" cy="447833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70C0"/>
              </a:buClr>
              <a:buSzPts val="2400"/>
              <a:buFont typeface="Calibri"/>
              <a:buChar char="•"/>
            </a:pPr>
            <a:r>
              <a:rPr lang="en-US" sz="2400" b="0" i="0" u="none" strike="noStrike" cap="none">
                <a:solidFill>
                  <a:srgbClr val="0070C0"/>
                </a:solidFill>
                <a:latin typeface="Calibri"/>
                <a:ea typeface="Calibri"/>
                <a:cs typeface="Calibri"/>
                <a:sym typeface="Calibri"/>
              </a:rPr>
              <a:t>Be Respectful</a:t>
            </a:r>
            <a:endParaRPr/>
          </a:p>
          <a:p>
            <a:pPr marL="342900" marR="0" lvl="0" indent="-342900" algn="l" rtl="0">
              <a:lnSpc>
                <a:spcPct val="100000"/>
              </a:lnSpc>
              <a:spcBef>
                <a:spcPts val="1200"/>
              </a:spcBef>
              <a:spcAft>
                <a:spcPts val="0"/>
              </a:spcAft>
              <a:buClr>
                <a:srgbClr val="0070C0"/>
              </a:buClr>
              <a:buSzPts val="2400"/>
              <a:buFont typeface="Calibri"/>
              <a:buChar char="•"/>
            </a:pPr>
            <a:r>
              <a:rPr lang="en-US" sz="2400" b="0" i="0" u="none" strike="noStrike" cap="none">
                <a:solidFill>
                  <a:srgbClr val="0070C0"/>
                </a:solidFill>
                <a:latin typeface="Calibri"/>
                <a:ea typeface="Calibri"/>
                <a:cs typeface="Calibri"/>
                <a:sym typeface="Calibri"/>
              </a:rPr>
              <a:t>Be Responsible</a:t>
            </a:r>
            <a:endParaRPr/>
          </a:p>
          <a:p>
            <a:pPr marL="342900" marR="0" lvl="0" indent="-342900" algn="l" rtl="0">
              <a:lnSpc>
                <a:spcPct val="100000"/>
              </a:lnSpc>
              <a:spcBef>
                <a:spcPts val="1200"/>
              </a:spcBef>
              <a:spcAft>
                <a:spcPts val="0"/>
              </a:spcAft>
              <a:buClr>
                <a:srgbClr val="0070C0"/>
              </a:buClr>
              <a:buSzPts val="2400"/>
              <a:buFont typeface="Calibri"/>
              <a:buChar char="•"/>
            </a:pPr>
            <a:r>
              <a:rPr lang="en-US" sz="2400" b="0" i="0" u="none" strike="noStrike" cap="none">
                <a:solidFill>
                  <a:srgbClr val="0070C0"/>
                </a:solidFill>
                <a:latin typeface="Calibri"/>
                <a:ea typeface="Calibri"/>
                <a:cs typeface="Calibri"/>
                <a:sym typeface="Calibri"/>
              </a:rPr>
              <a:t>Be Safe</a:t>
            </a:r>
            <a:endParaRPr/>
          </a:p>
          <a:p>
            <a:pPr marL="342900" marR="0" lvl="0" indent="-342900" algn="l" rtl="0">
              <a:lnSpc>
                <a:spcPct val="100000"/>
              </a:lnSpc>
              <a:spcBef>
                <a:spcPts val="1200"/>
              </a:spcBef>
              <a:spcAft>
                <a:spcPts val="0"/>
              </a:spcAft>
              <a:buClr>
                <a:srgbClr val="0070C0"/>
              </a:buClr>
              <a:buSzPts val="2400"/>
              <a:buFont typeface="Calibri"/>
              <a:buChar char="•"/>
            </a:pPr>
            <a:r>
              <a:rPr lang="en-US" sz="2400" b="0" i="0" u="none" strike="noStrike" cap="none">
                <a:solidFill>
                  <a:srgbClr val="0070C0"/>
                </a:solidFill>
                <a:latin typeface="Calibri"/>
                <a:ea typeface="Calibri"/>
                <a:cs typeface="Calibri"/>
                <a:sym typeface="Calibri"/>
              </a:rPr>
              <a:t>Everyone contributes to the learning environment</a:t>
            </a:r>
            <a:endParaRPr/>
          </a:p>
          <a:p>
            <a:pPr marL="342900" marR="0" lvl="0" indent="-342900" algn="l" rtl="0">
              <a:lnSpc>
                <a:spcPct val="100000"/>
              </a:lnSpc>
              <a:spcBef>
                <a:spcPts val="1200"/>
              </a:spcBef>
              <a:spcAft>
                <a:spcPts val="0"/>
              </a:spcAft>
              <a:buClr>
                <a:schemeClr val="dk2"/>
              </a:buClr>
              <a:buSzPts val="2400"/>
              <a:buFont typeface="Calibri"/>
              <a:buNone/>
            </a:pPr>
            <a:endParaRPr sz="2400" b="0" i="0" u="none" strike="noStrike" cap="none">
              <a:solidFill>
                <a:schemeClr val="dk2"/>
              </a:solidFill>
              <a:latin typeface="Calibri"/>
              <a:ea typeface="Calibri"/>
              <a:cs typeface="Calibri"/>
              <a:sym typeface="Calibri"/>
            </a:endParaRPr>
          </a:p>
        </p:txBody>
      </p:sp>
      <p:sp>
        <p:nvSpPr>
          <p:cNvPr id="686" name="Google Shape;686;p56"/>
          <p:cNvSpPr txBox="1">
            <a:spLocks noGrp="1"/>
          </p:cNvSpPr>
          <p:nvPr>
            <p:ph type="body" idx="2"/>
          </p:nvPr>
        </p:nvSpPr>
        <p:spPr>
          <a:xfrm>
            <a:off x="4572000" y="1498805"/>
            <a:ext cx="3571875" cy="5143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030A0"/>
              </a:buClr>
              <a:buSzPts val="2400"/>
              <a:buFont typeface="Calibri"/>
              <a:buChar char="•"/>
            </a:pPr>
            <a:r>
              <a:rPr lang="en-US" sz="2400" b="0" i="0" u="none" strike="noStrike" cap="none">
                <a:solidFill>
                  <a:srgbClr val="7030A0"/>
                </a:solidFill>
                <a:latin typeface="Calibri"/>
                <a:ea typeface="Calibri"/>
                <a:cs typeface="Calibri"/>
                <a:sym typeface="Calibri"/>
              </a:rPr>
              <a:t>We will not bully others.</a:t>
            </a:r>
            <a:endParaRPr/>
          </a:p>
          <a:p>
            <a:pPr marL="342900" marR="0" lvl="0" indent="-342900" algn="l" rtl="0">
              <a:lnSpc>
                <a:spcPct val="100000"/>
              </a:lnSpc>
              <a:spcBef>
                <a:spcPts val="1200"/>
              </a:spcBef>
              <a:spcAft>
                <a:spcPts val="0"/>
              </a:spcAft>
              <a:buClr>
                <a:srgbClr val="7030A0"/>
              </a:buClr>
              <a:buSzPts val="2400"/>
              <a:buFont typeface="Calibri"/>
              <a:buChar char="•"/>
            </a:pPr>
            <a:r>
              <a:rPr lang="en-US" sz="2400" b="0" i="0" u="none" strike="noStrike" cap="none">
                <a:solidFill>
                  <a:srgbClr val="7030A0"/>
                </a:solidFill>
                <a:latin typeface="Calibri"/>
                <a:ea typeface="Calibri"/>
                <a:cs typeface="Calibri"/>
                <a:sym typeface="Calibri"/>
              </a:rPr>
              <a:t>We will try to help students who are bullied.</a:t>
            </a:r>
            <a:endParaRPr/>
          </a:p>
          <a:p>
            <a:pPr marL="342900" marR="0" lvl="0" indent="-342900" algn="l" rtl="0">
              <a:lnSpc>
                <a:spcPct val="100000"/>
              </a:lnSpc>
              <a:spcBef>
                <a:spcPts val="1200"/>
              </a:spcBef>
              <a:spcAft>
                <a:spcPts val="0"/>
              </a:spcAft>
              <a:buClr>
                <a:srgbClr val="7030A0"/>
              </a:buClr>
              <a:buSzPts val="2400"/>
              <a:buFont typeface="Calibri"/>
              <a:buChar char="•"/>
            </a:pPr>
            <a:r>
              <a:rPr lang="en-US" sz="2400" b="0" i="0" u="none" strike="noStrike" cap="none">
                <a:solidFill>
                  <a:srgbClr val="7030A0"/>
                </a:solidFill>
                <a:latin typeface="Calibri"/>
                <a:ea typeface="Calibri"/>
                <a:cs typeface="Calibri"/>
                <a:sym typeface="Calibri"/>
              </a:rPr>
              <a:t>We will try to include students who are left out.</a:t>
            </a:r>
            <a:endParaRPr/>
          </a:p>
          <a:p>
            <a:pPr marL="342900" marR="0" lvl="0" indent="-342900" algn="l" rtl="0">
              <a:lnSpc>
                <a:spcPct val="100000"/>
              </a:lnSpc>
              <a:spcBef>
                <a:spcPts val="1200"/>
              </a:spcBef>
              <a:spcAft>
                <a:spcPts val="0"/>
              </a:spcAft>
              <a:buClr>
                <a:srgbClr val="7030A0"/>
              </a:buClr>
              <a:buSzPts val="2400"/>
              <a:buFont typeface="Calibri"/>
              <a:buChar char="•"/>
            </a:pPr>
            <a:r>
              <a:rPr lang="en-US" sz="2400" b="0" i="0" u="none" strike="noStrike" cap="none">
                <a:solidFill>
                  <a:srgbClr val="7030A0"/>
                </a:solidFill>
                <a:latin typeface="Calibri"/>
                <a:ea typeface="Calibri"/>
                <a:cs typeface="Calibri"/>
                <a:sym typeface="Calibri"/>
              </a:rPr>
              <a:t>If we know that somebody is being bullied, we will tell an adult at school and an adult at home.</a:t>
            </a:r>
            <a:endParaRPr/>
          </a:p>
          <a:p>
            <a:pPr marL="342900" marR="0" lvl="0" indent="-342900" algn="l" rtl="0">
              <a:lnSpc>
                <a:spcPct val="100000"/>
              </a:lnSpc>
              <a:spcBef>
                <a:spcPts val="1200"/>
              </a:spcBef>
              <a:spcAft>
                <a:spcPts val="0"/>
              </a:spcAft>
              <a:buClr>
                <a:schemeClr val="dk2"/>
              </a:buClr>
              <a:buSzPts val="2400"/>
              <a:buFont typeface="Calibri"/>
              <a:buNone/>
            </a:pPr>
            <a:endParaRPr sz="2400" b="0" i="0" u="none" strike="noStrike" cap="none">
              <a:solidFill>
                <a:schemeClr val="dk2"/>
              </a:solidFill>
              <a:latin typeface="Calibri"/>
              <a:ea typeface="Calibri"/>
              <a:cs typeface="Calibri"/>
              <a:sym typeface="Calibri"/>
            </a:endParaRPr>
          </a:p>
        </p:txBody>
      </p:sp>
      <p:pic>
        <p:nvPicPr>
          <p:cNvPr id="687" name="Google Shape;687;p56"/>
          <p:cNvPicPr preferRelativeResize="0"/>
          <p:nvPr/>
        </p:nvPicPr>
        <p:blipFill rotWithShape="1">
          <a:blip r:embed="rId3">
            <a:alphaModFix/>
          </a:blip>
          <a:srcRect/>
          <a:stretch/>
        </p:blipFill>
        <p:spPr>
          <a:xfrm>
            <a:off x="356600" y="5728848"/>
            <a:ext cx="1127650" cy="888300"/>
          </a:xfrm>
          <a:prstGeom prst="rect">
            <a:avLst/>
          </a:prstGeom>
          <a:noFill/>
          <a:ln>
            <a:noFill/>
          </a:ln>
        </p:spPr>
      </p:pic>
    </p:spTree>
  </p:cSld>
  <p:clrMapOvr>
    <a:masterClrMapping/>
  </p:clrMapOvr>
  <p:transition>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68"/>
          <p:cNvSpPr txBox="1">
            <a:spLocks noGrp="1"/>
          </p:cNvSpPr>
          <p:nvPr>
            <p:ph type="title"/>
          </p:nvPr>
        </p:nvSpPr>
        <p:spPr>
          <a:xfrm>
            <a:off x="793100" y="182518"/>
            <a:ext cx="5937900" cy="118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C8C93"/>
              </a:buClr>
              <a:buSzPts val="800"/>
              <a:buFont typeface="Cambria"/>
              <a:buNone/>
            </a:pPr>
            <a:r>
              <a:rPr lang="en-US" sz="3200" b="1" i="0" u="none" strike="noStrike" cap="none">
                <a:solidFill>
                  <a:srgbClr val="3C8C93"/>
                </a:solidFill>
                <a:latin typeface="Cambria"/>
                <a:ea typeface="Cambria"/>
                <a:cs typeface="Cambria"/>
                <a:sym typeface="Cambria"/>
              </a:rPr>
              <a:t>We MUST take action!</a:t>
            </a:r>
            <a:endParaRPr/>
          </a:p>
        </p:txBody>
      </p:sp>
      <p:sp>
        <p:nvSpPr>
          <p:cNvPr id="694" name="Google Shape;694;p68"/>
          <p:cNvSpPr txBox="1">
            <a:spLocks noGrp="1"/>
          </p:cNvSpPr>
          <p:nvPr>
            <p:ph type="body" idx="1"/>
          </p:nvPr>
        </p:nvSpPr>
        <p:spPr>
          <a:xfrm>
            <a:off x="1390875" y="1180338"/>
            <a:ext cx="6591300" cy="4497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600"/>
              <a:buFont typeface="Calibri"/>
              <a:buNone/>
            </a:pPr>
            <a:r>
              <a:rPr lang="en-US" sz="2400" b="1" i="0" u="none" strike="noStrike" cap="none">
                <a:solidFill>
                  <a:schemeClr val="dk2"/>
                </a:solidFill>
                <a:latin typeface="Calibri"/>
                <a:ea typeface="Calibri"/>
                <a:cs typeface="Calibri"/>
                <a:sym typeface="Calibri"/>
              </a:rPr>
              <a:t>Welcoming Schools Handouts</a:t>
            </a:r>
            <a:endParaRPr/>
          </a:p>
          <a:p>
            <a:pPr marL="342900" marR="0" lvl="0" indent="-342900" algn="l" rtl="0">
              <a:lnSpc>
                <a:spcPct val="100000"/>
              </a:lnSpc>
              <a:spcBef>
                <a:spcPts val="1200"/>
              </a:spcBef>
              <a:spcAft>
                <a:spcPts val="0"/>
              </a:spcAft>
              <a:buClr>
                <a:schemeClr val="dk2"/>
              </a:buClr>
              <a:buSzPts val="2400"/>
              <a:buFont typeface="Calibri"/>
              <a:buChar char="•"/>
            </a:pPr>
            <a:r>
              <a:rPr lang="en-US" sz="2400" b="0" i="1" u="none" strike="noStrike" cap="none">
                <a:solidFill>
                  <a:schemeClr val="dk2"/>
                </a:solidFill>
                <a:latin typeface="Calibri"/>
                <a:ea typeface="Calibri"/>
                <a:cs typeface="Calibri"/>
                <a:sym typeface="Calibri"/>
              </a:rPr>
              <a:t> Bias, Bullying, and Bystanders</a:t>
            </a:r>
            <a:endParaRPr/>
          </a:p>
          <a:p>
            <a:pPr marL="342900" marR="0" lvl="0" indent="-342900" algn="l" rtl="0">
              <a:lnSpc>
                <a:spcPct val="100000"/>
              </a:lnSpc>
              <a:spcBef>
                <a:spcPts val="1200"/>
              </a:spcBef>
              <a:spcAft>
                <a:spcPts val="0"/>
              </a:spcAft>
              <a:buClr>
                <a:schemeClr val="dk2"/>
              </a:buClr>
              <a:buSzPts val="2400"/>
              <a:buFont typeface="Calibri"/>
              <a:buChar char="•"/>
            </a:pPr>
            <a:r>
              <a:rPr lang="en-US" sz="2400" b="0" i="1" u="none" strike="noStrike" cap="none">
                <a:solidFill>
                  <a:schemeClr val="dk2"/>
                </a:solidFill>
                <a:latin typeface="Calibri"/>
                <a:ea typeface="Calibri"/>
                <a:cs typeface="Calibri"/>
                <a:sym typeface="Calibri"/>
              </a:rPr>
              <a:t>Tips for Elementary School Educators</a:t>
            </a:r>
            <a:endParaRPr/>
          </a:p>
          <a:p>
            <a:pPr marL="342900" marR="0" lvl="0" indent="-342900" algn="l" rtl="0">
              <a:lnSpc>
                <a:spcPct val="100000"/>
              </a:lnSpc>
              <a:spcBef>
                <a:spcPts val="1200"/>
              </a:spcBef>
              <a:spcAft>
                <a:spcPts val="0"/>
              </a:spcAft>
              <a:buClr>
                <a:schemeClr val="dk2"/>
              </a:buClr>
              <a:buSzPts val="2400"/>
              <a:buFont typeface="Calibri"/>
              <a:buChar char="•"/>
            </a:pPr>
            <a:r>
              <a:rPr lang="en-US" sz="2400" b="0" i="1" u="none" strike="noStrike" cap="none">
                <a:solidFill>
                  <a:schemeClr val="dk2"/>
                </a:solidFill>
                <a:latin typeface="Calibri"/>
                <a:ea typeface="Calibri"/>
                <a:cs typeface="Calibri"/>
                <a:sym typeface="Calibri"/>
              </a:rPr>
              <a:t>What You Can Say to Stop Hurtful Language and Educate</a:t>
            </a:r>
            <a:endParaRPr/>
          </a:p>
          <a:p>
            <a:pPr marL="342900" marR="0" lvl="0" indent="-342900" algn="l" rtl="0">
              <a:lnSpc>
                <a:spcPct val="100000"/>
              </a:lnSpc>
              <a:spcBef>
                <a:spcPts val="1200"/>
              </a:spcBef>
              <a:spcAft>
                <a:spcPts val="0"/>
              </a:spcAft>
              <a:buClr>
                <a:schemeClr val="dk2"/>
              </a:buClr>
              <a:buSzPts val="2400"/>
              <a:buFont typeface="Calibri"/>
              <a:buChar char="•"/>
            </a:pPr>
            <a:r>
              <a:rPr lang="en-US" sz="2400" b="0" i="1" u="none" strike="noStrike" cap="none">
                <a:solidFill>
                  <a:schemeClr val="dk2"/>
                </a:solidFill>
                <a:latin typeface="Calibri"/>
                <a:ea typeface="Calibri"/>
                <a:cs typeface="Calibri"/>
                <a:sym typeface="Calibri"/>
              </a:rPr>
              <a:t>Engage Students in Teachable Moments</a:t>
            </a:r>
            <a:endParaRPr/>
          </a:p>
          <a:p>
            <a:pPr marL="342900" marR="0" lvl="0" indent="-342900" algn="l" rtl="0">
              <a:lnSpc>
                <a:spcPct val="100000"/>
              </a:lnSpc>
              <a:spcBef>
                <a:spcPts val="1200"/>
              </a:spcBef>
              <a:spcAft>
                <a:spcPts val="0"/>
              </a:spcAft>
              <a:buClr>
                <a:schemeClr val="dk2"/>
              </a:buClr>
              <a:buSzPts val="2400"/>
              <a:buFont typeface="Calibri"/>
              <a:buChar char="•"/>
            </a:pPr>
            <a:r>
              <a:rPr lang="en-US" sz="2400" b="0" i="1" u="none" strike="noStrike" cap="none">
                <a:solidFill>
                  <a:schemeClr val="dk2"/>
                </a:solidFill>
                <a:latin typeface="Calibri"/>
                <a:ea typeface="Calibri"/>
                <a:cs typeface="Calibri"/>
                <a:sym typeface="Calibri"/>
              </a:rPr>
              <a:t>What Do You Say to ‘That’s So Gay’?</a:t>
            </a:r>
            <a:endParaRPr/>
          </a:p>
          <a:p>
            <a:pPr marL="342900" marR="0" lvl="0" indent="-342900" algn="r" rtl="0">
              <a:lnSpc>
                <a:spcPct val="100000"/>
              </a:lnSpc>
              <a:spcBef>
                <a:spcPts val="900"/>
              </a:spcBef>
              <a:spcAft>
                <a:spcPts val="0"/>
              </a:spcAft>
              <a:buClr>
                <a:schemeClr val="dk2"/>
              </a:buClr>
              <a:buSzPts val="450"/>
              <a:buFont typeface="Calibri"/>
              <a:buNone/>
            </a:pPr>
            <a:r>
              <a:rPr lang="en-US" sz="1800" b="0" i="1" u="sng" strike="noStrike" cap="none">
                <a:solidFill>
                  <a:schemeClr val="hlink"/>
                </a:solidFill>
                <a:latin typeface="Calibri"/>
                <a:ea typeface="Calibri"/>
                <a:cs typeface="Calibri"/>
                <a:sym typeface="Calibri"/>
                <a:hlinkClick r:id="rId3"/>
              </a:rPr>
              <a:t>www.welcomingschools.org</a:t>
            </a:r>
            <a:endParaRPr/>
          </a:p>
        </p:txBody>
      </p:sp>
      <p:pic>
        <p:nvPicPr>
          <p:cNvPr id="695" name="Google Shape;695;p68"/>
          <p:cNvPicPr preferRelativeResize="0"/>
          <p:nvPr/>
        </p:nvPicPr>
        <p:blipFill rotWithShape="1">
          <a:blip r:embed="rId4">
            <a:alphaModFix/>
          </a:blip>
          <a:srcRect/>
          <a:stretch/>
        </p:blipFill>
        <p:spPr>
          <a:xfrm>
            <a:off x="3301550" y="5058025"/>
            <a:ext cx="2769957" cy="1463029"/>
          </a:xfrm>
          <a:prstGeom prst="rect">
            <a:avLst/>
          </a:prstGeom>
          <a:noFill/>
          <a:ln>
            <a:noFill/>
          </a:ln>
        </p:spPr>
      </p:pic>
      <p:pic>
        <p:nvPicPr>
          <p:cNvPr id="696" name="Google Shape;696;p68"/>
          <p:cNvPicPr preferRelativeResize="0"/>
          <p:nvPr/>
        </p:nvPicPr>
        <p:blipFill rotWithShape="1">
          <a:blip r:embed="rId5">
            <a:alphaModFix/>
          </a:blip>
          <a:srcRect/>
          <a:stretch/>
        </p:blipFill>
        <p:spPr>
          <a:xfrm>
            <a:off x="356600" y="5802406"/>
            <a:ext cx="1034275" cy="814742"/>
          </a:xfrm>
          <a:prstGeom prst="rect">
            <a:avLst/>
          </a:prstGeom>
          <a:noFill/>
          <a:ln>
            <a:noFill/>
          </a:ln>
        </p:spPr>
      </p:pic>
    </p:spTree>
  </p:cSld>
  <p:clrMapOvr>
    <a:masterClrMapping/>
  </p:clrMapOvr>
  <p:transition>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pic>
        <p:nvPicPr>
          <p:cNvPr id="702" name="Google Shape;702;g6f847b5968_0_9"/>
          <p:cNvPicPr preferRelativeResize="0"/>
          <p:nvPr/>
        </p:nvPicPr>
        <p:blipFill>
          <a:blip r:embed="rId3">
            <a:alphaModFix/>
          </a:blip>
          <a:stretch>
            <a:fillRect/>
          </a:stretch>
        </p:blipFill>
        <p:spPr>
          <a:xfrm>
            <a:off x="152400" y="448350"/>
            <a:ext cx="8839200" cy="5712225"/>
          </a:xfrm>
          <a:prstGeom prst="rect">
            <a:avLst/>
          </a:prstGeom>
          <a:noFill/>
          <a:ln>
            <a:noFill/>
          </a:ln>
        </p:spPr>
      </p:pic>
      <p:pic>
        <p:nvPicPr>
          <p:cNvPr id="703" name="Google Shape;703;g6f847b5968_0_9"/>
          <p:cNvPicPr preferRelativeResize="0"/>
          <p:nvPr/>
        </p:nvPicPr>
        <p:blipFill rotWithShape="1">
          <a:blip r:embed="rId4">
            <a:alphaModFix/>
          </a:blip>
          <a:srcRect/>
          <a:stretch/>
        </p:blipFill>
        <p:spPr>
          <a:xfrm>
            <a:off x="356600" y="5802406"/>
            <a:ext cx="1034275" cy="814742"/>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76"/>
          <p:cNvSpPr txBox="1">
            <a:spLocks noGrp="1"/>
          </p:cNvSpPr>
          <p:nvPr>
            <p:ph type="body" idx="1"/>
          </p:nvPr>
        </p:nvSpPr>
        <p:spPr>
          <a:xfrm>
            <a:off x="1603122" y="1333900"/>
            <a:ext cx="5937755" cy="3101983"/>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Clr>
                <a:schemeClr val="dk2"/>
              </a:buClr>
              <a:buSzPts val="3200"/>
              <a:buFont typeface="Calibri"/>
              <a:buNone/>
            </a:pPr>
            <a:r>
              <a:rPr lang="en-US" sz="3200" b="0" i="0" u="none" strike="noStrike" cap="none">
                <a:solidFill>
                  <a:srgbClr val="3F3F3F"/>
                </a:solidFill>
                <a:latin typeface="Arial"/>
                <a:ea typeface="Arial"/>
                <a:cs typeface="Arial"/>
                <a:sym typeface="Arial"/>
              </a:rPr>
              <a:t>“</a:t>
            </a:r>
            <a:r>
              <a:rPr lang="en-US" sz="3200" b="0" i="0" u="none" strike="noStrike" cap="none">
                <a:solidFill>
                  <a:srgbClr val="3F3F3F"/>
                </a:solidFill>
                <a:latin typeface="Calibri"/>
                <a:ea typeface="Calibri"/>
                <a:cs typeface="Calibri"/>
                <a:sym typeface="Calibri"/>
              </a:rPr>
              <a:t>When we stop our behaviors that make the problem worse, we take the first step. … when we show by our actions and our positive attention that we value every student, we encourage our students to do the same.”</a:t>
            </a:r>
            <a:endParaRPr/>
          </a:p>
          <a:p>
            <a:pPr marL="342900" marR="0" lvl="0" indent="-342900" algn="l" rtl="0">
              <a:lnSpc>
                <a:spcPct val="100000"/>
              </a:lnSpc>
              <a:spcBef>
                <a:spcPts val="0"/>
              </a:spcBef>
              <a:spcAft>
                <a:spcPts val="0"/>
              </a:spcAft>
              <a:buClr>
                <a:schemeClr val="dk2"/>
              </a:buClr>
              <a:buSzPts val="2400"/>
              <a:buFont typeface="Calibri"/>
              <a:buNone/>
            </a:pPr>
            <a:endParaRPr sz="2400" b="0" i="0" u="none" strike="noStrike" cap="none">
              <a:solidFill>
                <a:srgbClr val="3F3F3F"/>
              </a:solidFill>
              <a:latin typeface="Arial"/>
              <a:ea typeface="Arial"/>
              <a:cs typeface="Arial"/>
              <a:sym typeface="Arial"/>
            </a:endParaRPr>
          </a:p>
          <a:p>
            <a:pPr marL="0" marR="0" lvl="0" indent="0" algn="r" rtl="0">
              <a:lnSpc>
                <a:spcPct val="115000"/>
              </a:lnSpc>
              <a:spcBef>
                <a:spcPts val="0"/>
              </a:spcBef>
              <a:spcAft>
                <a:spcPts val="0"/>
              </a:spcAft>
              <a:buClr>
                <a:schemeClr val="dk1"/>
              </a:buClr>
              <a:buSzPts val="733"/>
              <a:buFont typeface="Calibri"/>
              <a:buNone/>
            </a:pPr>
            <a:r>
              <a:rPr lang="en-US" sz="1200" b="0" i="0" u="none" strike="noStrike" cap="none">
                <a:solidFill>
                  <a:srgbClr val="3F3F3F"/>
                </a:solidFill>
                <a:latin typeface="Arial"/>
                <a:ea typeface="Arial"/>
                <a:cs typeface="Arial"/>
                <a:sym typeface="Arial"/>
              </a:rPr>
              <a:t>Stan Davis, Schools Where Everyone Belongs, Chapter 4</a:t>
            </a:r>
            <a:endParaRPr/>
          </a:p>
        </p:txBody>
      </p:sp>
      <p:pic>
        <p:nvPicPr>
          <p:cNvPr id="709" name="Google Shape;709;p76"/>
          <p:cNvPicPr preferRelativeResize="0"/>
          <p:nvPr/>
        </p:nvPicPr>
        <p:blipFill rotWithShape="1">
          <a:blip r:embed="rId3">
            <a:alphaModFix/>
          </a:blip>
          <a:srcRect/>
          <a:stretch/>
        </p:blipFill>
        <p:spPr>
          <a:xfrm>
            <a:off x="356600" y="5811872"/>
            <a:ext cx="1022250" cy="805275"/>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2"/>
          <p:cNvSpPr txBox="1">
            <a:spLocks noGrp="1"/>
          </p:cNvSpPr>
          <p:nvPr>
            <p:ph type="title"/>
          </p:nvPr>
        </p:nvSpPr>
        <p:spPr>
          <a:xfrm>
            <a:off x="837036" y="707323"/>
            <a:ext cx="6737700" cy="396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2970"/>
              <a:buFont typeface="Calibri"/>
              <a:buNone/>
            </a:pPr>
            <a:r>
              <a:rPr lang="en-US" sz="3240" b="1">
                <a:solidFill>
                  <a:srgbClr val="1F3864"/>
                </a:solidFill>
              </a:rPr>
              <a:t>CONSIDER THIS:</a:t>
            </a:r>
            <a:endParaRPr sz="3240"/>
          </a:p>
        </p:txBody>
      </p:sp>
      <p:sp>
        <p:nvSpPr>
          <p:cNvPr id="154" name="Google Shape;154;p12"/>
          <p:cNvSpPr txBox="1">
            <a:spLocks noGrp="1"/>
          </p:cNvSpPr>
          <p:nvPr>
            <p:ph type="body" idx="1"/>
          </p:nvPr>
        </p:nvSpPr>
        <p:spPr>
          <a:xfrm>
            <a:off x="715250" y="1680625"/>
            <a:ext cx="8195700" cy="29691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3600"/>
              <a:buNone/>
            </a:pPr>
            <a:r>
              <a:rPr lang="en-US" sz="3330"/>
              <a:t>       4.  Not Playing Fair Is Not Bullying</a:t>
            </a:r>
            <a:endParaRPr sz="3330"/>
          </a:p>
          <a:p>
            <a:pPr marL="0" lvl="0" indent="0" algn="l" rtl="0">
              <a:lnSpc>
                <a:spcPct val="80000"/>
              </a:lnSpc>
              <a:spcBef>
                <a:spcPts val="0"/>
              </a:spcBef>
              <a:spcAft>
                <a:spcPts val="0"/>
              </a:spcAft>
              <a:buClr>
                <a:schemeClr val="dk1"/>
              </a:buClr>
              <a:buSzPts val="3600"/>
              <a:buNone/>
            </a:pPr>
            <a:endParaRPr sz="3330"/>
          </a:p>
          <a:p>
            <a:pPr marL="0" lvl="0" indent="0" algn="l" rtl="0">
              <a:lnSpc>
                <a:spcPct val="80000"/>
              </a:lnSpc>
              <a:spcBef>
                <a:spcPts val="0"/>
              </a:spcBef>
              <a:spcAft>
                <a:spcPts val="0"/>
              </a:spcAft>
              <a:buClr>
                <a:schemeClr val="dk1"/>
              </a:buClr>
              <a:buSzPts val="3600"/>
              <a:buNone/>
            </a:pPr>
            <a:r>
              <a:rPr lang="en-US" sz="3330"/>
              <a:t>       5. Good-Natured teasing is not bullying </a:t>
            </a:r>
            <a:endParaRPr sz="1665"/>
          </a:p>
          <a:p>
            <a:pPr marL="171450" lvl="0" indent="0" algn="l" rtl="0">
              <a:lnSpc>
                <a:spcPct val="80000"/>
              </a:lnSpc>
              <a:spcBef>
                <a:spcPts val="750"/>
              </a:spcBef>
              <a:spcAft>
                <a:spcPts val="0"/>
              </a:spcAft>
              <a:buSzPts val="1665"/>
              <a:buNone/>
            </a:pPr>
            <a:endParaRPr sz="1665"/>
          </a:p>
          <a:p>
            <a:pPr marL="0" lvl="0" indent="0" algn="l" rtl="0">
              <a:lnSpc>
                <a:spcPct val="80000"/>
              </a:lnSpc>
              <a:spcBef>
                <a:spcPts val="750"/>
              </a:spcBef>
              <a:spcAft>
                <a:spcPts val="0"/>
              </a:spcAft>
              <a:buSzPts val="3330"/>
              <a:buNone/>
            </a:pPr>
            <a:r>
              <a:rPr lang="en-US" sz="3330"/>
              <a:t>       6. Finding “conflict” does not preclude    </a:t>
            </a:r>
            <a:endParaRPr sz="3330"/>
          </a:p>
          <a:p>
            <a:pPr marL="0" lvl="0" indent="0" algn="l" rtl="0">
              <a:lnSpc>
                <a:spcPct val="80000"/>
              </a:lnSpc>
              <a:spcBef>
                <a:spcPts val="750"/>
              </a:spcBef>
              <a:spcAft>
                <a:spcPts val="0"/>
              </a:spcAft>
              <a:buSzPts val="3330"/>
              <a:buNone/>
            </a:pPr>
            <a:r>
              <a:rPr lang="en-US" sz="3330"/>
              <a:t>           finding “bullying.”</a:t>
            </a:r>
            <a:endParaRPr sz="1665"/>
          </a:p>
          <a:p>
            <a:pPr marL="0" lvl="0" indent="0" algn="l" rtl="0">
              <a:lnSpc>
                <a:spcPct val="80000"/>
              </a:lnSpc>
              <a:spcBef>
                <a:spcPts val="750"/>
              </a:spcBef>
              <a:spcAft>
                <a:spcPts val="0"/>
              </a:spcAft>
              <a:buClr>
                <a:schemeClr val="dk1"/>
              </a:buClr>
              <a:buSzPts val="2100"/>
              <a:buNone/>
            </a:pPr>
            <a:r>
              <a:rPr lang="en-US" sz="1665" b="1"/>
              <a:t> </a:t>
            </a:r>
            <a:endParaRPr sz="1665"/>
          </a:p>
        </p:txBody>
      </p:sp>
      <p:pic>
        <p:nvPicPr>
          <p:cNvPr id="155" name="Google Shape;155;p12"/>
          <p:cNvPicPr preferRelativeResize="0"/>
          <p:nvPr/>
        </p:nvPicPr>
        <p:blipFill rotWithShape="1">
          <a:blip r:embed="rId3">
            <a:alphaModFix/>
          </a:blip>
          <a:srcRect/>
          <a:stretch/>
        </p:blipFill>
        <p:spPr>
          <a:xfrm>
            <a:off x="356600" y="5694623"/>
            <a:ext cx="1171100" cy="922525"/>
          </a:xfrm>
          <a:prstGeom prst="rect">
            <a:avLst/>
          </a:prstGeom>
          <a:noFill/>
          <a:ln>
            <a:noFill/>
          </a:ln>
        </p:spPr>
      </p:pic>
    </p:spTree>
  </p:cSld>
  <p:clrMapOvr>
    <a:masterClrMapping/>
  </p:clrMapOvr>
  <p:transition>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71"/>
          <p:cNvSpPr txBox="1">
            <a:spLocks noGrp="1"/>
          </p:cNvSpPr>
          <p:nvPr>
            <p:ph type="title"/>
          </p:nvPr>
        </p:nvSpPr>
        <p:spPr>
          <a:xfrm>
            <a:off x="762000" y="364761"/>
            <a:ext cx="7620000" cy="8382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rgbClr val="3C8C93"/>
              </a:buClr>
              <a:buSzPts val="5333"/>
              <a:buFont typeface="Cambria"/>
              <a:buNone/>
            </a:pPr>
            <a:r>
              <a:rPr lang="en-US" sz="2800">
                <a:solidFill>
                  <a:srgbClr val="526EB8"/>
                </a:solidFill>
              </a:rPr>
              <a:t>WHICH OF THE BYSTANDER ACTIONS BELOW MADE THINGS BETTER?</a:t>
            </a:r>
            <a:endParaRPr sz="2800">
              <a:solidFill>
                <a:srgbClr val="526EB8"/>
              </a:solidFill>
            </a:endParaRPr>
          </a:p>
        </p:txBody>
      </p:sp>
      <p:sp>
        <p:nvSpPr>
          <p:cNvPr id="716" name="Google Shape;716;p71"/>
          <p:cNvSpPr txBox="1">
            <a:spLocks noGrp="1"/>
          </p:cNvSpPr>
          <p:nvPr>
            <p:ph type="body" idx="1"/>
          </p:nvPr>
        </p:nvSpPr>
        <p:spPr>
          <a:xfrm>
            <a:off x="1042500" y="1323300"/>
            <a:ext cx="7059000" cy="5202600"/>
          </a:xfrm>
          <a:prstGeom prst="rect">
            <a:avLst/>
          </a:prstGeom>
          <a:noFill/>
          <a:ln>
            <a:noFill/>
          </a:ln>
        </p:spPr>
        <p:txBody>
          <a:bodyPr spcFirstLastPara="1" wrap="square" lIns="91425" tIns="91425" rIns="91425" bIns="91425" anchor="t" anchorCtr="0">
            <a:noAutofit/>
          </a:bodyPr>
          <a:lstStyle/>
          <a:p>
            <a:pPr marL="1371600" lvl="0" indent="-381000" algn="l" rtl="0">
              <a:lnSpc>
                <a:spcPct val="90000"/>
              </a:lnSpc>
              <a:spcBef>
                <a:spcPts val="0"/>
              </a:spcBef>
              <a:spcAft>
                <a:spcPts val="0"/>
              </a:spcAft>
              <a:buClr>
                <a:schemeClr val="dk1"/>
              </a:buClr>
              <a:buSzPts val="2100"/>
              <a:buChar char="•"/>
            </a:pPr>
            <a:r>
              <a:rPr lang="en-US" sz="2400"/>
              <a:t>Asked them to stop			</a:t>
            </a:r>
            <a:endParaRPr sz="2400"/>
          </a:p>
          <a:p>
            <a:pPr marL="1371600" lvl="0" indent="-381000" algn="l" rtl="0">
              <a:lnSpc>
                <a:spcPct val="90000"/>
              </a:lnSpc>
              <a:spcBef>
                <a:spcPts val="0"/>
              </a:spcBef>
              <a:spcAft>
                <a:spcPts val="0"/>
              </a:spcAft>
              <a:buClr>
                <a:schemeClr val="dk1"/>
              </a:buClr>
              <a:buSzPts val="2100"/>
              <a:buChar char="•"/>
            </a:pPr>
            <a:r>
              <a:rPr lang="en-US" sz="2400"/>
              <a:t>Helped me tell someone</a:t>
            </a:r>
            <a:endParaRPr sz="2400"/>
          </a:p>
          <a:p>
            <a:pPr marL="1371600" lvl="0" indent="-381000" algn="l" rtl="0">
              <a:lnSpc>
                <a:spcPct val="90000"/>
              </a:lnSpc>
              <a:spcBef>
                <a:spcPts val="0"/>
              </a:spcBef>
              <a:spcAft>
                <a:spcPts val="0"/>
              </a:spcAft>
              <a:buClr>
                <a:schemeClr val="dk1"/>
              </a:buClr>
              <a:buSzPts val="2100"/>
              <a:buChar char="•"/>
            </a:pPr>
            <a:r>
              <a:rPr lang="en-US" sz="2400"/>
              <a:t>Spent time with me</a:t>
            </a:r>
            <a:endParaRPr sz="2400"/>
          </a:p>
          <a:p>
            <a:pPr marL="1371600" lvl="0" indent="-381000" algn="l" rtl="0">
              <a:lnSpc>
                <a:spcPct val="90000"/>
              </a:lnSpc>
              <a:spcBef>
                <a:spcPts val="0"/>
              </a:spcBef>
              <a:spcAft>
                <a:spcPts val="0"/>
              </a:spcAft>
              <a:buClr>
                <a:schemeClr val="dk1"/>
              </a:buClr>
              <a:buSzPts val="2100"/>
              <a:buChar char="•"/>
            </a:pPr>
            <a:r>
              <a:rPr lang="en-US" sz="2400"/>
              <a:t>Blamed me</a:t>
            </a:r>
            <a:endParaRPr sz="2400"/>
          </a:p>
          <a:p>
            <a:pPr marL="1371600" lvl="0" indent="-381000" algn="l" rtl="0">
              <a:lnSpc>
                <a:spcPct val="90000"/>
              </a:lnSpc>
              <a:spcBef>
                <a:spcPts val="0"/>
              </a:spcBef>
              <a:spcAft>
                <a:spcPts val="0"/>
              </a:spcAft>
              <a:buClr>
                <a:schemeClr val="dk1"/>
              </a:buClr>
              <a:buSzPts val="2100"/>
              <a:buChar char="•"/>
            </a:pPr>
            <a:r>
              <a:rPr lang="en-US" sz="2400"/>
              <a:t>Talked to me</a:t>
            </a:r>
            <a:endParaRPr sz="2400"/>
          </a:p>
          <a:p>
            <a:pPr marL="1371600" lvl="0" indent="-381000" algn="l" rtl="0">
              <a:lnSpc>
                <a:spcPct val="90000"/>
              </a:lnSpc>
              <a:spcBef>
                <a:spcPts val="0"/>
              </a:spcBef>
              <a:spcAft>
                <a:spcPts val="0"/>
              </a:spcAft>
              <a:buClr>
                <a:schemeClr val="dk1"/>
              </a:buClr>
              <a:buSzPts val="2100"/>
              <a:buChar char="•"/>
            </a:pPr>
            <a:r>
              <a:rPr lang="en-US" sz="2400"/>
              <a:t>Made fun of me</a:t>
            </a:r>
            <a:endParaRPr sz="2400"/>
          </a:p>
          <a:p>
            <a:pPr marL="1371600" lvl="0" indent="-381000" algn="l" rtl="0">
              <a:lnSpc>
                <a:spcPct val="90000"/>
              </a:lnSpc>
              <a:spcBef>
                <a:spcPts val="0"/>
              </a:spcBef>
              <a:spcAft>
                <a:spcPts val="0"/>
              </a:spcAft>
              <a:buClr>
                <a:schemeClr val="dk1"/>
              </a:buClr>
              <a:buSzPts val="2100"/>
              <a:buChar char="•"/>
            </a:pPr>
            <a:r>
              <a:rPr lang="en-US" sz="2400"/>
              <a:t>Told an adult</a:t>
            </a:r>
            <a:endParaRPr sz="2400"/>
          </a:p>
          <a:p>
            <a:pPr marL="1371600" lvl="0" indent="-381000" algn="l" rtl="0">
              <a:lnSpc>
                <a:spcPct val="90000"/>
              </a:lnSpc>
              <a:spcBef>
                <a:spcPts val="0"/>
              </a:spcBef>
              <a:spcAft>
                <a:spcPts val="0"/>
              </a:spcAft>
              <a:buClr>
                <a:schemeClr val="dk1"/>
              </a:buClr>
              <a:buSzPts val="2100"/>
              <a:buChar char="•"/>
            </a:pPr>
            <a:r>
              <a:rPr lang="en-US" sz="2400"/>
              <a:t>Ignored it</a:t>
            </a:r>
            <a:endParaRPr sz="2400"/>
          </a:p>
          <a:p>
            <a:pPr marL="1371600" lvl="0" indent="-381000" algn="l" rtl="0">
              <a:lnSpc>
                <a:spcPct val="90000"/>
              </a:lnSpc>
              <a:spcBef>
                <a:spcPts val="0"/>
              </a:spcBef>
              <a:spcAft>
                <a:spcPts val="0"/>
              </a:spcAft>
              <a:buClr>
                <a:schemeClr val="dk1"/>
              </a:buClr>
              <a:buSzPts val="2100"/>
              <a:buChar char="•"/>
            </a:pPr>
            <a:r>
              <a:rPr lang="en-US" sz="2400"/>
              <a:t>Helped me get away</a:t>
            </a:r>
            <a:endParaRPr sz="2400"/>
          </a:p>
          <a:p>
            <a:pPr marL="1371600" lvl="0" indent="-381000" algn="l" rtl="0">
              <a:lnSpc>
                <a:spcPct val="90000"/>
              </a:lnSpc>
              <a:spcBef>
                <a:spcPts val="0"/>
              </a:spcBef>
              <a:spcAft>
                <a:spcPts val="0"/>
              </a:spcAft>
              <a:buClr>
                <a:schemeClr val="dk1"/>
              </a:buClr>
              <a:buSzPts val="2100"/>
              <a:buChar char="•"/>
            </a:pPr>
            <a:r>
              <a:rPr lang="en-US" sz="2400"/>
              <a:t>Confronted them</a:t>
            </a:r>
            <a:endParaRPr sz="2400"/>
          </a:p>
          <a:p>
            <a:pPr marL="1371600" lvl="0" indent="-381000" algn="l" rtl="0">
              <a:lnSpc>
                <a:spcPct val="90000"/>
              </a:lnSpc>
              <a:spcBef>
                <a:spcPts val="0"/>
              </a:spcBef>
              <a:spcAft>
                <a:spcPts val="0"/>
              </a:spcAft>
              <a:buClr>
                <a:schemeClr val="dk1"/>
              </a:buClr>
              <a:buSzPts val="2100"/>
              <a:buChar char="•"/>
            </a:pPr>
            <a:r>
              <a:rPr lang="en-US" sz="2400"/>
              <a:t>Called me</a:t>
            </a:r>
            <a:endParaRPr sz="2400"/>
          </a:p>
          <a:p>
            <a:pPr marL="1371600" lvl="0" indent="-381000" algn="l" rtl="0">
              <a:lnSpc>
                <a:spcPct val="90000"/>
              </a:lnSpc>
              <a:spcBef>
                <a:spcPts val="0"/>
              </a:spcBef>
              <a:spcAft>
                <a:spcPts val="0"/>
              </a:spcAft>
              <a:buClr>
                <a:schemeClr val="dk1"/>
              </a:buClr>
              <a:buSzPts val="2100"/>
              <a:buChar char="•"/>
            </a:pPr>
            <a:r>
              <a:rPr lang="en-US" sz="2400"/>
              <a:t>Gave me advice</a:t>
            </a:r>
            <a:endParaRPr sz="2400"/>
          </a:p>
          <a:p>
            <a:pPr marL="1371600" lvl="0" indent="-381000" algn="l" rtl="0">
              <a:lnSpc>
                <a:spcPct val="90000"/>
              </a:lnSpc>
              <a:spcBef>
                <a:spcPts val="0"/>
              </a:spcBef>
              <a:spcAft>
                <a:spcPts val="0"/>
              </a:spcAft>
              <a:buClr>
                <a:schemeClr val="dk1"/>
              </a:buClr>
              <a:buSzPts val="2100"/>
              <a:buChar char="•"/>
            </a:pPr>
            <a:r>
              <a:rPr lang="en-US" sz="2400"/>
              <a:t>Distracted them</a:t>
            </a:r>
            <a:endParaRPr sz="2400"/>
          </a:p>
          <a:p>
            <a:pPr marL="1371600" lvl="0" indent="-381000" algn="l" rtl="0">
              <a:lnSpc>
                <a:spcPct val="90000"/>
              </a:lnSpc>
              <a:spcBef>
                <a:spcPts val="0"/>
              </a:spcBef>
              <a:spcAft>
                <a:spcPts val="0"/>
              </a:spcAft>
              <a:buClr>
                <a:schemeClr val="dk1"/>
              </a:buClr>
              <a:buSzPts val="2100"/>
              <a:buChar char="•"/>
            </a:pPr>
            <a:r>
              <a:rPr lang="en-US" sz="2400"/>
              <a:t>Listened to me</a:t>
            </a:r>
            <a:endParaRPr sz="2400"/>
          </a:p>
        </p:txBody>
      </p:sp>
      <p:pic>
        <p:nvPicPr>
          <p:cNvPr id="717" name="Google Shape;717;p71"/>
          <p:cNvPicPr preferRelativeResize="0"/>
          <p:nvPr/>
        </p:nvPicPr>
        <p:blipFill rotWithShape="1">
          <a:blip r:embed="rId3">
            <a:alphaModFix/>
          </a:blip>
          <a:srcRect/>
          <a:stretch/>
        </p:blipFill>
        <p:spPr>
          <a:xfrm>
            <a:off x="356600" y="5878272"/>
            <a:ext cx="937950" cy="73887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72"/>
          <p:cNvSpPr txBox="1">
            <a:spLocks noGrp="1"/>
          </p:cNvSpPr>
          <p:nvPr>
            <p:ph type="title"/>
          </p:nvPr>
        </p:nvSpPr>
        <p:spPr>
          <a:xfrm>
            <a:off x="897467" y="226332"/>
            <a:ext cx="7349066" cy="77893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C8C93"/>
              </a:buClr>
              <a:buSzPts val="3200"/>
              <a:buFont typeface="Cambria"/>
              <a:buNone/>
            </a:pPr>
            <a:r>
              <a:rPr lang="en-US" sz="3200" b="1" i="0" u="none" strike="noStrike" cap="none">
                <a:solidFill>
                  <a:srgbClr val="3C8C93"/>
                </a:solidFill>
                <a:latin typeface="Cambria"/>
                <a:ea typeface="Cambria"/>
                <a:cs typeface="Cambria"/>
                <a:sym typeface="Cambria"/>
              </a:rPr>
              <a:t>What Happened After Peers Did That?</a:t>
            </a:r>
            <a:endParaRPr/>
          </a:p>
        </p:txBody>
      </p:sp>
      <p:sp>
        <p:nvSpPr>
          <p:cNvPr id="723" name="Google Shape;723;p72"/>
          <p:cNvSpPr txBox="1">
            <a:spLocks noGrp="1"/>
          </p:cNvSpPr>
          <p:nvPr>
            <p:ph type="body" idx="1"/>
          </p:nvPr>
        </p:nvSpPr>
        <p:spPr>
          <a:xfrm>
            <a:off x="1606045" y="2638045"/>
            <a:ext cx="5937755" cy="3101983"/>
          </a:xfrm>
          <a:prstGeom prst="rect">
            <a:avLst/>
          </a:prstGeom>
          <a:noFill/>
          <a:ln>
            <a:noFill/>
          </a:ln>
        </p:spPr>
        <p:txBody>
          <a:bodyPr spcFirstLastPara="1" wrap="square" lIns="91425" tIns="91425" rIns="91425" bIns="91425" anchor="t" anchorCtr="0">
            <a:noAutofit/>
          </a:bodyPr>
          <a:lstStyle/>
          <a:p>
            <a:pPr marL="342900" marR="0" lvl="0" indent="-190500" algn="l" rtl="0">
              <a:lnSpc>
                <a:spcPct val="100000"/>
              </a:lnSpc>
              <a:spcBef>
                <a:spcPts val="0"/>
              </a:spcBef>
              <a:spcAft>
                <a:spcPts val="0"/>
              </a:spcAft>
              <a:buClr>
                <a:schemeClr val="dk2"/>
              </a:buClr>
              <a:buSzPts val="2400"/>
              <a:buFont typeface="Calibri"/>
              <a:buNone/>
            </a:pPr>
            <a:endParaRPr sz="2400" b="0" i="0" u="none" strike="noStrike" cap="none">
              <a:solidFill>
                <a:schemeClr val="dk2"/>
              </a:solidFill>
              <a:latin typeface="Calibri"/>
              <a:ea typeface="Calibri"/>
              <a:cs typeface="Calibri"/>
              <a:sym typeface="Calibri"/>
            </a:endParaRPr>
          </a:p>
        </p:txBody>
      </p:sp>
      <p:pic>
        <p:nvPicPr>
          <p:cNvPr id="724" name="Google Shape;724;p72"/>
          <p:cNvPicPr preferRelativeResize="0"/>
          <p:nvPr/>
        </p:nvPicPr>
        <p:blipFill rotWithShape="1">
          <a:blip r:embed="rId3">
            <a:alphaModFix/>
          </a:blip>
          <a:srcRect/>
          <a:stretch/>
        </p:blipFill>
        <p:spPr>
          <a:xfrm>
            <a:off x="1275347" y="1140178"/>
            <a:ext cx="7523879" cy="5491490"/>
          </a:xfrm>
          <a:prstGeom prst="rect">
            <a:avLst/>
          </a:prstGeom>
          <a:noFill/>
          <a:ln>
            <a:noFill/>
          </a:ln>
        </p:spPr>
      </p:pic>
      <p:pic>
        <p:nvPicPr>
          <p:cNvPr id="725" name="Google Shape;725;p72"/>
          <p:cNvPicPr preferRelativeResize="0"/>
          <p:nvPr/>
        </p:nvPicPr>
        <p:blipFill rotWithShape="1">
          <a:blip r:embed="rId4">
            <a:alphaModFix/>
          </a:blip>
          <a:srcRect/>
          <a:stretch/>
        </p:blipFill>
        <p:spPr>
          <a:xfrm>
            <a:off x="157325" y="5852722"/>
            <a:ext cx="988839" cy="778950"/>
          </a:xfrm>
          <a:prstGeom prst="rect">
            <a:avLst/>
          </a:prstGeom>
          <a:noFill/>
          <a:ln>
            <a:noFill/>
          </a:ln>
        </p:spPr>
      </p:pic>
    </p:spTree>
  </p:cSld>
  <p:clrMapOvr>
    <a:masterClrMapping/>
  </p:clrMapOvr>
  <p:transition>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73"/>
          <p:cNvSpPr txBox="1">
            <a:spLocks noGrp="1"/>
          </p:cNvSpPr>
          <p:nvPr>
            <p:ph type="body" idx="1"/>
          </p:nvPr>
        </p:nvSpPr>
        <p:spPr>
          <a:xfrm>
            <a:off x="1603122" y="1318911"/>
            <a:ext cx="5937755" cy="3101983"/>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chemeClr val="dk2"/>
              </a:buClr>
              <a:buSzPts val="3200"/>
              <a:buNone/>
            </a:pPr>
            <a:r>
              <a:rPr lang="en-US" sz="3200" b="0" i="0" u="none" strike="noStrike" cap="none">
                <a:solidFill>
                  <a:srgbClr val="3F3F3F"/>
                </a:solidFill>
                <a:latin typeface="Calibri"/>
                <a:ea typeface="Calibri"/>
                <a:cs typeface="Calibri"/>
                <a:sym typeface="Calibri"/>
              </a:rPr>
              <a:t>Bystander training is unlikely to make a significant, long-lasting change unless adults actively model the behaviors they are expecting to see in the bystanders</a:t>
            </a:r>
            <a:r>
              <a:rPr lang="en-US" sz="3200" b="0" i="0" u="none" strike="noStrike" cap="none">
                <a:solidFill>
                  <a:srgbClr val="3F3F3F"/>
                </a:solidFill>
                <a:latin typeface="Arial"/>
                <a:ea typeface="Arial"/>
                <a:cs typeface="Arial"/>
                <a:sym typeface="Arial"/>
              </a:rPr>
              <a:t>.</a:t>
            </a:r>
            <a:endParaRPr/>
          </a:p>
          <a:p>
            <a:pPr marL="342900" marR="0" lvl="0" indent="-190500" algn="l" rtl="0">
              <a:lnSpc>
                <a:spcPct val="100000"/>
              </a:lnSpc>
              <a:spcBef>
                <a:spcPts val="1200"/>
              </a:spcBef>
              <a:spcAft>
                <a:spcPts val="0"/>
              </a:spcAft>
              <a:buClr>
                <a:schemeClr val="dk2"/>
              </a:buClr>
              <a:buSzPts val="2400"/>
              <a:buFont typeface="Calibri"/>
              <a:buNone/>
            </a:pPr>
            <a:endParaRPr sz="2400" b="0" i="0" u="none" strike="noStrike" cap="none">
              <a:solidFill>
                <a:schemeClr val="dk2"/>
              </a:solidFill>
              <a:latin typeface="Calibri"/>
              <a:ea typeface="Calibri"/>
              <a:cs typeface="Calibri"/>
              <a:sym typeface="Calibri"/>
            </a:endParaRPr>
          </a:p>
        </p:txBody>
      </p:sp>
      <p:pic>
        <p:nvPicPr>
          <p:cNvPr id="731" name="Google Shape;731;p73"/>
          <p:cNvPicPr preferRelativeResize="0"/>
          <p:nvPr/>
        </p:nvPicPr>
        <p:blipFill rotWithShape="1">
          <a:blip r:embed="rId3">
            <a:alphaModFix/>
          </a:blip>
          <a:srcRect/>
          <a:stretch/>
        </p:blipFill>
        <p:spPr>
          <a:xfrm>
            <a:off x="356600" y="5745450"/>
            <a:ext cx="1106575" cy="871700"/>
          </a:xfrm>
          <a:prstGeom prst="rect">
            <a:avLst/>
          </a:prstGeom>
          <a:noFill/>
          <a:ln>
            <a:noFill/>
          </a:ln>
        </p:spPr>
      </p:pic>
    </p:spTree>
  </p:cSld>
  <p:clrMapOvr>
    <a:masterClrMapping/>
  </p:clrMapOvr>
  <p:transition>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74"/>
          <p:cNvSpPr txBox="1">
            <a:spLocks noGrp="1"/>
          </p:cNvSpPr>
          <p:nvPr>
            <p:ph type="title"/>
          </p:nvPr>
        </p:nvSpPr>
        <p:spPr>
          <a:xfrm>
            <a:off x="134911" y="437535"/>
            <a:ext cx="8132789" cy="972388"/>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a:solidFill>
                  <a:srgbClr val="526EB8"/>
                </a:solidFill>
              </a:rPr>
              <a:t>WHICH OF THE ACTIONS BELOW MADE THINGS BETTER FOR THE STUDENT BEING BULLIED? </a:t>
            </a:r>
            <a:endParaRPr>
              <a:solidFill>
                <a:srgbClr val="526EB8"/>
              </a:solidFill>
            </a:endParaRPr>
          </a:p>
        </p:txBody>
      </p:sp>
      <p:sp>
        <p:nvSpPr>
          <p:cNvPr id="738" name="Google Shape;738;p74"/>
          <p:cNvSpPr txBox="1">
            <a:spLocks noGrp="1"/>
          </p:cNvSpPr>
          <p:nvPr>
            <p:ph type="body" idx="1"/>
          </p:nvPr>
        </p:nvSpPr>
        <p:spPr>
          <a:xfrm>
            <a:off x="1257300" y="1636066"/>
            <a:ext cx="7010400" cy="4572000"/>
          </a:xfrm>
          <a:prstGeom prst="rect">
            <a:avLst/>
          </a:prstGeom>
          <a:noFill/>
          <a:ln>
            <a:noFill/>
          </a:ln>
        </p:spPr>
        <p:txBody>
          <a:bodyPr spcFirstLastPara="1" wrap="square" lIns="91425" tIns="91425" rIns="91425" bIns="91425" anchor="t" anchorCtr="0">
            <a:noAutofit/>
          </a:bodyPr>
          <a:lstStyle/>
          <a:p>
            <a:pPr marL="1371600" lvl="0" indent="-381000" algn="l" rtl="0">
              <a:lnSpc>
                <a:spcPct val="90000"/>
              </a:lnSpc>
              <a:spcBef>
                <a:spcPts val="0"/>
              </a:spcBef>
              <a:spcAft>
                <a:spcPts val="0"/>
              </a:spcAft>
              <a:buClr>
                <a:schemeClr val="dk1"/>
              </a:buClr>
              <a:buSzPts val="2100"/>
              <a:buChar char="•"/>
            </a:pPr>
            <a:r>
              <a:rPr lang="en-US" sz="2400"/>
              <a:t>Did nothing</a:t>
            </a:r>
            <a:endParaRPr sz="2400"/>
          </a:p>
          <a:p>
            <a:pPr marL="1371600" lvl="0" indent="-381000" algn="l" rtl="0">
              <a:lnSpc>
                <a:spcPct val="90000"/>
              </a:lnSpc>
              <a:spcBef>
                <a:spcPts val="0"/>
              </a:spcBef>
              <a:spcAft>
                <a:spcPts val="0"/>
              </a:spcAft>
              <a:buClr>
                <a:schemeClr val="dk1"/>
              </a:buClr>
              <a:buSzPts val="2100"/>
              <a:buChar char="•"/>
            </a:pPr>
            <a:r>
              <a:rPr lang="en-US" sz="2400"/>
              <a:t>Walked away</a:t>
            </a:r>
            <a:endParaRPr sz="2400"/>
          </a:p>
          <a:p>
            <a:pPr marL="1371600" lvl="0" indent="-381000" algn="l" rtl="0">
              <a:lnSpc>
                <a:spcPct val="90000"/>
              </a:lnSpc>
              <a:spcBef>
                <a:spcPts val="0"/>
              </a:spcBef>
              <a:spcAft>
                <a:spcPts val="0"/>
              </a:spcAft>
              <a:buClr>
                <a:schemeClr val="dk1"/>
              </a:buClr>
              <a:buSzPts val="2100"/>
              <a:buChar char="•"/>
            </a:pPr>
            <a:r>
              <a:rPr lang="en-US" sz="2400"/>
              <a:t>Reminded myself it was not my fault</a:t>
            </a:r>
            <a:endParaRPr sz="2400"/>
          </a:p>
          <a:p>
            <a:pPr marL="1371600" lvl="0" indent="-381000" algn="l" rtl="0">
              <a:lnSpc>
                <a:spcPct val="90000"/>
              </a:lnSpc>
              <a:spcBef>
                <a:spcPts val="0"/>
              </a:spcBef>
              <a:spcAft>
                <a:spcPts val="0"/>
              </a:spcAft>
              <a:buClr>
                <a:schemeClr val="dk1"/>
              </a:buClr>
              <a:buSzPts val="2100"/>
              <a:buChar char="•"/>
            </a:pPr>
            <a:r>
              <a:rPr lang="en-US" sz="2400"/>
              <a:t>Made a joke about it</a:t>
            </a:r>
            <a:endParaRPr sz="2400"/>
          </a:p>
          <a:p>
            <a:pPr marL="1371600" lvl="0" indent="-381000" algn="l" rtl="0">
              <a:lnSpc>
                <a:spcPct val="90000"/>
              </a:lnSpc>
              <a:spcBef>
                <a:spcPts val="0"/>
              </a:spcBef>
              <a:spcAft>
                <a:spcPts val="0"/>
              </a:spcAft>
              <a:buClr>
                <a:schemeClr val="dk1"/>
              </a:buClr>
              <a:buSzPts val="2100"/>
              <a:buChar char="•"/>
            </a:pPr>
            <a:r>
              <a:rPr lang="en-US" sz="2400"/>
              <a:t>Pretended it didn’t bother me</a:t>
            </a:r>
            <a:endParaRPr sz="2400"/>
          </a:p>
          <a:p>
            <a:pPr marL="1371600" lvl="0" indent="-381000" algn="l" rtl="0">
              <a:lnSpc>
                <a:spcPct val="90000"/>
              </a:lnSpc>
              <a:spcBef>
                <a:spcPts val="0"/>
              </a:spcBef>
              <a:spcAft>
                <a:spcPts val="0"/>
              </a:spcAft>
              <a:buClr>
                <a:schemeClr val="dk1"/>
              </a:buClr>
              <a:buSzPts val="2100"/>
              <a:buChar char="•"/>
            </a:pPr>
            <a:r>
              <a:rPr lang="en-US" sz="2400"/>
              <a:t>Told a friend</a:t>
            </a:r>
            <a:endParaRPr sz="2400"/>
          </a:p>
          <a:p>
            <a:pPr marL="1371600" lvl="0" indent="-381000" algn="l" rtl="0">
              <a:lnSpc>
                <a:spcPct val="90000"/>
              </a:lnSpc>
              <a:spcBef>
                <a:spcPts val="0"/>
              </a:spcBef>
              <a:spcAft>
                <a:spcPts val="0"/>
              </a:spcAft>
              <a:buClr>
                <a:schemeClr val="dk1"/>
              </a:buClr>
              <a:buSzPts val="2100"/>
              <a:buChar char="•"/>
            </a:pPr>
            <a:r>
              <a:rPr lang="en-US" sz="2400"/>
              <a:t>Told an adult at school</a:t>
            </a:r>
            <a:endParaRPr sz="2400"/>
          </a:p>
          <a:p>
            <a:pPr marL="1371600" lvl="0" indent="-381000" algn="l" rtl="0">
              <a:lnSpc>
                <a:spcPct val="90000"/>
              </a:lnSpc>
              <a:spcBef>
                <a:spcPts val="0"/>
              </a:spcBef>
              <a:spcAft>
                <a:spcPts val="0"/>
              </a:spcAft>
              <a:buClr>
                <a:schemeClr val="dk1"/>
              </a:buClr>
              <a:buSzPts val="2100"/>
              <a:buChar char="•"/>
            </a:pPr>
            <a:r>
              <a:rPr lang="en-US" sz="2400"/>
              <a:t>Told an adult at home</a:t>
            </a:r>
            <a:endParaRPr sz="2400"/>
          </a:p>
          <a:p>
            <a:pPr marL="1371600" lvl="0" indent="-381000" algn="l" rtl="0">
              <a:lnSpc>
                <a:spcPct val="90000"/>
              </a:lnSpc>
              <a:spcBef>
                <a:spcPts val="0"/>
              </a:spcBef>
              <a:spcAft>
                <a:spcPts val="0"/>
              </a:spcAft>
              <a:buClr>
                <a:schemeClr val="dk1"/>
              </a:buClr>
              <a:buSzPts val="2100"/>
              <a:buChar char="•"/>
            </a:pPr>
            <a:r>
              <a:rPr lang="en-US" sz="2400"/>
              <a:t>Told the person how I felt</a:t>
            </a:r>
            <a:endParaRPr sz="2400"/>
          </a:p>
          <a:p>
            <a:pPr marL="1371600" lvl="0" indent="-381000" algn="l" rtl="0">
              <a:lnSpc>
                <a:spcPct val="90000"/>
              </a:lnSpc>
              <a:spcBef>
                <a:spcPts val="0"/>
              </a:spcBef>
              <a:spcAft>
                <a:spcPts val="0"/>
              </a:spcAft>
              <a:buClr>
                <a:schemeClr val="dk1"/>
              </a:buClr>
              <a:buSzPts val="2100"/>
              <a:buChar char="•"/>
            </a:pPr>
            <a:r>
              <a:rPr lang="en-US" sz="2400"/>
              <a:t>Told the person or people to stop</a:t>
            </a:r>
            <a:endParaRPr sz="2400"/>
          </a:p>
          <a:p>
            <a:pPr marL="1371600" lvl="0" indent="-381000" algn="l" rtl="0">
              <a:lnSpc>
                <a:spcPct val="90000"/>
              </a:lnSpc>
              <a:spcBef>
                <a:spcPts val="0"/>
              </a:spcBef>
              <a:spcAft>
                <a:spcPts val="0"/>
              </a:spcAft>
              <a:buClr>
                <a:schemeClr val="dk1"/>
              </a:buClr>
              <a:buSzPts val="2100"/>
              <a:buChar char="•"/>
            </a:pPr>
            <a:r>
              <a:rPr lang="en-US" sz="2400"/>
              <a:t>Made plans to get back at them</a:t>
            </a:r>
            <a:endParaRPr sz="2400"/>
          </a:p>
          <a:p>
            <a:pPr marL="1371600" lvl="0" indent="-381000" algn="l" rtl="0">
              <a:lnSpc>
                <a:spcPct val="90000"/>
              </a:lnSpc>
              <a:spcBef>
                <a:spcPts val="0"/>
              </a:spcBef>
              <a:spcAft>
                <a:spcPts val="0"/>
              </a:spcAft>
              <a:buClr>
                <a:schemeClr val="dk1"/>
              </a:buClr>
              <a:buSzPts val="2100"/>
              <a:buChar char="•"/>
            </a:pPr>
            <a:r>
              <a:rPr lang="en-US" sz="2400"/>
              <a:t>Hit them or fought them</a:t>
            </a:r>
            <a:endParaRPr sz="2400"/>
          </a:p>
        </p:txBody>
      </p:sp>
      <p:pic>
        <p:nvPicPr>
          <p:cNvPr id="739" name="Google Shape;739;p74"/>
          <p:cNvPicPr preferRelativeResize="0"/>
          <p:nvPr/>
        </p:nvPicPr>
        <p:blipFill rotWithShape="1">
          <a:blip r:embed="rId3">
            <a:alphaModFix/>
          </a:blip>
          <a:srcRect/>
          <a:stretch/>
        </p:blipFill>
        <p:spPr>
          <a:xfrm>
            <a:off x="356600" y="5762048"/>
            <a:ext cx="1085500" cy="8551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75"/>
          <p:cNvSpPr txBox="1">
            <a:spLocks noGrp="1"/>
          </p:cNvSpPr>
          <p:nvPr>
            <p:ph type="title"/>
          </p:nvPr>
        </p:nvSpPr>
        <p:spPr>
          <a:xfrm>
            <a:off x="587476" y="465351"/>
            <a:ext cx="7371645" cy="85795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C8C93"/>
              </a:buClr>
              <a:buSzPts val="3200"/>
              <a:buFont typeface="Cambria"/>
              <a:buNone/>
            </a:pPr>
            <a:r>
              <a:rPr lang="en-US" sz="3200" b="1" i="0" u="none" strike="noStrike" cap="none">
                <a:solidFill>
                  <a:srgbClr val="3C8C93"/>
                </a:solidFill>
                <a:latin typeface="Cambria"/>
                <a:ea typeface="Cambria"/>
                <a:cs typeface="Cambria"/>
                <a:sym typeface="Cambria"/>
              </a:rPr>
              <a:t>Which Strategies Made Things Better?</a:t>
            </a:r>
            <a:endParaRPr/>
          </a:p>
        </p:txBody>
      </p:sp>
      <p:pic>
        <p:nvPicPr>
          <p:cNvPr id="745" name="Google Shape;745;p75"/>
          <p:cNvPicPr preferRelativeResize="0"/>
          <p:nvPr/>
        </p:nvPicPr>
        <p:blipFill rotWithShape="1">
          <a:blip r:embed="rId3">
            <a:alphaModFix/>
          </a:blip>
          <a:srcRect/>
          <a:stretch/>
        </p:blipFill>
        <p:spPr>
          <a:xfrm>
            <a:off x="587476" y="1351167"/>
            <a:ext cx="7138737" cy="5041482"/>
          </a:xfrm>
          <a:prstGeom prst="rect">
            <a:avLst/>
          </a:prstGeom>
          <a:noFill/>
          <a:ln>
            <a:noFill/>
          </a:ln>
        </p:spPr>
      </p:pic>
      <p:pic>
        <p:nvPicPr>
          <p:cNvPr id="746" name="Google Shape;746;p75"/>
          <p:cNvPicPr preferRelativeResize="0"/>
          <p:nvPr/>
        </p:nvPicPr>
        <p:blipFill rotWithShape="1">
          <a:blip r:embed="rId4">
            <a:alphaModFix/>
          </a:blip>
          <a:srcRect/>
          <a:stretch/>
        </p:blipFill>
        <p:spPr>
          <a:xfrm>
            <a:off x="90175" y="5887473"/>
            <a:ext cx="1089126" cy="857950"/>
          </a:xfrm>
          <a:prstGeom prst="rect">
            <a:avLst/>
          </a:prstGeom>
          <a:noFill/>
          <a:ln>
            <a:noFill/>
          </a:ln>
        </p:spPr>
      </p:pic>
    </p:spTree>
  </p:cSld>
  <p:clrMapOvr>
    <a:masterClrMapping/>
  </p:clrMapOvr>
  <p:transition>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77"/>
          <p:cNvSpPr txBox="1">
            <a:spLocks noGrp="1"/>
          </p:cNvSpPr>
          <p:nvPr>
            <p:ph type="title"/>
          </p:nvPr>
        </p:nvSpPr>
        <p:spPr>
          <a:xfrm>
            <a:off x="1396183" y="395065"/>
            <a:ext cx="5937755" cy="118872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3300"/>
              <a:buFont typeface="Calibri"/>
              <a:buNone/>
            </a:pPr>
            <a:r>
              <a:rPr lang="en-US" sz="2800">
                <a:solidFill>
                  <a:srgbClr val="526EB8"/>
                </a:solidFill>
              </a:rPr>
              <a:t>SCENARIO</a:t>
            </a:r>
            <a:r>
              <a:rPr lang="en-US"/>
              <a:t>  </a:t>
            </a:r>
            <a:endParaRPr/>
          </a:p>
        </p:txBody>
      </p:sp>
      <p:sp>
        <p:nvSpPr>
          <p:cNvPr id="753" name="Google Shape;753;p77"/>
          <p:cNvSpPr txBox="1">
            <a:spLocks noGrp="1"/>
          </p:cNvSpPr>
          <p:nvPr>
            <p:ph type="body" idx="1"/>
          </p:nvPr>
        </p:nvSpPr>
        <p:spPr>
          <a:xfrm>
            <a:off x="1794708" y="1496083"/>
            <a:ext cx="5937900" cy="4208100"/>
          </a:xfrm>
          <a:prstGeom prst="rect">
            <a:avLst/>
          </a:prstGeom>
          <a:noFill/>
          <a:ln>
            <a:noFill/>
          </a:ln>
        </p:spPr>
        <p:txBody>
          <a:bodyPr spcFirstLastPara="1" wrap="square" lIns="91425" tIns="91425" rIns="91425" bIns="91425" anchor="t" anchorCtr="0">
            <a:noAutofit/>
          </a:bodyPr>
          <a:lstStyle/>
          <a:p>
            <a:pPr marL="171450" lvl="0" indent="-171450" algn="l" rtl="0">
              <a:lnSpc>
                <a:spcPct val="90000"/>
              </a:lnSpc>
              <a:spcBef>
                <a:spcPts val="0"/>
              </a:spcBef>
              <a:spcAft>
                <a:spcPts val="0"/>
              </a:spcAft>
              <a:buClr>
                <a:schemeClr val="dk1"/>
              </a:buClr>
              <a:buSzPts val="3600"/>
              <a:buNone/>
            </a:pPr>
            <a:r>
              <a:rPr lang="en-US" sz="3200"/>
              <a:t>Sam has been receiving messages like “you’re such a loser” and “you suck” from a couple of people at school. He deletes the messages, but they keep coming. He asks you for help. </a:t>
            </a:r>
            <a:r>
              <a:rPr lang="en-US" sz="3200" b="1"/>
              <a:t>What would you do?</a:t>
            </a:r>
            <a:endParaRPr sz="3200"/>
          </a:p>
          <a:p>
            <a:pPr marL="171450" lvl="0" indent="-171450" algn="l" rtl="0">
              <a:lnSpc>
                <a:spcPct val="90000"/>
              </a:lnSpc>
              <a:spcBef>
                <a:spcPts val="0"/>
              </a:spcBef>
              <a:spcAft>
                <a:spcPts val="0"/>
              </a:spcAft>
              <a:buClr>
                <a:schemeClr val="dk1"/>
              </a:buClr>
              <a:buSzPts val="3600"/>
              <a:buNone/>
            </a:pPr>
            <a:endParaRPr sz="3600" b="1"/>
          </a:p>
          <a:p>
            <a:pPr marL="171450" lvl="0" indent="-171450" algn="l" rtl="0">
              <a:lnSpc>
                <a:spcPct val="90000"/>
              </a:lnSpc>
              <a:spcBef>
                <a:spcPts val="0"/>
              </a:spcBef>
              <a:spcAft>
                <a:spcPts val="0"/>
              </a:spcAft>
              <a:buClr>
                <a:schemeClr val="dk1"/>
              </a:buClr>
              <a:buSzPts val="2100"/>
              <a:buNone/>
            </a:pPr>
            <a:r>
              <a:rPr lang="en-US" b="1"/>
              <a:t>From “Words Wound” by J. Patchin and S. Hinduja</a:t>
            </a:r>
            <a:endParaRPr/>
          </a:p>
        </p:txBody>
      </p:sp>
      <p:pic>
        <p:nvPicPr>
          <p:cNvPr id="754" name="Google Shape;754;p77"/>
          <p:cNvPicPr preferRelativeResize="0"/>
          <p:nvPr/>
        </p:nvPicPr>
        <p:blipFill rotWithShape="1">
          <a:blip r:embed="rId3">
            <a:alphaModFix/>
          </a:blip>
          <a:srcRect/>
          <a:stretch/>
        </p:blipFill>
        <p:spPr>
          <a:xfrm>
            <a:off x="356600" y="5798230"/>
            <a:ext cx="1039575" cy="818917"/>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78"/>
          <p:cNvSpPr txBox="1">
            <a:spLocks noGrp="1"/>
          </p:cNvSpPr>
          <p:nvPr>
            <p:ph type="title"/>
          </p:nvPr>
        </p:nvSpPr>
        <p:spPr>
          <a:xfrm>
            <a:off x="1381193" y="523612"/>
            <a:ext cx="5937755" cy="118872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3300"/>
              <a:buFont typeface="Calibri"/>
              <a:buNone/>
            </a:pPr>
            <a:r>
              <a:rPr lang="en-US" sz="2800">
                <a:solidFill>
                  <a:srgbClr val="526EB8"/>
                </a:solidFill>
              </a:rPr>
              <a:t>SCENARIO </a:t>
            </a:r>
            <a:endParaRPr sz="2800">
              <a:solidFill>
                <a:srgbClr val="526EB8"/>
              </a:solidFill>
            </a:endParaRPr>
          </a:p>
        </p:txBody>
      </p:sp>
      <p:sp>
        <p:nvSpPr>
          <p:cNvPr id="761" name="Google Shape;761;p78"/>
          <p:cNvSpPr txBox="1">
            <a:spLocks noGrp="1"/>
          </p:cNvSpPr>
          <p:nvPr>
            <p:ph type="body" idx="1"/>
          </p:nvPr>
        </p:nvSpPr>
        <p:spPr>
          <a:xfrm>
            <a:off x="1603122" y="1712332"/>
            <a:ext cx="5937755" cy="4058881"/>
          </a:xfrm>
          <a:prstGeom prst="rect">
            <a:avLst/>
          </a:prstGeom>
          <a:noFill/>
          <a:ln>
            <a:noFill/>
          </a:ln>
        </p:spPr>
        <p:txBody>
          <a:bodyPr spcFirstLastPara="1" wrap="square" lIns="91425" tIns="91425" rIns="91425" bIns="91425" anchor="t" anchorCtr="0">
            <a:noAutofit/>
          </a:bodyPr>
          <a:lstStyle/>
          <a:p>
            <a:pPr marL="171450" lvl="0" indent="-171450" algn="l" rtl="0">
              <a:lnSpc>
                <a:spcPct val="90000"/>
              </a:lnSpc>
              <a:spcBef>
                <a:spcPts val="0"/>
              </a:spcBef>
              <a:spcAft>
                <a:spcPts val="0"/>
              </a:spcAft>
              <a:buClr>
                <a:schemeClr val="dk1"/>
              </a:buClr>
              <a:buSzPts val="3600"/>
              <a:buNone/>
            </a:pPr>
            <a:r>
              <a:rPr lang="en-US" sz="3200"/>
              <a:t>While surfing the internet one night you stumble on a website someone has made about Micah, a student at your school. The site includes embarrassing photos and hurtful information. </a:t>
            </a:r>
            <a:r>
              <a:rPr lang="en-US" sz="3200" b="1"/>
              <a:t>What would you do?</a:t>
            </a:r>
            <a:endParaRPr sz="3200"/>
          </a:p>
          <a:p>
            <a:pPr marL="171450" lvl="0" indent="-171450" algn="l" rtl="0">
              <a:lnSpc>
                <a:spcPct val="90000"/>
              </a:lnSpc>
              <a:spcBef>
                <a:spcPts val="0"/>
              </a:spcBef>
              <a:spcAft>
                <a:spcPts val="0"/>
              </a:spcAft>
              <a:buClr>
                <a:schemeClr val="dk1"/>
              </a:buClr>
              <a:buSzPts val="3600"/>
              <a:buNone/>
            </a:pPr>
            <a:endParaRPr sz="3600" b="1"/>
          </a:p>
          <a:p>
            <a:pPr marL="0" lvl="0" indent="0" algn="l" rtl="0">
              <a:lnSpc>
                <a:spcPct val="90000"/>
              </a:lnSpc>
              <a:spcBef>
                <a:spcPts val="0"/>
              </a:spcBef>
              <a:spcAft>
                <a:spcPts val="0"/>
              </a:spcAft>
              <a:buClr>
                <a:schemeClr val="dk1"/>
              </a:buClr>
              <a:buSzPts val="2100"/>
              <a:buNone/>
            </a:pPr>
            <a:r>
              <a:rPr lang="en-US"/>
              <a:t>From: “Words Wound” by J. Patchin and S. Hinduja</a:t>
            </a:r>
            <a:endParaRPr/>
          </a:p>
        </p:txBody>
      </p:sp>
      <p:pic>
        <p:nvPicPr>
          <p:cNvPr id="762" name="Google Shape;762;p78"/>
          <p:cNvPicPr preferRelativeResize="0"/>
          <p:nvPr/>
        </p:nvPicPr>
        <p:blipFill rotWithShape="1">
          <a:blip r:embed="rId3">
            <a:alphaModFix/>
          </a:blip>
          <a:srcRect/>
          <a:stretch/>
        </p:blipFill>
        <p:spPr>
          <a:xfrm>
            <a:off x="356600" y="5771223"/>
            <a:ext cx="1073861" cy="84592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79"/>
          <p:cNvSpPr txBox="1">
            <a:spLocks noGrp="1"/>
          </p:cNvSpPr>
          <p:nvPr>
            <p:ph type="title"/>
          </p:nvPr>
        </p:nvSpPr>
        <p:spPr>
          <a:xfrm>
            <a:off x="1581150" y="274638"/>
            <a:ext cx="7191375"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C8C93"/>
              </a:buClr>
              <a:buSzPts val="1000"/>
              <a:buFont typeface="Cambria"/>
              <a:buNone/>
            </a:pPr>
            <a:r>
              <a:rPr lang="en-US" sz="4000" b="1" i="0" u="none" strike="noStrike" cap="none">
                <a:solidFill>
                  <a:srgbClr val="3C8C93"/>
                </a:solidFill>
                <a:latin typeface="Cambria"/>
                <a:ea typeface="Cambria"/>
                <a:cs typeface="Cambria"/>
                <a:sym typeface="Cambria"/>
              </a:rPr>
              <a:t>Questions and Parking Lot</a:t>
            </a:r>
            <a:endParaRPr/>
          </a:p>
        </p:txBody>
      </p:sp>
      <p:pic>
        <p:nvPicPr>
          <p:cNvPr id="769" name="Google Shape;769;p79" descr="C:\Users\yoheb.ADLDOMN01\AppData\Local\Microsoft\Windows\Temporary Internet Files\Content.IE5\UOCE2EEG\MP900390442[1].jpg"/>
          <p:cNvPicPr preferRelativeResize="0"/>
          <p:nvPr/>
        </p:nvPicPr>
        <p:blipFill rotWithShape="1">
          <a:blip r:embed="rId3">
            <a:alphaModFix/>
          </a:blip>
          <a:srcRect/>
          <a:stretch/>
        </p:blipFill>
        <p:spPr>
          <a:xfrm>
            <a:off x="2217174" y="2109327"/>
            <a:ext cx="4365625" cy="3106375"/>
          </a:xfrm>
          <a:prstGeom prst="rect">
            <a:avLst/>
          </a:prstGeom>
          <a:noFill/>
          <a:ln>
            <a:noFill/>
          </a:ln>
        </p:spPr>
      </p:pic>
      <p:pic>
        <p:nvPicPr>
          <p:cNvPr id="770" name="Google Shape;770;p79" descr="C:\Users\yoheb.ADLDOMN01\AppData\Local\Microsoft\Windows\Temporary Internet Files\Content.IE5\4QTAMVMV\MC900434859[1].png"/>
          <p:cNvPicPr preferRelativeResize="0"/>
          <p:nvPr/>
        </p:nvPicPr>
        <p:blipFill rotWithShape="1">
          <a:blip r:embed="rId4">
            <a:alphaModFix/>
          </a:blip>
          <a:srcRect/>
          <a:stretch/>
        </p:blipFill>
        <p:spPr>
          <a:xfrm>
            <a:off x="3716464" y="2573464"/>
            <a:ext cx="1711072" cy="1711072"/>
          </a:xfrm>
          <a:prstGeom prst="rect">
            <a:avLst/>
          </a:prstGeom>
          <a:noFill/>
          <a:ln>
            <a:noFill/>
          </a:ln>
        </p:spPr>
      </p:pic>
      <p:pic>
        <p:nvPicPr>
          <p:cNvPr id="771" name="Google Shape;771;p79"/>
          <p:cNvPicPr preferRelativeResize="0"/>
          <p:nvPr/>
        </p:nvPicPr>
        <p:blipFill rotWithShape="1">
          <a:blip r:embed="rId5">
            <a:alphaModFix/>
          </a:blip>
          <a:srcRect/>
          <a:stretch/>
        </p:blipFill>
        <p:spPr>
          <a:xfrm>
            <a:off x="356600" y="5760023"/>
            <a:ext cx="1088075" cy="857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0"/>
                                  </p:stCondLst>
                                  <p:childTnLst>
                                    <p:set>
                                      <p:cBhvr>
                                        <p:cTn id="6" dur="1" fill="hold">
                                          <p:stCondLst>
                                            <p:cond delay="0"/>
                                          </p:stCondLst>
                                        </p:cTn>
                                        <p:tgtEl>
                                          <p:spTgt spid="770"/>
                                        </p:tgtEl>
                                        <p:attrNameLst>
                                          <p:attrName>style.visibility</p:attrName>
                                        </p:attrNameLst>
                                      </p:cBhvr>
                                      <p:to>
                                        <p:strVal val="visible"/>
                                      </p:to>
                                    </p:set>
                                    <p:anim calcmode="lin" valueType="num">
                                      <p:cBhvr additive="base">
                                        <p:cTn id="7" dur="500"/>
                                        <p:tgtEl>
                                          <p:spTgt spid="77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80"/>
          <p:cNvSpPr txBox="1">
            <a:spLocks noGrp="1"/>
          </p:cNvSpPr>
          <p:nvPr>
            <p:ph type="title"/>
          </p:nvPr>
        </p:nvSpPr>
        <p:spPr>
          <a:xfrm>
            <a:off x="1739900" y="279400"/>
            <a:ext cx="6946900" cy="11382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C8C93"/>
              </a:buClr>
              <a:buSzPts val="800"/>
              <a:buFont typeface="Cambria"/>
              <a:buNone/>
            </a:pPr>
            <a:r>
              <a:rPr lang="en-US" sz="3200" b="1" i="0" u="none" strike="noStrike" cap="none">
                <a:solidFill>
                  <a:srgbClr val="3C8C93"/>
                </a:solidFill>
                <a:latin typeface="Cambria"/>
                <a:ea typeface="Cambria"/>
                <a:cs typeface="Cambria"/>
                <a:sym typeface="Cambria"/>
              </a:rPr>
              <a:t>With acknowledgement and many thanks to…..</a:t>
            </a:r>
            <a:endParaRPr/>
          </a:p>
        </p:txBody>
      </p:sp>
      <p:sp>
        <p:nvSpPr>
          <p:cNvPr id="778" name="Google Shape;778;p80"/>
          <p:cNvSpPr txBox="1">
            <a:spLocks noGrp="1"/>
          </p:cNvSpPr>
          <p:nvPr>
            <p:ph type="body" idx="1"/>
          </p:nvPr>
        </p:nvSpPr>
        <p:spPr>
          <a:xfrm>
            <a:off x="1778000" y="1447800"/>
            <a:ext cx="6908800" cy="46783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1600"/>
              <a:buFont typeface="Calibri"/>
              <a:buChar char="•"/>
            </a:pPr>
            <a:r>
              <a:rPr lang="en-US" sz="1600" b="0" i="0" u="none" strike="noStrike" cap="none">
                <a:solidFill>
                  <a:schemeClr val="dk2"/>
                </a:solidFill>
                <a:latin typeface="Calibri"/>
                <a:ea typeface="Calibri"/>
                <a:cs typeface="Calibri"/>
                <a:sym typeface="Calibri"/>
              </a:rPr>
              <a:t>American Educational Research Association: </a:t>
            </a:r>
            <a:r>
              <a:rPr lang="en-US" sz="1600" b="0" i="0" u="sng" strike="noStrike" cap="none">
                <a:solidFill>
                  <a:schemeClr val="hlink"/>
                </a:solidFill>
                <a:latin typeface="Calibri"/>
                <a:ea typeface="Calibri"/>
                <a:cs typeface="Calibri"/>
                <a:sym typeface="Calibri"/>
                <a:hlinkClick r:id="rId3"/>
              </a:rPr>
              <a:t>www.aera.net</a:t>
            </a:r>
            <a:r>
              <a:rPr lang="en-US" sz="1600" b="0" i="0" u="none" strike="noStrike" cap="none">
                <a:solidFill>
                  <a:schemeClr val="dk2"/>
                </a:solidFill>
                <a:latin typeface="Calibri"/>
                <a:ea typeface="Calibri"/>
                <a:cs typeface="Calibri"/>
                <a:sym typeface="Calibri"/>
              </a:rPr>
              <a:t> </a:t>
            </a:r>
            <a:endParaRPr/>
          </a:p>
          <a:p>
            <a:pPr marL="342900" marR="0" lvl="0" indent="-342900" algn="l" rtl="0">
              <a:lnSpc>
                <a:spcPct val="100000"/>
              </a:lnSpc>
              <a:spcBef>
                <a:spcPts val="800"/>
              </a:spcBef>
              <a:spcAft>
                <a:spcPts val="0"/>
              </a:spcAft>
              <a:buClr>
                <a:schemeClr val="dk2"/>
              </a:buClr>
              <a:buSzPts val="1600"/>
              <a:buFont typeface="Calibri"/>
              <a:buChar char="•"/>
            </a:pPr>
            <a:r>
              <a:rPr lang="en-US" sz="1600" b="0" i="0" u="none" strike="noStrike" cap="none">
                <a:solidFill>
                  <a:schemeClr val="dk2"/>
                </a:solidFill>
                <a:latin typeface="Calibri"/>
                <a:ea typeface="Calibri"/>
                <a:cs typeface="Calibri"/>
                <a:sym typeface="Calibri"/>
              </a:rPr>
              <a:t>Anti-Defamation League: </a:t>
            </a:r>
            <a:r>
              <a:rPr lang="en-US" sz="1600" b="0" i="0" u="sng" strike="noStrike" cap="none">
                <a:solidFill>
                  <a:schemeClr val="hlink"/>
                </a:solidFill>
                <a:latin typeface="Calibri"/>
                <a:ea typeface="Calibri"/>
                <a:cs typeface="Calibri"/>
                <a:sym typeface="Calibri"/>
                <a:hlinkClick r:id="rId4"/>
              </a:rPr>
              <a:t>www.adl.org</a:t>
            </a:r>
            <a:r>
              <a:rPr lang="en-US" sz="1600" b="0" i="0" u="none" strike="noStrike" cap="none">
                <a:solidFill>
                  <a:schemeClr val="dk2"/>
                </a:solidFill>
                <a:latin typeface="Calibri"/>
                <a:ea typeface="Calibri"/>
                <a:cs typeface="Calibri"/>
                <a:sym typeface="Calibri"/>
              </a:rPr>
              <a:t> </a:t>
            </a:r>
            <a:endParaRPr/>
          </a:p>
          <a:p>
            <a:pPr marL="342900" marR="0" lvl="0" indent="-342900" algn="l" rtl="0">
              <a:lnSpc>
                <a:spcPct val="100000"/>
              </a:lnSpc>
              <a:spcBef>
                <a:spcPts val="800"/>
              </a:spcBef>
              <a:spcAft>
                <a:spcPts val="0"/>
              </a:spcAft>
              <a:buClr>
                <a:schemeClr val="dk2"/>
              </a:buClr>
              <a:buSzPts val="1600"/>
              <a:buFont typeface="Calibri"/>
              <a:buChar char="•"/>
            </a:pPr>
            <a:r>
              <a:rPr lang="en-US" sz="1600" b="0" i="0" u="none" strike="noStrike" cap="none">
                <a:solidFill>
                  <a:schemeClr val="dk2"/>
                </a:solidFill>
                <a:latin typeface="Calibri"/>
                <a:ea typeface="Calibri"/>
                <a:cs typeface="Calibri"/>
                <a:sym typeface="Calibri"/>
              </a:rPr>
              <a:t>Centers for Disease Control and Prevention: </a:t>
            </a:r>
            <a:r>
              <a:rPr lang="en-US" sz="1600" b="0" i="0" u="sng" strike="noStrike" cap="none">
                <a:solidFill>
                  <a:schemeClr val="hlink"/>
                </a:solidFill>
                <a:latin typeface="Calibri"/>
                <a:ea typeface="Calibri"/>
                <a:cs typeface="Calibri"/>
                <a:sym typeface="Calibri"/>
                <a:hlinkClick r:id="rId5"/>
              </a:rPr>
              <a:t>www.cdc.gov/violenceprevention</a:t>
            </a:r>
            <a:r>
              <a:rPr lang="en-US" sz="1600" b="0" i="0" u="none" strike="noStrike" cap="none">
                <a:solidFill>
                  <a:schemeClr val="dk2"/>
                </a:solidFill>
                <a:latin typeface="Calibri"/>
                <a:ea typeface="Calibri"/>
                <a:cs typeface="Calibri"/>
                <a:sym typeface="Calibri"/>
              </a:rPr>
              <a:t> </a:t>
            </a:r>
            <a:endParaRPr/>
          </a:p>
          <a:p>
            <a:pPr marL="342900" marR="0" lvl="0" indent="-342900" algn="l" rtl="0">
              <a:lnSpc>
                <a:spcPct val="100000"/>
              </a:lnSpc>
              <a:spcBef>
                <a:spcPts val="800"/>
              </a:spcBef>
              <a:spcAft>
                <a:spcPts val="0"/>
              </a:spcAft>
              <a:buClr>
                <a:schemeClr val="dk2"/>
              </a:buClr>
              <a:buSzPts val="1600"/>
              <a:buFont typeface="Calibri"/>
              <a:buChar char="•"/>
            </a:pPr>
            <a:r>
              <a:rPr lang="en-US" sz="1600" b="0" i="0" u="none" strike="noStrike" cap="none">
                <a:solidFill>
                  <a:schemeClr val="dk2"/>
                </a:solidFill>
                <a:latin typeface="Calibri"/>
                <a:ea typeface="Calibri"/>
                <a:cs typeface="Calibri"/>
                <a:sym typeface="Calibri"/>
              </a:rPr>
              <a:t>Committee for Children: </a:t>
            </a:r>
            <a:r>
              <a:rPr lang="en-US" sz="1600" b="0" i="0" u="sng" strike="noStrike" cap="none">
                <a:solidFill>
                  <a:schemeClr val="hlink"/>
                </a:solidFill>
                <a:latin typeface="Calibri"/>
                <a:ea typeface="Calibri"/>
                <a:cs typeface="Calibri"/>
                <a:sym typeface="Calibri"/>
                <a:hlinkClick r:id="rId6"/>
              </a:rPr>
              <a:t>www.cfchildren.org</a:t>
            </a:r>
            <a:endParaRPr/>
          </a:p>
          <a:p>
            <a:pPr marL="342900" marR="0" lvl="0" indent="-342900" algn="l" rtl="0">
              <a:lnSpc>
                <a:spcPct val="100000"/>
              </a:lnSpc>
              <a:spcBef>
                <a:spcPts val="800"/>
              </a:spcBef>
              <a:spcAft>
                <a:spcPts val="0"/>
              </a:spcAft>
              <a:buClr>
                <a:schemeClr val="dk2"/>
              </a:buClr>
              <a:buSzPts val="1600"/>
              <a:buFont typeface="Calibri"/>
              <a:buChar char="•"/>
            </a:pPr>
            <a:r>
              <a:rPr lang="en-US" sz="1600" b="0" i="0" u="none" strike="noStrike" cap="none">
                <a:solidFill>
                  <a:schemeClr val="dk2"/>
                </a:solidFill>
                <a:latin typeface="Calibri"/>
                <a:ea typeface="Calibri"/>
                <a:cs typeface="Calibri"/>
                <a:sym typeface="Calibri"/>
              </a:rPr>
              <a:t>Cyberbullying Research Center: </a:t>
            </a:r>
            <a:r>
              <a:rPr lang="en-US" sz="1600" b="0" i="0" u="sng" strike="noStrike" cap="none">
                <a:solidFill>
                  <a:schemeClr val="hlink"/>
                </a:solidFill>
                <a:latin typeface="Calibri"/>
                <a:ea typeface="Calibri"/>
                <a:cs typeface="Calibri"/>
                <a:sym typeface="Calibri"/>
                <a:hlinkClick r:id="rId7"/>
              </a:rPr>
              <a:t>www.cyberbullying.org</a:t>
            </a:r>
            <a:r>
              <a:rPr lang="en-US" sz="1600" b="0" i="0" u="none" strike="noStrike" cap="none">
                <a:solidFill>
                  <a:schemeClr val="dk2"/>
                </a:solidFill>
                <a:latin typeface="Calibri"/>
                <a:ea typeface="Calibri"/>
                <a:cs typeface="Calibri"/>
                <a:sym typeface="Calibri"/>
              </a:rPr>
              <a:t> </a:t>
            </a:r>
            <a:endParaRPr/>
          </a:p>
          <a:p>
            <a:pPr marL="342900" marR="0" lvl="0" indent="-342900" algn="l" rtl="0">
              <a:lnSpc>
                <a:spcPct val="100000"/>
              </a:lnSpc>
              <a:spcBef>
                <a:spcPts val="800"/>
              </a:spcBef>
              <a:spcAft>
                <a:spcPts val="0"/>
              </a:spcAft>
              <a:buClr>
                <a:schemeClr val="dk2"/>
              </a:buClr>
              <a:buSzPts val="1600"/>
              <a:buFont typeface="Calibri"/>
              <a:buChar char="•"/>
            </a:pPr>
            <a:r>
              <a:rPr lang="en-US" sz="1600" b="0" i="0" u="none" strike="noStrike" cap="none">
                <a:solidFill>
                  <a:schemeClr val="dk2"/>
                </a:solidFill>
                <a:latin typeface="Calibri"/>
                <a:ea typeface="Calibri"/>
                <a:cs typeface="Calibri"/>
                <a:sym typeface="Calibri"/>
              </a:rPr>
              <a:t>Education World: </a:t>
            </a:r>
            <a:r>
              <a:rPr lang="en-US" sz="1600" b="0" i="0" u="sng" strike="noStrike" cap="none">
                <a:solidFill>
                  <a:schemeClr val="hlink"/>
                </a:solidFill>
                <a:latin typeface="Calibri"/>
                <a:ea typeface="Calibri"/>
                <a:cs typeface="Calibri"/>
                <a:sym typeface="Calibri"/>
                <a:hlinkClick r:id="rId8"/>
              </a:rPr>
              <a:t>www.educationworld.com</a:t>
            </a:r>
            <a:endParaRPr/>
          </a:p>
          <a:p>
            <a:pPr marL="342900" marR="0" lvl="0" indent="-342900" algn="l" rtl="0">
              <a:lnSpc>
                <a:spcPct val="100000"/>
              </a:lnSpc>
              <a:spcBef>
                <a:spcPts val="800"/>
              </a:spcBef>
              <a:spcAft>
                <a:spcPts val="0"/>
              </a:spcAft>
              <a:buClr>
                <a:schemeClr val="dk2"/>
              </a:buClr>
              <a:buSzPts val="1600"/>
              <a:buFont typeface="Calibri"/>
              <a:buChar char="•"/>
            </a:pPr>
            <a:r>
              <a:rPr lang="en-US" sz="1600" b="0" i="0" u="none" strike="noStrike" cap="none">
                <a:solidFill>
                  <a:schemeClr val="dk2"/>
                </a:solidFill>
                <a:latin typeface="Calibri"/>
                <a:ea typeface="Calibri"/>
                <a:cs typeface="Calibri"/>
                <a:sym typeface="Calibri"/>
              </a:rPr>
              <a:t>GLSEN (Gay, Lesbian &amp; Straight Education Network): </a:t>
            </a:r>
            <a:r>
              <a:rPr lang="en-US" sz="1600" b="0" i="0" u="sng" strike="noStrike" cap="none">
                <a:solidFill>
                  <a:schemeClr val="hlink"/>
                </a:solidFill>
                <a:hlinkClick r:id="rId9"/>
              </a:rPr>
              <a:t>www.glsen.org</a:t>
            </a:r>
            <a:endParaRPr/>
          </a:p>
          <a:p>
            <a:pPr marL="342900" marR="0" lvl="0" indent="-342900" algn="l" rtl="0">
              <a:lnSpc>
                <a:spcPct val="100000"/>
              </a:lnSpc>
              <a:spcBef>
                <a:spcPts val="800"/>
              </a:spcBef>
              <a:spcAft>
                <a:spcPts val="0"/>
              </a:spcAft>
              <a:buClr>
                <a:schemeClr val="dk2"/>
              </a:buClr>
              <a:buSzPts val="1600"/>
              <a:buFont typeface="Calibri"/>
              <a:buChar char="•"/>
            </a:pPr>
            <a:r>
              <a:rPr lang="en-US" sz="1600" b="0" i="0" u="none" strike="noStrike" cap="none">
                <a:solidFill>
                  <a:schemeClr val="dk2"/>
                </a:solidFill>
                <a:latin typeface="Calibri"/>
                <a:ea typeface="Calibri"/>
                <a:cs typeface="Calibri"/>
                <a:sym typeface="Calibri"/>
              </a:rPr>
              <a:t>International Institute for Restorative Practices (IIRP) </a:t>
            </a:r>
            <a:r>
              <a:rPr lang="en-US" sz="1600" b="0" i="0" u="sng" strike="noStrike" cap="none">
                <a:solidFill>
                  <a:schemeClr val="dk2"/>
                </a:solidFill>
                <a:latin typeface="Calibri"/>
                <a:ea typeface="Calibri"/>
                <a:cs typeface="Calibri"/>
                <a:sym typeface="Calibri"/>
                <a:hlinkClick r:id="rId10"/>
              </a:rPr>
              <a:t>https://www.iirp.edu</a:t>
            </a:r>
            <a:r>
              <a:rPr lang="en-US" sz="1600" b="0" i="0" u="none" strike="noStrike" cap="none">
                <a:solidFill>
                  <a:schemeClr val="dk2"/>
                </a:solidFill>
                <a:latin typeface="Calibri"/>
                <a:ea typeface="Calibri"/>
                <a:cs typeface="Calibri"/>
                <a:sym typeface="Calibri"/>
              </a:rPr>
              <a:t> </a:t>
            </a:r>
            <a:endParaRPr/>
          </a:p>
          <a:p>
            <a:pPr marL="342900" marR="0" lvl="0" indent="-342900" algn="l" rtl="0">
              <a:lnSpc>
                <a:spcPct val="100000"/>
              </a:lnSpc>
              <a:spcBef>
                <a:spcPts val="800"/>
              </a:spcBef>
              <a:spcAft>
                <a:spcPts val="0"/>
              </a:spcAft>
              <a:buClr>
                <a:schemeClr val="dk2"/>
              </a:buClr>
              <a:buSzPts val="1600"/>
              <a:buFont typeface="Calibri"/>
              <a:buChar char="•"/>
            </a:pPr>
            <a:r>
              <a:rPr lang="en-US" sz="1600" b="0" i="0" u="none" strike="noStrike" cap="none">
                <a:solidFill>
                  <a:schemeClr val="dk2"/>
                </a:solidFill>
                <a:latin typeface="Calibri"/>
                <a:ea typeface="Calibri"/>
                <a:cs typeface="Calibri"/>
                <a:sym typeface="Calibri"/>
              </a:rPr>
              <a:t>National Center for Education Statistics: </a:t>
            </a:r>
            <a:r>
              <a:rPr lang="en-US" sz="1600" b="0" i="0" u="sng" strike="noStrike" cap="none">
                <a:solidFill>
                  <a:schemeClr val="hlink"/>
                </a:solidFill>
                <a:latin typeface="Calibri"/>
                <a:ea typeface="Calibri"/>
                <a:cs typeface="Calibri"/>
                <a:sym typeface="Calibri"/>
                <a:hlinkClick r:id="rId11"/>
              </a:rPr>
              <a:t>https://nces.ed.gov</a:t>
            </a:r>
            <a:endParaRPr/>
          </a:p>
          <a:p>
            <a:pPr marL="342900" marR="0" lvl="0" indent="-342900" algn="l" rtl="0">
              <a:lnSpc>
                <a:spcPct val="100000"/>
              </a:lnSpc>
              <a:spcBef>
                <a:spcPts val="800"/>
              </a:spcBef>
              <a:spcAft>
                <a:spcPts val="0"/>
              </a:spcAft>
              <a:buClr>
                <a:schemeClr val="dk2"/>
              </a:buClr>
              <a:buSzPts val="1600"/>
              <a:buFont typeface="Calibri"/>
              <a:buChar char="•"/>
            </a:pPr>
            <a:r>
              <a:rPr lang="en-US" sz="1600" b="0" i="0" u="none" strike="noStrike" cap="none">
                <a:solidFill>
                  <a:schemeClr val="dk2"/>
                </a:solidFill>
                <a:latin typeface="Calibri"/>
                <a:ea typeface="Calibri"/>
                <a:cs typeface="Calibri"/>
                <a:sym typeface="Calibri"/>
              </a:rPr>
              <a:t>National School Boards Association: </a:t>
            </a:r>
            <a:r>
              <a:rPr lang="en-US" sz="1600" b="0" i="0" u="sng" strike="noStrike" cap="none">
                <a:solidFill>
                  <a:schemeClr val="hlink"/>
                </a:solidFill>
                <a:latin typeface="Calibri"/>
                <a:ea typeface="Calibri"/>
                <a:cs typeface="Calibri"/>
                <a:sym typeface="Calibri"/>
                <a:hlinkClick r:id="rId12"/>
              </a:rPr>
              <a:t>www.nsba.org/sites/default/files/reports/Where-we-learn_1.pdf</a:t>
            </a:r>
            <a:r>
              <a:rPr lang="en-US" sz="1600" b="0" i="0" u="none" strike="noStrike" cap="none">
                <a:solidFill>
                  <a:schemeClr val="dk2"/>
                </a:solidFill>
                <a:latin typeface="Calibri"/>
                <a:ea typeface="Calibri"/>
                <a:cs typeface="Calibri"/>
                <a:sym typeface="Calibri"/>
              </a:rPr>
              <a:t> </a:t>
            </a:r>
            <a:endParaRPr/>
          </a:p>
          <a:p>
            <a:pPr marL="342900" marR="0" lvl="0" indent="-342900" algn="l" rtl="0">
              <a:lnSpc>
                <a:spcPct val="100000"/>
              </a:lnSpc>
              <a:spcBef>
                <a:spcPts val="800"/>
              </a:spcBef>
              <a:spcAft>
                <a:spcPts val="0"/>
              </a:spcAft>
              <a:buClr>
                <a:schemeClr val="dk2"/>
              </a:buClr>
              <a:buSzPts val="1600"/>
              <a:buFont typeface="Calibri"/>
              <a:buChar char="•"/>
            </a:pPr>
            <a:r>
              <a:rPr lang="en-US" sz="1600" b="0" i="0" u="none" strike="noStrike" cap="none">
                <a:solidFill>
                  <a:schemeClr val="dk2"/>
                </a:solidFill>
                <a:latin typeface="Calibri"/>
                <a:ea typeface="Calibri"/>
                <a:cs typeface="Calibri"/>
                <a:sym typeface="Calibri"/>
              </a:rPr>
              <a:t>Olweus Bullying Prevention Program: </a:t>
            </a:r>
            <a:r>
              <a:rPr lang="en-US" sz="1600" b="0" i="0" u="sng" strike="noStrike" cap="none">
                <a:solidFill>
                  <a:schemeClr val="hlink"/>
                </a:solidFill>
                <a:latin typeface="Calibri"/>
                <a:ea typeface="Calibri"/>
                <a:cs typeface="Calibri"/>
                <a:sym typeface="Calibri"/>
                <a:hlinkClick r:id="rId13"/>
              </a:rPr>
              <a:t>www.hazelden.org/web/go/olweus</a:t>
            </a:r>
            <a:r>
              <a:rPr lang="en-US" sz="1600" b="0" i="0" u="none" strike="noStrike" cap="none">
                <a:solidFill>
                  <a:schemeClr val="dk2"/>
                </a:solidFill>
                <a:latin typeface="Calibri"/>
                <a:ea typeface="Calibri"/>
                <a:cs typeface="Calibri"/>
                <a:sym typeface="Calibri"/>
              </a:rPr>
              <a:t> </a:t>
            </a:r>
            <a:endParaRPr/>
          </a:p>
          <a:p>
            <a:pPr marL="342900" marR="0" lvl="0" indent="-342900" algn="l" rtl="0">
              <a:lnSpc>
                <a:spcPct val="100000"/>
              </a:lnSpc>
              <a:spcBef>
                <a:spcPts val="800"/>
              </a:spcBef>
              <a:spcAft>
                <a:spcPts val="0"/>
              </a:spcAft>
              <a:buClr>
                <a:schemeClr val="dk2"/>
              </a:buClr>
              <a:buSzPts val="1600"/>
              <a:buFont typeface="Calibri"/>
              <a:buChar char="•"/>
            </a:pPr>
            <a:r>
              <a:rPr lang="en-US" sz="1600" b="0" i="0" u="none" strike="noStrike" cap="none">
                <a:solidFill>
                  <a:schemeClr val="dk2"/>
                </a:solidFill>
                <a:latin typeface="Calibri"/>
                <a:ea typeface="Calibri"/>
                <a:cs typeface="Calibri"/>
                <a:sym typeface="Calibri"/>
              </a:rPr>
              <a:t>Stop Bullying Now: </a:t>
            </a:r>
            <a:r>
              <a:rPr lang="en-US" sz="1600" b="0" i="0" u="sng" strike="noStrike" cap="none">
                <a:solidFill>
                  <a:schemeClr val="hlink"/>
                </a:solidFill>
                <a:latin typeface="Calibri"/>
                <a:ea typeface="Calibri"/>
                <a:cs typeface="Calibri"/>
                <a:sym typeface="Calibri"/>
                <a:hlinkClick r:id="rId14"/>
              </a:rPr>
              <a:t>www.stopbullying.gov</a:t>
            </a:r>
            <a:endParaRPr/>
          </a:p>
          <a:p>
            <a:pPr marL="342900" marR="0" lvl="0" indent="-342900" algn="l" rtl="0">
              <a:lnSpc>
                <a:spcPct val="100000"/>
              </a:lnSpc>
              <a:spcBef>
                <a:spcPts val="800"/>
              </a:spcBef>
              <a:spcAft>
                <a:spcPts val="0"/>
              </a:spcAft>
              <a:buClr>
                <a:schemeClr val="dk2"/>
              </a:buClr>
              <a:buSzPts val="1600"/>
              <a:buFont typeface="Calibri"/>
              <a:buChar char="•"/>
            </a:pPr>
            <a:r>
              <a:rPr lang="en-US" sz="1600" b="0" i="0" u="none" strike="noStrike" cap="none">
                <a:solidFill>
                  <a:schemeClr val="dk2"/>
                </a:solidFill>
                <a:latin typeface="Calibri"/>
                <a:ea typeface="Calibri"/>
                <a:cs typeface="Calibri"/>
                <a:sym typeface="Calibri"/>
              </a:rPr>
              <a:t>Welcoming Schools: </a:t>
            </a:r>
            <a:r>
              <a:rPr lang="en-US" sz="1600" b="0" i="0" u="sng" strike="noStrike" cap="none">
                <a:solidFill>
                  <a:schemeClr val="hlink"/>
                </a:solidFill>
                <a:latin typeface="Calibri"/>
                <a:ea typeface="Calibri"/>
                <a:cs typeface="Calibri"/>
                <a:sym typeface="Calibri"/>
                <a:hlinkClick r:id="rId15"/>
              </a:rPr>
              <a:t>www.welcomingschools.org</a:t>
            </a:r>
            <a:r>
              <a:rPr lang="en-US" sz="1600" b="0" i="0" u="none" strike="noStrike" cap="none">
                <a:solidFill>
                  <a:schemeClr val="dk2"/>
                </a:solidFill>
                <a:latin typeface="Calibri"/>
                <a:ea typeface="Calibri"/>
                <a:cs typeface="Calibri"/>
                <a:sym typeface="Calibri"/>
              </a:rPr>
              <a:t>  </a:t>
            </a:r>
            <a:endParaRPr/>
          </a:p>
          <a:p>
            <a:pPr marL="342900" marR="0" lvl="0" indent="-342900" algn="l" rtl="0">
              <a:lnSpc>
                <a:spcPct val="100000"/>
              </a:lnSpc>
              <a:spcBef>
                <a:spcPts val="1200"/>
              </a:spcBef>
              <a:spcAft>
                <a:spcPts val="0"/>
              </a:spcAft>
              <a:buClr>
                <a:schemeClr val="dk2"/>
              </a:buClr>
              <a:buSzPts val="2400"/>
              <a:buFont typeface="Calibri"/>
              <a:buNone/>
            </a:pPr>
            <a:endParaRPr sz="2400" b="0" i="0" u="none" strike="noStrike" cap="none">
              <a:solidFill>
                <a:schemeClr val="dk2"/>
              </a:solidFill>
              <a:latin typeface="Calibri"/>
              <a:ea typeface="Calibri"/>
              <a:cs typeface="Calibri"/>
              <a:sym typeface="Calibri"/>
            </a:endParaRPr>
          </a:p>
        </p:txBody>
      </p:sp>
      <p:pic>
        <p:nvPicPr>
          <p:cNvPr id="779" name="Google Shape;779;p80"/>
          <p:cNvPicPr preferRelativeResize="0"/>
          <p:nvPr/>
        </p:nvPicPr>
        <p:blipFill rotWithShape="1">
          <a:blip r:embed="rId16">
            <a:alphaModFix/>
          </a:blip>
          <a:srcRect/>
          <a:stretch/>
        </p:blipFill>
        <p:spPr>
          <a:xfrm>
            <a:off x="356600" y="5795247"/>
            <a:ext cx="1043350" cy="821900"/>
          </a:xfrm>
          <a:prstGeom prst="rect">
            <a:avLst/>
          </a:prstGeom>
          <a:noFill/>
          <a:ln>
            <a:noFill/>
          </a:ln>
        </p:spPr>
      </p:pic>
    </p:spTree>
  </p:cSld>
  <p:clrMapOvr>
    <a:masterClrMapping/>
  </p:clrMapOvr>
  <p:transition>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C8C93"/>
              </a:buClr>
              <a:buSzPts val="800"/>
              <a:buFont typeface="Cambria"/>
              <a:buNone/>
            </a:pPr>
            <a:endParaRPr sz="3200" b="1" i="0" u="none" strike="noStrike" cap="none">
              <a:solidFill>
                <a:srgbClr val="3C8C93"/>
              </a:solidFill>
              <a:latin typeface="Cambria"/>
              <a:ea typeface="Cambria"/>
              <a:cs typeface="Cambria"/>
              <a:sym typeface="Cambria"/>
            </a:endParaRPr>
          </a:p>
        </p:txBody>
      </p:sp>
      <p:sp>
        <p:nvSpPr>
          <p:cNvPr id="785" name="Google Shape;785;p81"/>
          <p:cNvSpPr>
            <a:spLocks noGrp="1"/>
          </p:cNvSpPr>
          <p:nvPr>
            <p:ph type="clipArt" idx="2"/>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None/>
            </a:pPr>
            <a:endParaRPr/>
          </a:p>
        </p:txBody>
      </p:sp>
      <p:sp>
        <p:nvSpPr>
          <p:cNvPr id="786" name="Google Shape;786;p81"/>
          <p:cNvSpPr txBox="1">
            <a:spLocks noGrp="1"/>
          </p:cNvSpPr>
          <p:nvPr>
            <p:ph type="body" idx="1"/>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2400"/>
              <a:buFont typeface="Calibri"/>
              <a:buNone/>
            </a:pPr>
            <a:endParaRPr sz="2400" b="0" i="0" u="none" strike="noStrike" cap="none">
              <a:solidFill>
                <a:schemeClr val="dk2"/>
              </a:solidFill>
              <a:latin typeface="Calibri"/>
              <a:ea typeface="Calibri"/>
              <a:cs typeface="Calibri"/>
              <a:sym typeface="Calibri"/>
            </a:endParaRPr>
          </a:p>
        </p:txBody>
      </p:sp>
      <p:pic>
        <p:nvPicPr>
          <p:cNvPr id="787" name="Google Shape;787;p81"/>
          <p:cNvPicPr preferRelativeResize="0"/>
          <p:nvPr/>
        </p:nvPicPr>
        <p:blipFill rotWithShape="1">
          <a:blip r:embed="rId3">
            <a:alphaModFix/>
          </a:blip>
          <a:srcRect/>
          <a:stretch/>
        </p:blipFill>
        <p:spPr>
          <a:xfrm>
            <a:off x="0" y="0"/>
            <a:ext cx="8991599" cy="68442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p:nvPr/>
        </p:nvSpPr>
        <p:spPr>
          <a:xfrm>
            <a:off x="304800" y="255839"/>
            <a:ext cx="8534400" cy="563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Arial"/>
              <a:buNone/>
            </a:pPr>
            <a:r>
              <a:rPr lang="en-US" sz="2800" b="1" i="0" u="none" strike="noStrike" cap="none">
                <a:solidFill>
                  <a:srgbClr val="2142F0"/>
                </a:solidFill>
                <a:latin typeface="Arial"/>
                <a:ea typeface="Arial"/>
                <a:cs typeface="Arial"/>
                <a:sym typeface="Arial"/>
              </a:rPr>
              <a:t>What is bullying?</a:t>
            </a:r>
            <a:endParaRPr sz="1800" b="0" i="0" u="none" strike="noStrike" cap="none">
              <a:solidFill>
                <a:srgbClr val="2142F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2800"/>
              <a:buFont typeface="Arial"/>
              <a:buNone/>
            </a:pPr>
            <a:r>
              <a:rPr lang="en-US" sz="2800" b="1" i="0" u="none" strike="noStrike" cap="none">
                <a:solidFill>
                  <a:srgbClr val="2142F0"/>
                </a:solidFill>
                <a:latin typeface="Arial"/>
                <a:ea typeface="Arial"/>
                <a:cs typeface="Arial"/>
                <a:sym typeface="Arial"/>
              </a:rPr>
              <a:t>Bullying</a:t>
            </a:r>
            <a:r>
              <a:rPr lang="en-US" sz="4000" b="1" i="0" u="none" strike="noStrike" cap="none">
                <a:solidFill>
                  <a:srgbClr val="000000"/>
                </a:solidFill>
                <a:latin typeface="Arial"/>
                <a:ea typeface="Arial"/>
                <a:cs typeface="Arial"/>
                <a:sym typeface="Arial"/>
              </a:rPr>
              <a:t> </a:t>
            </a:r>
            <a:r>
              <a:rPr lang="en-US" sz="2800" b="1" i="0" u="none" strike="noStrike" cap="none">
                <a:solidFill>
                  <a:srgbClr val="2142F0"/>
                </a:solidFill>
                <a:latin typeface="Arial"/>
                <a:ea typeface="Arial"/>
                <a:cs typeface="Arial"/>
                <a:sym typeface="Arial"/>
              </a:rPr>
              <a:t>is</a:t>
            </a:r>
            <a:r>
              <a:rPr lang="en-US" sz="2800" b="1" i="0" u="none" strike="noStrike" cap="none">
                <a:solidFill>
                  <a:srgbClr val="000000"/>
                </a:solidFill>
                <a:latin typeface="Arial"/>
                <a:ea typeface="Arial"/>
                <a:cs typeface="Arial"/>
                <a:sym typeface="Arial"/>
              </a:rPr>
              <a:t> </a:t>
            </a:r>
            <a:r>
              <a:rPr lang="en-US" sz="2800" b="0" i="0" u="none" strike="noStrike" cap="none">
                <a:solidFill>
                  <a:srgbClr val="000000"/>
                </a:solidFill>
                <a:latin typeface="Arial"/>
                <a:ea typeface="Arial"/>
                <a:cs typeface="Arial"/>
                <a:sym typeface="Arial"/>
              </a:rPr>
              <a:t>any </a:t>
            </a:r>
            <a:r>
              <a:rPr lang="en-US" sz="2800" b="1" i="0" u="none" strike="noStrike" cap="none">
                <a:solidFill>
                  <a:srgbClr val="2142F0"/>
                </a:solidFill>
                <a:latin typeface="Arial"/>
                <a:ea typeface="Arial"/>
                <a:cs typeface="Arial"/>
                <a:sym typeface="Arial"/>
              </a:rPr>
              <a:t>unwanted aggressive behavior(s</a:t>
            </a:r>
            <a:r>
              <a:rPr lang="en-US" sz="2800" b="0" i="0" u="none" strike="noStrike" cap="none">
                <a:solidFill>
                  <a:srgbClr val="2142F0"/>
                </a:solidFill>
                <a:latin typeface="Arial"/>
                <a:ea typeface="Arial"/>
                <a:cs typeface="Arial"/>
                <a:sym typeface="Arial"/>
              </a:rPr>
              <a:t>) </a:t>
            </a:r>
            <a:endParaRPr sz="1800" b="0" i="0" u="none" strike="noStrike" cap="none">
              <a:solidFill>
                <a:srgbClr val="2142F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by another youth or group of youths </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i="1">
                <a:solidFill>
                  <a:srgbClr val="14CC73"/>
                </a:solidFill>
              </a:rPr>
              <a:t>   </a:t>
            </a:r>
            <a:r>
              <a:rPr lang="en-US" sz="2800" b="0" i="1" u="none" strike="noStrike" cap="none">
                <a:solidFill>
                  <a:srgbClr val="14CC73"/>
                </a:solidFill>
                <a:latin typeface="Arial"/>
                <a:ea typeface="Arial"/>
                <a:cs typeface="Arial"/>
                <a:sym typeface="Arial"/>
              </a:rPr>
              <a:t>who are not siblings or current dating partners </a:t>
            </a:r>
            <a:endParaRPr sz="1800">
              <a:solidFill>
                <a:srgbClr val="14CC73"/>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that involves an observed or perceived </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1">
                <a:solidFill>
                  <a:srgbClr val="2142F0"/>
                </a:solidFill>
              </a:rPr>
              <a:t>                 </a:t>
            </a:r>
            <a:r>
              <a:rPr lang="en-US" sz="2800" b="1" i="0" u="none" strike="noStrike" cap="none">
                <a:solidFill>
                  <a:srgbClr val="2142F0"/>
                </a:solidFill>
                <a:latin typeface="Arial"/>
                <a:ea typeface="Arial"/>
                <a:cs typeface="Arial"/>
                <a:sym typeface="Arial"/>
              </a:rPr>
              <a:t>power imbalance </a:t>
            </a:r>
            <a:r>
              <a:rPr lang="en-US" sz="2800" b="1" i="0" u="none" strike="noStrike" cap="none">
                <a:solidFill>
                  <a:srgbClr val="000000"/>
                </a:solidFill>
                <a:latin typeface="Arial"/>
                <a:ea typeface="Arial"/>
                <a:cs typeface="Arial"/>
                <a:sym typeface="Arial"/>
              </a:rPr>
              <a:t>   </a:t>
            </a: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                 </a:t>
            </a:r>
            <a:r>
              <a:rPr lang="en-US" sz="2800" b="0" i="0" u="none" strike="noStrike" cap="none">
                <a:solidFill>
                  <a:srgbClr val="000000"/>
                </a:solidFill>
                <a:latin typeface="Arial"/>
                <a:ea typeface="Arial"/>
                <a:cs typeface="Arial"/>
                <a:sym typeface="Arial"/>
              </a:rPr>
              <a:t>and is </a:t>
            </a:r>
            <a:r>
              <a:rPr lang="en-US" sz="2800" b="1" i="0" u="none" strike="noStrike" cap="none">
                <a:solidFill>
                  <a:srgbClr val="2142F0"/>
                </a:solidFill>
                <a:latin typeface="Arial"/>
                <a:ea typeface="Arial"/>
                <a:cs typeface="Arial"/>
                <a:sym typeface="Arial"/>
              </a:rPr>
              <a:t>repeated</a:t>
            </a:r>
            <a:r>
              <a:rPr lang="en-US" sz="2800" b="0" i="0" u="none" strike="noStrike" cap="none">
                <a:solidFill>
                  <a:srgbClr val="000000"/>
                </a:solidFill>
                <a:latin typeface="Arial"/>
                <a:ea typeface="Arial"/>
                <a:cs typeface="Arial"/>
                <a:sym typeface="Arial"/>
              </a:rPr>
              <a:t> multiple times or </a:t>
            </a: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                 is highly </a:t>
            </a:r>
            <a:r>
              <a:rPr lang="en-US" sz="2800" b="1" i="0" u="none" strike="noStrike" cap="none">
                <a:solidFill>
                  <a:srgbClr val="2142F0"/>
                </a:solidFill>
                <a:latin typeface="Arial"/>
                <a:ea typeface="Arial"/>
                <a:cs typeface="Arial"/>
                <a:sym typeface="Arial"/>
              </a:rPr>
              <a:t>likely to be repeated</a:t>
            </a:r>
            <a:r>
              <a:rPr lang="en-US" sz="2800" b="0" i="0" u="none" strike="noStrike" cap="none">
                <a:solidFill>
                  <a:srgbClr val="000000"/>
                </a:solidFill>
                <a:latin typeface="Arial"/>
                <a:ea typeface="Arial"/>
                <a:cs typeface="Arial"/>
                <a:sym typeface="Arial"/>
              </a:rPr>
              <a:t>. </a:t>
            </a:r>
            <a:endParaRPr sz="1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Bullying may </a:t>
            </a:r>
            <a:r>
              <a:rPr lang="en-US" sz="2800" b="1" i="0" u="none" strike="noStrike" cap="none">
                <a:solidFill>
                  <a:srgbClr val="000000"/>
                </a:solidFill>
                <a:latin typeface="Arial"/>
                <a:ea typeface="Arial"/>
                <a:cs typeface="Arial"/>
                <a:sym typeface="Arial"/>
              </a:rPr>
              <a:t>inflict harm or distress </a:t>
            </a:r>
            <a:r>
              <a:rPr lang="en-US" sz="2800" b="0" i="0" u="none" strike="noStrike" cap="none">
                <a:solidFill>
                  <a:srgbClr val="000000"/>
                </a:solidFill>
                <a:latin typeface="Arial"/>
                <a:ea typeface="Arial"/>
                <a:cs typeface="Arial"/>
                <a:sym typeface="Arial"/>
              </a:rPr>
              <a:t>on the targeted youth including physical, psychological, social, or </a:t>
            </a:r>
            <a:r>
              <a:rPr lang="en-US" sz="2800" b="1" i="0" u="none" strike="noStrike" cap="none">
                <a:solidFill>
                  <a:srgbClr val="000000"/>
                </a:solidFill>
                <a:latin typeface="Arial"/>
                <a:ea typeface="Arial"/>
                <a:cs typeface="Arial"/>
                <a:sym typeface="Arial"/>
              </a:rPr>
              <a:t>educational</a:t>
            </a:r>
            <a:r>
              <a:rPr lang="en-US" sz="2800" b="0" i="0" u="none" strike="noStrike" cap="none">
                <a:solidFill>
                  <a:srgbClr val="000000"/>
                </a:solidFill>
                <a:latin typeface="Arial"/>
                <a:ea typeface="Arial"/>
                <a:cs typeface="Arial"/>
                <a:sym typeface="Arial"/>
              </a:rPr>
              <a:t> </a:t>
            </a:r>
            <a:r>
              <a:rPr lang="en-US" sz="2800" b="1" i="0" u="none" strike="noStrike" cap="none">
                <a:solidFill>
                  <a:srgbClr val="000000"/>
                </a:solidFill>
                <a:latin typeface="Arial"/>
                <a:ea typeface="Arial"/>
                <a:cs typeface="Arial"/>
                <a:sym typeface="Arial"/>
              </a:rPr>
              <a:t>harm. </a:t>
            </a:r>
            <a:endParaRPr sz="1800" b="0" i="0" u="none" strike="noStrike" cap="none">
              <a:solidFill>
                <a:schemeClr val="dk1"/>
              </a:solidFill>
              <a:latin typeface="Gill Sans"/>
              <a:ea typeface="Gill Sans"/>
              <a:cs typeface="Gill Sans"/>
              <a:sym typeface="Gill Sans"/>
            </a:endParaRPr>
          </a:p>
        </p:txBody>
      </p:sp>
      <p:sp>
        <p:nvSpPr>
          <p:cNvPr id="162" name="Google Shape;162;p7"/>
          <p:cNvSpPr/>
          <p:nvPr/>
        </p:nvSpPr>
        <p:spPr>
          <a:xfrm>
            <a:off x="990600" y="6229425"/>
            <a:ext cx="7543800"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sng" strike="noStrike" cap="none">
                <a:solidFill>
                  <a:srgbClr val="000000"/>
                </a:solidFill>
                <a:latin typeface="Arial"/>
                <a:ea typeface="Arial"/>
                <a:cs typeface="Arial"/>
                <a:sym typeface="Arial"/>
                <a:hlinkClick r:id="rId3"/>
              </a:rPr>
              <a:t>http://www.cdc.gov/violenceprevention/pdf/bullying-definitions-final-a.pdf</a:t>
            </a:r>
            <a:r>
              <a:rPr lang="en-US"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Gill Sans"/>
              <a:ea typeface="Gill Sans"/>
              <a:cs typeface="Gill Sans"/>
              <a:sym typeface="Gill Sans"/>
            </a:endParaRPr>
          </a:p>
        </p:txBody>
      </p:sp>
      <p:pic>
        <p:nvPicPr>
          <p:cNvPr id="163" name="Google Shape;163;p7"/>
          <p:cNvPicPr preferRelativeResize="0"/>
          <p:nvPr/>
        </p:nvPicPr>
        <p:blipFill rotWithShape="1">
          <a:blip r:embed="rId4">
            <a:alphaModFix/>
          </a:blip>
          <a:srcRect/>
          <a:stretch/>
        </p:blipFill>
        <p:spPr>
          <a:xfrm>
            <a:off x="473325" y="6020435"/>
            <a:ext cx="999439" cy="7873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pic>
        <p:nvPicPr>
          <p:cNvPr id="792" name="Google Shape;792;p83"/>
          <p:cNvPicPr preferRelativeResize="0"/>
          <p:nvPr/>
        </p:nvPicPr>
        <p:blipFill rotWithShape="1">
          <a:blip r:embed="rId3">
            <a:alphaModFix/>
          </a:blip>
          <a:srcRect/>
          <a:stretch/>
        </p:blipFill>
        <p:spPr>
          <a:xfrm>
            <a:off x="2964848" y="596000"/>
            <a:ext cx="3214325" cy="2532050"/>
          </a:xfrm>
          <a:prstGeom prst="rect">
            <a:avLst/>
          </a:prstGeom>
          <a:noFill/>
          <a:ln>
            <a:noFill/>
          </a:ln>
        </p:spPr>
      </p:pic>
      <p:sp>
        <p:nvSpPr>
          <p:cNvPr id="793" name="Google Shape;793;p83"/>
          <p:cNvSpPr txBox="1"/>
          <p:nvPr/>
        </p:nvSpPr>
        <p:spPr>
          <a:xfrm>
            <a:off x="2235875" y="4490600"/>
            <a:ext cx="4922700" cy="13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latin typeface="Gill Sans"/>
                <a:ea typeface="Gill Sans"/>
                <a:cs typeface="Gill Sans"/>
                <a:sym typeface="Gill Sans"/>
              </a:rPr>
              <a:t>www.ibpaworld.org</a:t>
            </a:r>
            <a:endParaRPr sz="3600" b="1">
              <a:latin typeface="Gill Sans"/>
              <a:ea typeface="Gill Sans"/>
              <a:cs typeface="Gill Sans"/>
              <a:sym typeface="Gill Sans"/>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8"/>
          <p:cNvPicPr preferRelativeResize="0"/>
          <p:nvPr/>
        </p:nvPicPr>
        <p:blipFill rotWithShape="1">
          <a:blip r:embed="rId3">
            <a:alphaModFix/>
          </a:blip>
          <a:srcRect/>
          <a:stretch/>
        </p:blipFill>
        <p:spPr>
          <a:xfrm>
            <a:off x="386550" y="658300"/>
            <a:ext cx="8370886" cy="4681538"/>
          </a:xfrm>
          <a:prstGeom prst="rect">
            <a:avLst/>
          </a:prstGeom>
          <a:noFill/>
          <a:ln>
            <a:noFill/>
          </a:ln>
        </p:spPr>
      </p:pic>
      <p:sp>
        <p:nvSpPr>
          <p:cNvPr id="170" name="Google Shape;170;p8"/>
          <p:cNvSpPr txBox="1"/>
          <p:nvPr/>
        </p:nvSpPr>
        <p:spPr>
          <a:xfrm>
            <a:off x="4287875" y="1101425"/>
            <a:ext cx="1307100" cy="4617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latin typeface="Gill Sans"/>
                <a:ea typeface="Gill Sans"/>
                <a:cs typeface="Gill Sans"/>
                <a:sym typeface="Gill Sans"/>
              </a:rPr>
              <a:t>600.477</a:t>
            </a:r>
            <a:endParaRPr sz="2400" b="1">
              <a:latin typeface="Gill Sans"/>
              <a:ea typeface="Gill Sans"/>
              <a:cs typeface="Gill Sans"/>
              <a:sym typeface="Gill Sans"/>
            </a:endParaRPr>
          </a:p>
        </p:txBody>
      </p:sp>
      <p:pic>
        <p:nvPicPr>
          <p:cNvPr id="171" name="Google Shape;171;p8"/>
          <p:cNvPicPr preferRelativeResize="0"/>
          <p:nvPr/>
        </p:nvPicPr>
        <p:blipFill rotWithShape="1">
          <a:blip r:embed="rId4">
            <a:alphaModFix/>
          </a:blip>
          <a:srcRect/>
          <a:stretch/>
        </p:blipFill>
        <p:spPr>
          <a:xfrm>
            <a:off x="304800" y="5616323"/>
            <a:ext cx="1178050" cy="928000"/>
          </a:xfrm>
          <a:prstGeom prst="rect">
            <a:avLst/>
          </a:prstGeom>
          <a:noFill/>
          <a:ln>
            <a:noFill/>
          </a:ln>
        </p:spPr>
      </p:pic>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6364</Words>
  <Application>Microsoft Macintosh PowerPoint</Application>
  <PresentationFormat>On-screen Show (4:3)</PresentationFormat>
  <Paragraphs>777</Paragraphs>
  <Slides>80</Slides>
  <Notes>80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80</vt:i4>
      </vt:variant>
    </vt:vector>
  </HeadingPairs>
  <TitlesOfParts>
    <vt:vector size="91" baseType="lpstr">
      <vt:lpstr>Courier New</vt:lpstr>
      <vt:lpstr>Tahoma</vt:lpstr>
      <vt:lpstr>Verdana</vt:lpstr>
      <vt:lpstr>Cambria</vt:lpstr>
      <vt:lpstr>Comic Sans MS</vt:lpstr>
      <vt:lpstr>Noto Sans Symbols</vt:lpstr>
      <vt:lpstr>Gill Sans</vt:lpstr>
      <vt:lpstr>Calibri</vt:lpstr>
      <vt:lpstr>Palatino Linotype</vt:lpstr>
      <vt:lpstr>Arial</vt:lpstr>
      <vt:lpstr>Parcel</vt:lpstr>
      <vt:lpstr>Bullying Prevention Best Practices</vt:lpstr>
      <vt:lpstr>Who We Are…..</vt:lpstr>
      <vt:lpstr>In the spirit of…  BUILDING OUR HEALTHY COMMUNITY        DISCUSS and share a kind act observed in the past 3 days </vt:lpstr>
      <vt:lpstr>PowerPoint Presentation</vt:lpstr>
      <vt:lpstr>PowerPoint Presentation</vt:lpstr>
      <vt:lpstr>CONSIDER THIS:</vt:lpstr>
      <vt:lpstr>CONSIDER THIS:</vt:lpstr>
      <vt:lpstr>PowerPoint Presentation</vt:lpstr>
      <vt:lpstr>PowerPoint Presentation</vt:lpstr>
      <vt:lpstr>PowerPoint Presentation</vt:lpstr>
      <vt:lpstr>   Conflict       vs.     Bullying</vt:lpstr>
      <vt:lpstr>PowerPoint Presentation</vt:lpstr>
      <vt:lpstr>BULLYING = PEER ABUSE</vt:lpstr>
      <vt:lpstr>Milknose</vt:lpstr>
      <vt:lpstr>Understanding Bullying</vt:lpstr>
      <vt:lpstr>Types of Bullying </vt:lpstr>
      <vt:lpstr>PowerPoint Presentation</vt:lpstr>
      <vt:lpstr>Bullying/Cyberbullying</vt:lpstr>
      <vt:lpstr>Cyberbullying</vt:lpstr>
      <vt:lpstr>Why Cyberbullying is Different</vt:lpstr>
      <vt:lpstr>BULLYING, CYBERBULLYING, AND SUICIDE AMONG US YOUTH: OUR UPDATED RESEARCH FINDINGS</vt:lpstr>
      <vt:lpstr>BULLYING, CYBERBULLYING, AND SUICIDE AMONG US YOUTH: OUR UPDATED RESEARCH FINDINGS  TAKE AWAYS:</vt:lpstr>
      <vt:lpstr>Cyberbullying</vt:lpstr>
      <vt:lpstr>PowerPoint Presentation</vt:lpstr>
      <vt:lpstr>PowerPoint Presentation</vt:lpstr>
      <vt:lpstr>PowerPoint Presentation</vt:lpstr>
      <vt:lpstr>HOW Bullying is Done </vt:lpstr>
      <vt:lpstr>PowerPoint Presentation</vt:lpstr>
      <vt:lpstr>PowerPoint Presentation</vt:lpstr>
      <vt:lpstr>‘LOW-STATUS’ BULLYING’</vt:lpstr>
      <vt:lpstr>Characteristics of  Students who are Bullied</vt:lpstr>
      <vt:lpstr>Two Types of  Students who are Bullied</vt:lpstr>
      <vt:lpstr>Two Types of  Students who are Bullied</vt:lpstr>
      <vt:lpstr>Characteristics of  Students Who Bully</vt:lpstr>
      <vt:lpstr>PowerPoint Presentation</vt:lpstr>
      <vt:lpstr>PowerPoint Presentation</vt:lpstr>
      <vt:lpstr>Antisemitism</vt:lpstr>
      <vt:lpstr>Islamophobia</vt:lpstr>
      <vt:lpstr>Anti-Sikh sentiments</vt:lpstr>
      <vt:lpstr>Anti-hindu sentiments</vt:lpstr>
      <vt:lpstr>Students Disagree about Teachers’  Ability to Deter Bullying  </vt:lpstr>
      <vt:lpstr>Students Disagree about Teachers’  Ability to Deter Bullying  </vt:lpstr>
      <vt:lpstr>Legalities</vt:lpstr>
      <vt:lpstr>Legalities</vt:lpstr>
      <vt:lpstr>But … it happened away from school</vt:lpstr>
      <vt:lpstr>Legalities</vt:lpstr>
      <vt:lpstr>BULLYING INVESTIGATION PROTOCOLS</vt:lpstr>
      <vt:lpstr>BULLYING AS A COMMUNITY EVENT</vt:lpstr>
      <vt:lpstr>PowerPoint Presentation</vt:lpstr>
      <vt:lpstr>PowerPoint Presentation</vt:lpstr>
      <vt:lpstr>PowerPoint Presentation</vt:lpstr>
      <vt:lpstr>The Impact of Bullying </vt:lpstr>
      <vt:lpstr>PowerPoint Presentation</vt:lpstr>
      <vt:lpstr>PowerPoint Presentation</vt:lpstr>
      <vt:lpstr>BULLYING AS AN ADVERSE CHILDHOOD EXPERIENCE (ACE)</vt:lpstr>
      <vt:lpstr>AVOID</vt:lpstr>
      <vt:lpstr>AVOID</vt:lpstr>
      <vt:lpstr>Mis-directions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Expectations/Rules</vt:lpstr>
      <vt:lpstr>We MUST take action!</vt:lpstr>
      <vt:lpstr>PowerPoint Presentation</vt:lpstr>
      <vt:lpstr>PowerPoint Presentation</vt:lpstr>
      <vt:lpstr>WHICH OF THE BYSTANDER ACTIONS BELOW MADE THINGS BETTER?</vt:lpstr>
      <vt:lpstr>What Happened After Peers Did That?</vt:lpstr>
      <vt:lpstr>PowerPoint Presentation</vt:lpstr>
      <vt:lpstr>WHICH OF THE ACTIONS BELOW MADE THINGS BETTER FOR THE STUDENT BEING BULLIED? </vt:lpstr>
      <vt:lpstr>Which Strategies Made Things Better?</vt:lpstr>
      <vt:lpstr>SCENARIO  </vt:lpstr>
      <vt:lpstr>SCENARIO </vt:lpstr>
      <vt:lpstr>Questions and Parking Lot</vt:lpstr>
      <vt:lpstr>With acknowledgement and many thanks to…..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 Prevention Best Practices</dc:title>
  <dc:creator>Rodger Dinwiddie</dc:creator>
  <cp:lastModifiedBy>Elroy and Mary Yoder Holsopple</cp:lastModifiedBy>
  <cp:revision>1</cp:revision>
  <dcterms:modified xsi:type="dcterms:W3CDTF">2019-11-01T18:12:35Z</dcterms:modified>
</cp:coreProperties>
</file>