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3" r:id="rId3"/>
    <p:sldId id="284" r:id="rId4"/>
    <p:sldId id="295" r:id="rId5"/>
    <p:sldId id="273" r:id="rId6"/>
    <p:sldId id="291" r:id="rId7"/>
    <p:sldId id="296" r:id="rId8"/>
    <p:sldId id="297" r:id="rId9"/>
    <p:sldId id="298" r:id="rId10"/>
    <p:sldId id="281" r:id="rId11"/>
    <p:sldId id="257" r:id="rId12"/>
    <p:sldId id="278" r:id="rId13"/>
    <p:sldId id="258" r:id="rId14"/>
    <p:sldId id="261" r:id="rId15"/>
    <p:sldId id="260" r:id="rId16"/>
    <p:sldId id="279" r:id="rId17"/>
    <p:sldId id="285" r:id="rId18"/>
    <p:sldId id="292" r:id="rId19"/>
    <p:sldId id="286"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Horn" initials="SH" lastIdx="7" clrIdx="0">
    <p:extLst>
      <p:ext uri="{19B8F6BF-5375-455C-9EA6-DF929625EA0E}">
        <p15:presenceInfo xmlns:p15="http://schemas.microsoft.com/office/powerpoint/2012/main" userId="1617966b3e0d6598" providerId="Windows Live"/>
      </p:ext>
    </p:extLst>
  </p:cmAuthor>
  <p:cmAuthor id="2" name="Sarah Schriber" initials="SS" lastIdx="1" clrIdx="1">
    <p:extLst>
      <p:ext uri="{19B8F6BF-5375-455C-9EA6-DF929625EA0E}">
        <p15:presenceInfo xmlns:p15="http://schemas.microsoft.com/office/powerpoint/2012/main" userId="5db3619bd9e0af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0"/>
  </p:normalViewPr>
  <p:slideViewPr>
    <p:cSldViewPr snapToGrid="0">
      <p:cViewPr varScale="1">
        <p:scale>
          <a:sx n="90" d="100"/>
          <a:sy n="90" d="100"/>
        </p:scale>
        <p:origin x="82" y="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B358769-A1F3-426D-A906-3DD529F2B9B3}"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3814DFC-33D1-4DD5-87D3-7A573DAF237A}">
      <dgm:prSet custT="1"/>
      <dgm:spPr/>
      <dgm:t>
        <a:bodyPr/>
        <a:lstStyle/>
        <a:p>
          <a:pPr>
            <a:defRPr b="1"/>
          </a:pPr>
          <a:r>
            <a:rPr lang="en-US" sz="2300" dirty="0"/>
            <a:t>Who we are</a:t>
          </a:r>
        </a:p>
      </dgm:t>
    </dgm:pt>
    <dgm:pt modelId="{0CA638B5-E3A5-492B-80E7-8607F73EC8DE}" type="parTrans" cxnId="{16881E54-8D22-4CF1-B600-658BA4ED10CA}">
      <dgm:prSet/>
      <dgm:spPr/>
      <dgm:t>
        <a:bodyPr/>
        <a:lstStyle/>
        <a:p>
          <a:endParaRPr lang="en-US"/>
        </a:p>
      </dgm:t>
    </dgm:pt>
    <dgm:pt modelId="{27380762-952C-48E4-B8F2-A64C7A7F540D}" type="sibTrans" cxnId="{16881E54-8D22-4CF1-B600-658BA4ED10CA}">
      <dgm:prSet/>
      <dgm:spPr/>
      <dgm:t>
        <a:bodyPr/>
        <a:lstStyle/>
        <a:p>
          <a:endParaRPr lang="en-US"/>
        </a:p>
      </dgm:t>
    </dgm:pt>
    <dgm:pt modelId="{FB0B53D4-2B75-4BCC-8375-82ADBB99ECA1}">
      <dgm:prSet custT="1"/>
      <dgm:spPr/>
      <dgm:t>
        <a:bodyPr/>
        <a:lstStyle/>
        <a:p>
          <a:pPr>
            <a:defRPr b="1"/>
          </a:pPr>
          <a:r>
            <a:rPr lang="en-US" sz="2300" dirty="0"/>
            <a:t>Who you are and</a:t>
          </a:r>
        </a:p>
        <a:p>
          <a:pPr>
            <a:defRPr b="1"/>
          </a:pPr>
          <a:r>
            <a:rPr lang="en-US" sz="2300" dirty="0"/>
            <a:t>why you are here?</a:t>
          </a:r>
        </a:p>
      </dgm:t>
    </dgm:pt>
    <dgm:pt modelId="{AACE82B8-F7F9-4A33-9CA5-11C6519C7D8B}" type="parTrans" cxnId="{9AA4656C-D706-4B12-88F3-17137F758E3A}">
      <dgm:prSet/>
      <dgm:spPr/>
      <dgm:t>
        <a:bodyPr/>
        <a:lstStyle/>
        <a:p>
          <a:endParaRPr lang="en-US"/>
        </a:p>
      </dgm:t>
    </dgm:pt>
    <dgm:pt modelId="{EB50EBAC-3F45-457C-BE32-6222CBC48B77}" type="sibTrans" cxnId="{9AA4656C-D706-4B12-88F3-17137F758E3A}">
      <dgm:prSet/>
      <dgm:spPr/>
      <dgm:t>
        <a:bodyPr/>
        <a:lstStyle/>
        <a:p>
          <a:endParaRPr lang="en-US"/>
        </a:p>
      </dgm:t>
    </dgm:pt>
    <dgm:pt modelId="{1FEC3A66-4360-46C0-9F5B-10ECC5439D26}">
      <dgm:prSet custT="1"/>
      <dgm:spPr/>
      <dgm:t>
        <a:bodyPr/>
        <a:lstStyle/>
        <a:p>
          <a:pPr algn="l"/>
          <a:r>
            <a:rPr lang="en-US" sz="1800" dirty="0"/>
            <a:t>* What is your name?</a:t>
          </a:r>
        </a:p>
      </dgm:t>
    </dgm:pt>
    <dgm:pt modelId="{CB751801-5847-419D-A2C0-57F4AFA267A9}" type="parTrans" cxnId="{63793CC3-FE0C-4DCB-8DCE-EB57D2B6CF46}">
      <dgm:prSet/>
      <dgm:spPr/>
      <dgm:t>
        <a:bodyPr/>
        <a:lstStyle/>
        <a:p>
          <a:endParaRPr lang="en-US"/>
        </a:p>
      </dgm:t>
    </dgm:pt>
    <dgm:pt modelId="{D3AB5675-2C20-46A7-AC82-CB7B79BDC763}" type="sibTrans" cxnId="{63793CC3-FE0C-4DCB-8DCE-EB57D2B6CF46}">
      <dgm:prSet/>
      <dgm:spPr/>
      <dgm:t>
        <a:bodyPr/>
        <a:lstStyle/>
        <a:p>
          <a:endParaRPr lang="en-US"/>
        </a:p>
      </dgm:t>
    </dgm:pt>
    <dgm:pt modelId="{D6E3174E-D73C-4FBA-8BF6-4B0A25E46488}">
      <dgm:prSet custT="1"/>
      <dgm:spPr/>
      <dgm:t>
        <a:bodyPr/>
        <a:lstStyle/>
        <a:p>
          <a:pPr algn="l"/>
          <a:r>
            <a:rPr lang="en-US" sz="1800" dirty="0"/>
            <a:t>* What are your pronouns (e.g., they, them; she, her; he, him; ze, </a:t>
          </a:r>
          <a:r>
            <a:rPr lang="en-US" sz="1800" dirty="0" err="1"/>
            <a:t>zir</a:t>
          </a:r>
          <a:r>
            <a:rPr lang="en-US" sz="1800" dirty="0"/>
            <a:t>)</a:t>
          </a:r>
        </a:p>
      </dgm:t>
    </dgm:pt>
    <dgm:pt modelId="{D6563107-60F4-42D8-BD3B-4FF45C8C1484}" type="parTrans" cxnId="{557C8E97-5B06-4675-A050-C635FE335393}">
      <dgm:prSet/>
      <dgm:spPr/>
      <dgm:t>
        <a:bodyPr/>
        <a:lstStyle/>
        <a:p>
          <a:endParaRPr lang="en-US"/>
        </a:p>
      </dgm:t>
    </dgm:pt>
    <dgm:pt modelId="{59AF8467-25F9-43D8-8AB7-D66BCBF18DC8}" type="sibTrans" cxnId="{557C8E97-5B06-4675-A050-C635FE335393}">
      <dgm:prSet/>
      <dgm:spPr/>
      <dgm:t>
        <a:bodyPr/>
        <a:lstStyle/>
        <a:p>
          <a:endParaRPr lang="en-US"/>
        </a:p>
      </dgm:t>
    </dgm:pt>
    <dgm:pt modelId="{2F8537ED-6291-42DD-AD2C-B6BF4FBE88E8}">
      <dgm:prSet custT="1"/>
      <dgm:spPr/>
      <dgm:t>
        <a:bodyPr/>
        <a:lstStyle/>
        <a:p>
          <a:pPr algn="l"/>
          <a:r>
            <a:rPr lang="en-US" sz="1800" dirty="0"/>
            <a:t>* Where are you from?</a:t>
          </a:r>
        </a:p>
      </dgm:t>
    </dgm:pt>
    <dgm:pt modelId="{23B3AB8C-06EC-49F6-99B4-D573C60F6D50}" type="parTrans" cxnId="{25A018E1-6D2A-467A-B937-28F826B779F2}">
      <dgm:prSet/>
      <dgm:spPr/>
      <dgm:t>
        <a:bodyPr/>
        <a:lstStyle/>
        <a:p>
          <a:endParaRPr lang="en-US"/>
        </a:p>
      </dgm:t>
    </dgm:pt>
    <dgm:pt modelId="{2B28FAD6-3895-4879-A3DA-6EBBFEEE625C}" type="sibTrans" cxnId="{25A018E1-6D2A-467A-B937-28F826B779F2}">
      <dgm:prSet/>
      <dgm:spPr/>
      <dgm:t>
        <a:bodyPr/>
        <a:lstStyle/>
        <a:p>
          <a:endParaRPr lang="en-US"/>
        </a:p>
      </dgm:t>
    </dgm:pt>
    <dgm:pt modelId="{0585FA16-F52E-4F0C-B266-BA7B50BE7102}">
      <dgm:prSet custT="1"/>
      <dgm:spPr/>
      <dgm:t>
        <a:bodyPr/>
        <a:lstStyle/>
        <a:p>
          <a:pPr algn="l"/>
          <a:r>
            <a:rPr lang="en-US" sz="1800" dirty="0"/>
            <a:t>* What is your role? How do you engage with young people around issues of bullying and discipline?</a:t>
          </a:r>
        </a:p>
      </dgm:t>
    </dgm:pt>
    <dgm:pt modelId="{686A981F-0CDF-4030-B337-E74B31985C45}" type="parTrans" cxnId="{CE9D576B-94E8-4C73-8556-8E83FB9990AB}">
      <dgm:prSet/>
      <dgm:spPr/>
      <dgm:t>
        <a:bodyPr/>
        <a:lstStyle/>
        <a:p>
          <a:endParaRPr lang="en-US"/>
        </a:p>
      </dgm:t>
    </dgm:pt>
    <dgm:pt modelId="{17B8B953-62FB-446F-B91B-794E40859B79}" type="sibTrans" cxnId="{CE9D576B-94E8-4C73-8556-8E83FB9990AB}">
      <dgm:prSet/>
      <dgm:spPr/>
      <dgm:t>
        <a:bodyPr/>
        <a:lstStyle/>
        <a:p>
          <a:endParaRPr lang="en-US"/>
        </a:p>
      </dgm:t>
    </dgm:pt>
    <dgm:pt modelId="{2DA2BCF8-486B-4DE9-88F5-337A573CEF1D}">
      <dgm:prSet custT="1"/>
      <dgm:spPr/>
      <dgm:t>
        <a:bodyPr/>
        <a:lstStyle/>
        <a:p>
          <a:pPr algn="l"/>
          <a:r>
            <a:rPr lang="en-US" sz="1800" dirty="0"/>
            <a:t>* What drew you to this session?</a:t>
          </a:r>
        </a:p>
      </dgm:t>
    </dgm:pt>
    <dgm:pt modelId="{26D0564B-3EDB-4ECB-B0F5-BF5A3C1A261F}" type="parTrans" cxnId="{98A3E28B-27BF-4C68-964F-58CC2B27D3D5}">
      <dgm:prSet/>
      <dgm:spPr/>
      <dgm:t>
        <a:bodyPr/>
        <a:lstStyle/>
        <a:p>
          <a:endParaRPr lang="en-US"/>
        </a:p>
      </dgm:t>
    </dgm:pt>
    <dgm:pt modelId="{4FC7AD4C-E364-4E27-AA1D-9748895A0074}" type="sibTrans" cxnId="{98A3E28B-27BF-4C68-964F-58CC2B27D3D5}">
      <dgm:prSet/>
      <dgm:spPr/>
      <dgm:t>
        <a:bodyPr/>
        <a:lstStyle/>
        <a:p>
          <a:endParaRPr lang="en-US"/>
        </a:p>
      </dgm:t>
    </dgm:pt>
    <dgm:pt modelId="{046C445C-7889-4289-9B75-9E7760E8BF2F}">
      <dgm:prSet custT="1"/>
      <dgm:spPr/>
      <dgm:t>
        <a:bodyPr/>
        <a:lstStyle/>
        <a:p>
          <a:pPr algn="l"/>
          <a:r>
            <a:rPr lang="en-US" sz="1800" dirty="0"/>
            <a:t>* What do you hope to learn here/leave with?</a:t>
          </a:r>
        </a:p>
      </dgm:t>
    </dgm:pt>
    <dgm:pt modelId="{42EB9C77-3165-49E7-98FB-283AE56FD2C1}" type="parTrans" cxnId="{F040113C-495F-4BFC-8C17-47CA729C8A78}">
      <dgm:prSet/>
      <dgm:spPr/>
      <dgm:t>
        <a:bodyPr/>
        <a:lstStyle/>
        <a:p>
          <a:endParaRPr lang="en-US"/>
        </a:p>
      </dgm:t>
    </dgm:pt>
    <dgm:pt modelId="{77FA36F7-AE9D-44FE-BB1A-885D538330E2}" type="sibTrans" cxnId="{F040113C-495F-4BFC-8C17-47CA729C8A78}">
      <dgm:prSet/>
      <dgm:spPr/>
      <dgm:t>
        <a:bodyPr/>
        <a:lstStyle/>
        <a:p>
          <a:endParaRPr lang="en-US"/>
        </a:p>
      </dgm:t>
    </dgm:pt>
    <dgm:pt modelId="{BC84650F-4C18-4E13-BF6B-90B0AFBE6764}" type="pres">
      <dgm:prSet presAssocID="{5B358769-A1F3-426D-A906-3DD529F2B9B3}" presName="root" presStyleCnt="0">
        <dgm:presLayoutVars>
          <dgm:dir/>
          <dgm:resizeHandles val="exact"/>
        </dgm:presLayoutVars>
      </dgm:prSet>
      <dgm:spPr/>
      <dgm:t>
        <a:bodyPr/>
        <a:lstStyle/>
        <a:p>
          <a:endParaRPr lang="en-US"/>
        </a:p>
      </dgm:t>
    </dgm:pt>
    <dgm:pt modelId="{5D27D193-81AC-4F2B-84A7-27230F97D3BA}" type="pres">
      <dgm:prSet presAssocID="{D3814DFC-33D1-4DD5-87D3-7A573DAF237A}" presName="compNode" presStyleCnt="0"/>
      <dgm:spPr/>
    </dgm:pt>
    <dgm:pt modelId="{735C1688-FDBE-4645-9614-ED983E34F4CD}" type="pres">
      <dgm:prSet presAssocID="{D3814DFC-33D1-4DD5-87D3-7A573DAF237A}" presName="iconRect" presStyleLbl="node1" presStyleIdx="0" presStyleCnt="2" custLinFactY="-43896" custLinFactNeighborX="45911" custLinFactNeighborY="-100000"/>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Two Men"/>
        </a:ext>
      </dgm:extLst>
    </dgm:pt>
    <dgm:pt modelId="{9DFE2BF5-BE76-4BEF-A0F1-AEE6FE584CCC}" type="pres">
      <dgm:prSet presAssocID="{D3814DFC-33D1-4DD5-87D3-7A573DAF237A}" presName="iconSpace" presStyleCnt="0"/>
      <dgm:spPr/>
    </dgm:pt>
    <dgm:pt modelId="{92DA34F0-1E48-43F0-8290-AD3864ADBC21}" type="pres">
      <dgm:prSet presAssocID="{D3814DFC-33D1-4DD5-87D3-7A573DAF237A}" presName="parTx" presStyleLbl="revTx" presStyleIdx="0" presStyleCnt="4" custLinFactY="-42972" custLinFactNeighborX="19923" custLinFactNeighborY="-100000">
        <dgm:presLayoutVars>
          <dgm:chMax val="0"/>
          <dgm:chPref val="0"/>
        </dgm:presLayoutVars>
      </dgm:prSet>
      <dgm:spPr/>
      <dgm:t>
        <a:bodyPr/>
        <a:lstStyle/>
        <a:p>
          <a:endParaRPr lang="en-US"/>
        </a:p>
      </dgm:t>
    </dgm:pt>
    <dgm:pt modelId="{6154AA8B-6313-450A-8243-E6AD863926F2}" type="pres">
      <dgm:prSet presAssocID="{D3814DFC-33D1-4DD5-87D3-7A573DAF237A}" presName="txSpace" presStyleCnt="0"/>
      <dgm:spPr/>
    </dgm:pt>
    <dgm:pt modelId="{C6B6018E-E44E-462C-A6AF-BE9110AB9727}" type="pres">
      <dgm:prSet presAssocID="{D3814DFC-33D1-4DD5-87D3-7A573DAF237A}" presName="desTx" presStyleLbl="revTx" presStyleIdx="1" presStyleCnt="4">
        <dgm:presLayoutVars/>
      </dgm:prSet>
      <dgm:spPr/>
    </dgm:pt>
    <dgm:pt modelId="{BBBD6358-0B6B-4F35-B826-08E5794C175E}" type="pres">
      <dgm:prSet presAssocID="{27380762-952C-48E4-B8F2-A64C7A7F540D}" presName="sibTrans" presStyleCnt="0"/>
      <dgm:spPr/>
    </dgm:pt>
    <dgm:pt modelId="{72B146A3-617D-4E3D-A4D3-FF7FDFF23017}" type="pres">
      <dgm:prSet presAssocID="{FB0B53D4-2B75-4BCC-8375-82ADBB99ECA1}" presName="compNode" presStyleCnt="0"/>
      <dgm:spPr/>
    </dgm:pt>
    <dgm:pt modelId="{B751C9AC-7245-4367-9477-5CD4F4DCB7EC}" type="pres">
      <dgm:prSet presAssocID="{FB0B53D4-2B75-4BCC-8375-82ADBB99ECA1}" presName="iconRect" presStyleLbl="node1" presStyleIdx="1" presStyleCnt="2" custLinFactY="-56784" custLinFactNeighborX="-71244" custLinFactNeighborY="-100000"/>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Universal Access"/>
        </a:ext>
      </dgm:extLst>
    </dgm:pt>
    <dgm:pt modelId="{5C25BEB6-E68E-4782-85D5-3D030317D3B6}" type="pres">
      <dgm:prSet presAssocID="{FB0B53D4-2B75-4BCC-8375-82ADBB99ECA1}" presName="iconSpace" presStyleCnt="0"/>
      <dgm:spPr/>
    </dgm:pt>
    <dgm:pt modelId="{C80EEC8C-0767-4562-9C1B-F6E4F2149D77}" type="pres">
      <dgm:prSet presAssocID="{FB0B53D4-2B75-4BCC-8375-82ADBB99ECA1}" presName="parTx" presStyleLbl="revTx" presStyleIdx="2" presStyleCnt="4" custScaleX="145803" custLinFactY="-41362" custLinFactNeighborX="-21486" custLinFactNeighborY="-100000">
        <dgm:presLayoutVars>
          <dgm:chMax val="0"/>
          <dgm:chPref val="0"/>
        </dgm:presLayoutVars>
      </dgm:prSet>
      <dgm:spPr/>
      <dgm:t>
        <a:bodyPr/>
        <a:lstStyle/>
        <a:p>
          <a:endParaRPr lang="en-US"/>
        </a:p>
      </dgm:t>
    </dgm:pt>
    <dgm:pt modelId="{B5F7A950-728D-44F1-9E9D-891D74CE9462}" type="pres">
      <dgm:prSet presAssocID="{FB0B53D4-2B75-4BCC-8375-82ADBB99ECA1}" presName="txSpace" presStyleCnt="0"/>
      <dgm:spPr/>
    </dgm:pt>
    <dgm:pt modelId="{46A051C8-B4F2-459E-8EBB-028368C7DAA7}" type="pres">
      <dgm:prSet presAssocID="{FB0B53D4-2B75-4BCC-8375-82ADBB99ECA1}" presName="desTx" presStyleLbl="revTx" presStyleIdx="3" presStyleCnt="4" custScaleX="185351" custLinFactNeighborX="-11168" custLinFactNeighborY="-97921">
        <dgm:presLayoutVars/>
      </dgm:prSet>
      <dgm:spPr/>
      <dgm:t>
        <a:bodyPr/>
        <a:lstStyle/>
        <a:p>
          <a:endParaRPr lang="en-US"/>
        </a:p>
      </dgm:t>
    </dgm:pt>
  </dgm:ptLst>
  <dgm:cxnLst>
    <dgm:cxn modelId="{5B88695A-14A7-4D57-B3DF-7C29DF85B6D5}" type="presOf" srcId="{0585FA16-F52E-4F0C-B266-BA7B50BE7102}" destId="{46A051C8-B4F2-459E-8EBB-028368C7DAA7}" srcOrd="0" destOrd="3" presId="urn:microsoft.com/office/officeart/2018/5/layout/CenteredIconLabelDescriptionList"/>
    <dgm:cxn modelId="{C99634B2-6EF2-4C52-8E1B-B5B932F4E8F4}" type="presOf" srcId="{D3814DFC-33D1-4DD5-87D3-7A573DAF237A}" destId="{92DA34F0-1E48-43F0-8290-AD3864ADBC21}" srcOrd="0" destOrd="0" presId="urn:microsoft.com/office/officeart/2018/5/layout/CenteredIconLabelDescriptionList"/>
    <dgm:cxn modelId="{18227C44-3408-4472-B549-D8E3C1389A0E}" type="presOf" srcId="{046C445C-7889-4289-9B75-9E7760E8BF2F}" destId="{46A051C8-B4F2-459E-8EBB-028368C7DAA7}" srcOrd="0" destOrd="5" presId="urn:microsoft.com/office/officeart/2018/5/layout/CenteredIconLabelDescriptionList"/>
    <dgm:cxn modelId="{557C8E97-5B06-4675-A050-C635FE335393}" srcId="{FB0B53D4-2B75-4BCC-8375-82ADBB99ECA1}" destId="{D6E3174E-D73C-4FBA-8BF6-4B0A25E46488}" srcOrd="1" destOrd="0" parTransId="{D6563107-60F4-42D8-BD3B-4FF45C8C1484}" sibTransId="{59AF8467-25F9-43D8-8AB7-D66BCBF18DC8}"/>
    <dgm:cxn modelId="{9AA4656C-D706-4B12-88F3-17137F758E3A}" srcId="{5B358769-A1F3-426D-A906-3DD529F2B9B3}" destId="{FB0B53D4-2B75-4BCC-8375-82ADBB99ECA1}" srcOrd="1" destOrd="0" parTransId="{AACE82B8-F7F9-4A33-9CA5-11C6519C7D8B}" sibTransId="{EB50EBAC-3F45-457C-BE32-6222CBC48B77}"/>
    <dgm:cxn modelId="{B3BC406A-33AF-40E4-B292-5D701602A15B}" type="presOf" srcId="{D6E3174E-D73C-4FBA-8BF6-4B0A25E46488}" destId="{46A051C8-B4F2-459E-8EBB-028368C7DAA7}" srcOrd="0" destOrd="1" presId="urn:microsoft.com/office/officeart/2018/5/layout/CenteredIconLabelDescriptionList"/>
    <dgm:cxn modelId="{388C0F49-0552-4616-B816-CF35B8A3C9DD}" type="presOf" srcId="{1FEC3A66-4360-46C0-9F5B-10ECC5439D26}" destId="{46A051C8-B4F2-459E-8EBB-028368C7DAA7}" srcOrd="0" destOrd="0" presId="urn:microsoft.com/office/officeart/2018/5/layout/CenteredIconLabelDescriptionList"/>
    <dgm:cxn modelId="{A5EBDEF4-F681-401C-B1F9-7824FE75F79C}" type="presOf" srcId="{2F8537ED-6291-42DD-AD2C-B6BF4FBE88E8}" destId="{46A051C8-B4F2-459E-8EBB-028368C7DAA7}" srcOrd="0" destOrd="2" presId="urn:microsoft.com/office/officeart/2018/5/layout/CenteredIconLabelDescriptionList"/>
    <dgm:cxn modelId="{342DF735-A6AE-4F38-A2AC-3F89929F716F}" type="presOf" srcId="{5B358769-A1F3-426D-A906-3DD529F2B9B3}" destId="{BC84650F-4C18-4E13-BF6B-90B0AFBE6764}" srcOrd="0" destOrd="0" presId="urn:microsoft.com/office/officeart/2018/5/layout/CenteredIconLabelDescriptionList"/>
    <dgm:cxn modelId="{98A3E28B-27BF-4C68-964F-58CC2B27D3D5}" srcId="{FB0B53D4-2B75-4BCC-8375-82ADBB99ECA1}" destId="{2DA2BCF8-486B-4DE9-88F5-337A573CEF1D}" srcOrd="4" destOrd="0" parTransId="{26D0564B-3EDB-4ECB-B0F5-BF5A3C1A261F}" sibTransId="{4FC7AD4C-E364-4E27-AA1D-9748895A0074}"/>
    <dgm:cxn modelId="{4BBDE9A0-38BD-4616-B31B-DE9928CADEDF}" type="presOf" srcId="{2DA2BCF8-486B-4DE9-88F5-337A573CEF1D}" destId="{46A051C8-B4F2-459E-8EBB-028368C7DAA7}" srcOrd="0" destOrd="4" presId="urn:microsoft.com/office/officeart/2018/5/layout/CenteredIconLabelDescriptionList"/>
    <dgm:cxn modelId="{63793CC3-FE0C-4DCB-8DCE-EB57D2B6CF46}" srcId="{FB0B53D4-2B75-4BCC-8375-82ADBB99ECA1}" destId="{1FEC3A66-4360-46C0-9F5B-10ECC5439D26}" srcOrd="0" destOrd="0" parTransId="{CB751801-5847-419D-A2C0-57F4AFA267A9}" sibTransId="{D3AB5675-2C20-46A7-AC82-CB7B79BDC763}"/>
    <dgm:cxn modelId="{CE9D576B-94E8-4C73-8556-8E83FB9990AB}" srcId="{FB0B53D4-2B75-4BCC-8375-82ADBB99ECA1}" destId="{0585FA16-F52E-4F0C-B266-BA7B50BE7102}" srcOrd="3" destOrd="0" parTransId="{686A981F-0CDF-4030-B337-E74B31985C45}" sibTransId="{17B8B953-62FB-446F-B91B-794E40859B79}"/>
    <dgm:cxn modelId="{16881E54-8D22-4CF1-B600-658BA4ED10CA}" srcId="{5B358769-A1F3-426D-A906-3DD529F2B9B3}" destId="{D3814DFC-33D1-4DD5-87D3-7A573DAF237A}" srcOrd="0" destOrd="0" parTransId="{0CA638B5-E3A5-492B-80E7-8607F73EC8DE}" sibTransId="{27380762-952C-48E4-B8F2-A64C7A7F540D}"/>
    <dgm:cxn modelId="{25A018E1-6D2A-467A-B937-28F826B779F2}" srcId="{FB0B53D4-2B75-4BCC-8375-82ADBB99ECA1}" destId="{2F8537ED-6291-42DD-AD2C-B6BF4FBE88E8}" srcOrd="2" destOrd="0" parTransId="{23B3AB8C-06EC-49F6-99B4-D573C60F6D50}" sibTransId="{2B28FAD6-3895-4879-A3DA-6EBBFEEE625C}"/>
    <dgm:cxn modelId="{F040113C-495F-4BFC-8C17-47CA729C8A78}" srcId="{FB0B53D4-2B75-4BCC-8375-82ADBB99ECA1}" destId="{046C445C-7889-4289-9B75-9E7760E8BF2F}" srcOrd="5" destOrd="0" parTransId="{42EB9C77-3165-49E7-98FB-283AE56FD2C1}" sibTransId="{77FA36F7-AE9D-44FE-BB1A-885D538330E2}"/>
    <dgm:cxn modelId="{926746F5-F31A-4B10-B661-037007392B9E}" type="presOf" srcId="{FB0B53D4-2B75-4BCC-8375-82ADBB99ECA1}" destId="{C80EEC8C-0767-4562-9C1B-F6E4F2149D77}" srcOrd="0" destOrd="0" presId="urn:microsoft.com/office/officeart/2018/5/layout/CenteredIconLabelDescriptionList"/>
    <dgm:cxn modelId="{7BADE4BD-F4D3-4144-B212-6206E19452C8}" type="presParOf" srcId="{BC84650F-4C18-4E13-BF6B-90B0AFBE6764}" destId="{5D27D193-81AC-4F2B-84A7-27230F97D3BA}" srcOrd="0" destOrd="0" presId="urn:microsoft.com/office/officeart/2018/5/layout/CenteredIconLabelDescriptionList"/>
    <dgm:cxn modelId="{085A7BA2-3939-46A2-A3D0-2A9DD2095368}" type="presParOf" srcId="{5D27D193-81AC-4F2B-84A7-27230F97D3BA}" destId="{735C1688-FDBE-4645-9614-ED983E34F4CD}" srcOrd="0" destOrd="0" presId="urn:microsoft.com/office/officeart/2018/5/layout/CenteredIconLabelDescriptionList"/>
    <dgm:cxn modelId="{44AA4DAF-95AD-483E-88CB-F0EA1A80E2BC}" type="presParOf" srcId="{5D27D193-81AC-4F2B-84A7-27230F97D3BA}" destId="{9DFE2BF5-BE76-4BEF-A0F1-AEE6FE584CCC}" srcOrd="1" destOrd="0" presId="urn:microsoft.com/office/officeart/2018/5/layout/CenteredIconLabelDescriptionList"/>
    <dgm:cxn modelId="{F9F5FD52-0125-4848-970E-50DA54D7B089}" type="presParOf" srcId="{5D27D193-81AC-4F2B-84A7-27230F97D3BA}" destId="{92DA34F0-1E48-43F0-8290-AD3864ADBC21}" srcOrd="2" destOrd="0" presId="urn:microsoft.com/office/officeart/2018/5/layout/CenteredIconLabelDescriptionList"/>
    <dgm:cxn modelId="{8BC0E218-23AD-47FC-82C5-9949C523F6D1}" type="presParOf" srcId="{5D27D193-81AC-4F2B-84A7-27230F97D3BA}" destId="{6154AA8B-6313-450A-8243-E6AD863926F2}" srcOrd="3" destOrd="0" presId="urn:microsoft.com/office/officeart/2018/5/layout/CenteredIconLabelDescriptionList"/>
    <dgm:cxn modelId="{B95CABBC-9D33-4EE1-A9AE-4CA976584C39}" type="presParOf" srcId="{5D27D193-81AC-4F2B-84A7-27230F97D3BA}" destId="{C6B6018E-E44E-462C-A6AF-BE9110AB9727}" srcOrd="4" destOrd="0" presId="urn:microsoft.com/office/officeart/2018/5/layout/CenteredIconLabelDescriptionList"/>
    <dgm:cxn modelId="{7F9A5345-D10D-4FAE-8B2F-F5ABE68C85F2}" type="presParOf" srcId="{BC84650F-4C18-4E13-BF6B-90B0AFBE6764}" destId="{BBBD6358-0B6B-4F35-B826-08E5794C175E}" srcOrd="1" destOrd="0" presId="urn:microsoft.com/office/officeart/2018/5/layout/CenteredIconLabelDescriptionList"/>
    <dgm:cxn modelId="{B0F87B68-E7DC-44C3-8F8D-62399AD8E31E}" type="presParOf" srcId="{BC84650F-4C18-4E13-BF6B-90B0AFBE6764}" destId="{72B146A3-617D-4E3D-A4D3-FF7FDFF23017}" srcOrd="2" destOrd="0" presId="urn:microsoft.com/office/officeart/2018/5/layout/CenteredIconLabelDescriptionList"/>
    <dgm:cxn modelId="{13296C54-5497-4068-8B97-AF55BC7B0852}" type="presParOf" srcId="{72B146A3-617D-4E3D-A4D3-FF7FDFF23017}" destId="{B751C9AC-7245-4367-9477-5CD4F4DCB7EC}" srcOrd="0" destOrd="0" presId="urn:microsoft.com/office/officeart/2018/5/layout/CenteredIconLabelDescriptionList"/>
    <dgm:cxn modelId="{C760F703-B451-4FDB-9AE4-8E0F3EDCD8BD}" type="presParOf" srcId="{72B146A3-617D-4E3D-A4D3-FF7FDFF23017}" destId="{5C25BEB6-E68E-4782-85D5-3D030317D3B6}" srcOrd="1" destOrd="0" presId="urn:microsoft.com/office/officeart/2018/5/layout/CenteredIconLabelDescriptionList"/>
    <dgm:cxn modelId="{E7DD952F-D737-4A32-92DF-EFFFF036799F}" type="presParOf" srcId="{72B146A3-617D-4E3D-A4D3-FF7FDFF23017}" destId="{C80EEC8C-0767-4562-9C1B-F6E4F2149D77}" srcOrd="2" destOrd="0" presId="urn:microsoft.com/office/officeart/2018/5/layout/CenteredIconLabelDescriptionList"/>
    <dgm:cxn modelId="{B973F596-8CE6-4869-8FA1-CA9670A4BE4D}" type="presParOf" srcId="{72B146A3-617D-4E3D-A4D3-FF7FDFF23017}" destId="{B5F7A950-728D-44F1-9E9D-891D74CE9462}" srcOrd="3" destOrd="0" presId="urn:microsoft.com/office/officeart/2018/5/layout/CenteredIconLabelDescriptionList"/>
    <dgm:cxn modelId="{11F66C98-B612-47A6-9BA7-B5372E182483}" type="presParOf" srcId="{72B146A3-617D-4E3D-A4D3-FF7FDFF23017}" destId="{46A051C8-B4F2-459E-8EBB-028368C7DAA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6451C-F008-4F81-BBA8-8643F7F19DB8}"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9E811704-42BA-41CA-AA46-04501DEA55CE}">
      <dgm:prSet/>
      <dgm:spPr/>
      <dgm:t>
        <a:bodyPr/>
        <a:lstStyle/>
        <a:p>
          <a:r>
            <a:rPr lang="en-US"/>
            <a:t>Overview of our study</a:t>
          </a:r>
        </a:p>
      </dgm:t>
    </dgm:pt>
    <dgm:pt modelId="{8AEEBC1C-96FC-4DCD-ADB0-C4133491FA69}" type="parTrans" cxnId="{EB2C5866-EC48-4231-A4E6-D9B9DA1E1A92}">
      <dgm:prSet/>
      <dgm:spPr/>
      <dgm:t>
        <a:bodyPr/>
        <a:lstStyle/>
        <a:p>
          <a:endParaRPr lang="en-US"/>
        </a:p>
      </dgm:t>
    </dgm:pt>
    <dgm:pt modelId="{D8B1D057-E8B9-4AF3-9EBE-26D5EFD63769}" type="sibTrans" cxnId="{EB2C5866-EC48-4231-A4E6-D9B9DA1E1A92}">
      <dgm:prSet/>
      <dgm:spPr/>
      <dgm:t>
        <a:bodyPr/>
        <a:lstStyle/>
        <a:p>
          <a:endParaRPr lang="en-US"/>
        </a:p>
      </dgm:t>
    </dgm:pt>
    <dgm:pt modelId="{23B02C1F-D98E-474F-9851-A6F5377C61A2}">
      <dgm:prSet/>
      <dgm:spPr/>
      <dgm:t>
        <a:bodyPr/>
        <a:lstStyle/>
        <a:p>
          <a:r>
            <a:rPr lang="en-US"/>
            <a:t>Overview of the youth narrative mapping methodology</a:t>
          </a:r>
        </a:p>
      </dgm:t>
    </dgm:pt>
    <dgm:pt modelId="{4ED8917D-B697-4D93-BCB8-9CC6D4D4A527}" type="parTrans" cxnId="{EFB43A86-029E-4D79-B3F9-F702CCE5D04A}">
      <dgm:prSet/>
      <dgm:spPr/>
      <dgm:t>
        <a:bodyPr/>
        <a:lstStyle/>
        <a:p>
          <a:endParaRPr lang="en-US"/>
        </a:p>
      </dgm:t>
    </dgm:pt>
    <dgm:pt modelId="{350BE2FD-F4E4-43A0-A0A7-4BA3D28DA28D}" type="sibTrans" cxnId="{EFB43A86-029E-4D79-B3F9-F702CCE5D04A}">
      <dgm:prSet/>
      <dgm:spPr/>
      <dgm:t>
        <a:bodyPr/>
        <a:lstStyle/>
        <a:p>
          <a:endParaRPr lang="en-US"/>
        </a:p>
      </dgm:t>
    </dgm:pt>
    <dgm:pt modelId="{D5783A28-20BE-4DF4-A3E1-5DEFD3CBCFC5}">
      <dgm:prSet/>
      <dgm:spPr/>
      <dgm:t>
        <a:bodyPr/>
        <a:lstStyle/>
        <a:p>
          <a:r>
            <a:rPr lang="en-US"/>
            <a:t>Applications of youth narrative mapping to your own work</a:t>
          </a:r>
        </a:p>
      </dgm:t>
    </dgm:pt>
    <dgm:pt modelId="{9483715E-9484-4568-B162-194AEA96CA8E}" type="parTrans" cxnId="{3D9FE0C9-3F04-4343-98F7-D5ED162E18CE}">
      <dgm:prSet/>
      <dgm:spPr/>
      <dgm:t>
        <a:bodyPr/>
        <a:lstStyle/>
        <a:p>
          <a:endParaRPr lang="en-US"/>
        </a:p>
      </dgm:t>
    </dgm:pt>
    <dgm:pt modelId="{F9909356-4916-4808-84EF-BD73A3D93AAD}" type="sibTrans" cxnId="{3D9FE0C9-3F04-4343-98F7-D5ED162E18CE}">
      <dgm:prSet/>
      <dgm:spPr/>
      <dgm:t>
        <a:bodyPr/>
        <a:lstStyle/>
        <a:p>
          <a:endParaRPr lang="en-US"/>
        </a:p>
      </dgm:t>
    </dgm:pt>
    <dgm:pt modelId="{FA8FBB2A-5921-48C7-9549-625ED4035695}" type="pres">
      <dgm:prSet presAssocID="{5EE6451C-F008-4F81-BBA8-8643F7F19DB8}" presName="vert0" presStyleCnt="0">
        <dgm:presLayoutVars>
          <dgm:dir/>
          <dgm:animOne val="branch"/>
          <dgm:animLvl val="lvl"/>
        </dgm:presLayoutVars>
      </dgm:prSet>
      <dgm:spPr/>
      <dgm:t>
        <a:bodyPr/>
        <a:lstStyle/>
        <a:p>
          <a:endParaRPr lang="en-US"/>
        </a:p>
      </dgm:t>
    </dgm:pt>
    <dgm:pt modelId="{500D0F4C-5167-44A3-B34A-AEA464BA5311}" type="pres">
      <dgm:prSet presAssocID="{9E811704-42BA-41CA-AA46-04501DEA55CE}" presName="thickLine" presStyleLbl="alignNode1" presStyleIdx="0" presStyleCnt="3"/>
      <dgm:spPr/>
    </dgm:pt>
    <dgm:pt modelId="{4F185923-7006-4C44-A351-4FB9B7AECC8E}" type="pres">
      <dgm:prSet presAssocID="{9E811704-42BA-41CA-AA46-04501DEA55CE}" presName="horz1" presStyleCnt="0"/>
      <dgm:spPr/>
    </dgm:pt>
    <dgm:pt modelId="{6E247CA7-0EF3-4F5C-8BD7-227B9C789985}" type="pres">
      <dgm:prSet presAssocID="{9E811704-42BA-41CA-AA46-04501DEA55CE}" presName="tx1" presStyleLbl="revTx" presStyleIdx="0" presStyleCnt="3"/>
      <dgm:spPr/>
      <dgm:t>
        <a:bodyPr/>
        <a:lstStyle/>
        <a:p>
          <a:endParaRPr lang="en-US"/>
        </a:p>
      </dgm:t>
    </dgm:pt>
    <dgm:pt modelId="{D0BB9F4B-41AE-4174-9C49-3D8D6F19A84C}" type="pres">
      <dgm:prSet presAssocID="{9E811704-42BA-41CA-AA46-04501DEA55CE}" presName="vert1" presStyleCnt="0"/>
      <dgm:spPr/>
    </dgm:pt>
    <dgm:pt modelId="{194255EE-B622-4381-BB02-493EFDC32A88}" type="pres">
      <dgm:prSet presAssocID="{23B02C1F-D98E-474F-9851-A6F5377C61A2}" presName="thickLine" presStyleLbl="alignNode1" presStyleIdx="1" presStyleCnt="3"/>
      <dgm:spPr/>
    </dgm:pt>
    <dgm:pt modelId="{2C48D374-510E-40B2-9569-EF3BA142EF71}" type="pres">
      <dgm:prSet presAssocID="{23B02C1F-D98E-474F-9851-A6F5377C61A2}" presName="horz1" presStyleCnt="0"/>
      <dgm:spPr/>
    </dgm:pt>
    <dgm:pt modelId="{61604E06-480F-4100-A291-8DC2833E6EF6}" type="pres">
      <dgm:prSet presAssocID="{23B02C1F-D98E-474F-9851-A6F5377C61A2}" presName="tx1" presStyleLbl="revTx" presStyleIdx="1" presStyleCnt="3"/>
      <dgm:spPr/>
      <dgm:t>
        <a:bodyPr/>
        <a:lstStyle/>
        <a:p>
          <a:endParaRPr lang="en-US"/>
        </a:p>
      </dgm:t>
    </dgm:pt>
    <dgm:pt modelId="{69E142D4-6B1C-4B1B-B754-E4C8185ECD4E}" type="pres">
      <dgm:prSet presAssocID="{23B02C1F-D98E-474F-9851-A6F5377C61A2}" presName="vert1" presStyleCnt="0"/>
      <dgm:spPr/>
    </dgm:pt>
    <dgm:pt modelId="{6CCFF913-E557-4201-BDE3-706912ED3724}" type="pres">
      <dgm:prSet presAssocID="{D5783A28-20BE-4DF4-A3E1-5DEFD3CBCFC5}" presName="thickLine" presStyleLbl="alignNode1" presStyleIdx="2" presStyleCnt="3"/>
      <dgm:spPr/>
    </dgm:pt>
    <dgm:pt modelId="{E1F1724D-ED4E-4669-95CA-DDE9BAB7FC25}" type="pres">
      <dgm:prSet presAssocID="{D5783A28-20BE-4DF4-A3E1-5DEFD3CBCFC5}" presName="horz1" presStyleCnt="0"/>
      <dgm:spPr/>
    </dgm:pt>
    <dgm:pt modelId="{9015F893-7B4B-46BA-BFA2-337AD71D5B45}" type="pres">
      <dgm:prSet presAssocID="{D5783A28-20BE-4DF4-A3E1-5DEFD3CBCFC5}" presName="tx1" presStyleLbl="revTx" presStyleIdx="2" presStyleCnt="3"/>
      <dgm:spPr/>
      <dgm:t>
        <a:bodyPr/>
        <a:lstStyle/>
        <a:p>
          <a:endParaRPr lang="en-US"/>
        </a:p>
      </dgm:t>
    </dgm:pt>
    <dgm:pt modelId="{75B92502-BB78-4CA8-97AA-6B4E4C68613C}" type="pres">
      <dgm:prSet presAssocID="{D5783A28-20BE-4DF4-A3E1-5DEFD3CBCFC5}" presName="vert1" presStyleCnt="0"/>
      <dgm:spPr/>
    </dgm:pt>
  </dgm:ptLst>
  <dgm:cxnLst>
    <dgm:cxn modelId="{229F679A-8424-4C3B-9992-AC6A5D8A5BF9}" type="presOf" srcId="{5EE6451C-F008-4F81-BBA8-8643F7F19DB8}" destId="{FA8FBB2A-5921-48C7-9549-625ED4035695}" srcOrd="0" destOrd="0" presId="urn:microsoft.com/office/officeart/2008/layout/LinedList"/>
    <dgm:cxn modelId="{66CC51C6-FD16-47AA-95AA-C4DDBABD6A8F}" type="presOf" srcId="{D5783A28-20BE-4DF4-A3E1-5DEFD3CBCFC5}" destId="{9015F893-7B4B-46BA-BFA2-337AD71D5B45}" srcOrd="0" destOrd="0" presId="urn:microsoft.com/office/officeart/2008/layout/LinedList"/>
    <dgm:cxn modelId="{3F2E4C26-A7EE-4A63-94D9-8D659C6184B2}" type="presOf" srcId="{23B02C1F-D98E-474F-9851-A6F5377C61A2}" destId="{61604E06-480F-4100-A291-8DC2833E6EF6}" srcOrd="0" destOrd="0" presId="urn:microsoft.com/office/officeart/2008/layout/LinedList"/>
    <dgm:cxn modelId="{EB2C5866-EC48-4231-A4E6-D9B9DA1E1A92}" srcId="{5EE6451C-F008-4F81-BBA8-8643F7F19DB8}" destId="{9E811704-42BA-41CA-AA46-04501DEA55CE}" srcOrd="0" destOrd="0" parTransId="{8AEEBC1C-96FC-4DCD-ADB0-C4133491FA69}" sibTransId="{D8B1D057-E8B9-4AF3-9EBE-26D5EFD63769}"/>
    <dgm:cxn modelId="{3D9FE0C9-3F04-4343-98F7-D5ED162E18CE}" srcId="{5EE6451C-F008-4F81-BBA8-8643F7F19DB8}" destId="{D5783A28-20BE-4DF4-A3E1-5DEFD3CBCFC5}" srcOrd="2" destOrd="0" parTransId="{9483715E-9484-4568-B162-194AEA96CA8E}" sibTransId="{F9909356-4916-4808-84EF-BD73A3D93AAD}"/>
    <dgm:cxn modelId="{6EF47B2F-C557-4E1C-AF7C-0D46D958DD8C}" type="presOf" srcId="{9E811704-42BA-41CA-AA46-04501DEA55CE}" destId="{6E247CA7-0EF3-4F5C-8BD7-227B9C789985}" srcOrd="0" destOrd="0" presId="urn:microsoft.com/office/officeart/2008/layout/LinedList"/>
    <dgm:cxn modelId="{EFB43A86-029E-4D79-B3F9-F702CCE5D04A}" srcId="{5EE6451C-F008-4F81-BBA8-8643F7F19DB8}" destId="{23B02C1F-D98E-474F-9851-A6F5377C61A2}" srcOrd="1" destOrd="0" parTransId="{4ED8917D-B697-4D93-BCB8-9CC6D4D4A527}" sibTransId="{350BE2FD-F4E4-43A0-A0A7-4BA3D28DA28D}"/>
    <dgm:cxn modelId="{A0DB95D4-482C-48FC-9DE8-520B3406F092}" type="presParOf" srcId="{FA8FBB2A-5921-48C7-9549-625ED4035695}" destId="{500D0F4C-5167-44A3-B34A-AEA464BA5311}" srcOrd="0" destOrd="0" presId="urn:microsoft.com/office/officeart/2008/layout/LinedList"/>
    <dgm:cxn modelId="{C2B1DE61-69BC-46DF-8A99-33CE715DEE52}" type="presParOf" srcId="{FA8FBB2A-5921-48C7-9549-625ED4035695}" destId="{4F185923-7006-4C44-A351-4FB9B7AECC8E}" srcOrd="1" destOrd="0" presId="urn:microsoft.com/office/officeart/2008/layout/LinedList"/>
    <dgm:cxn modelId="{96F6F21F-7F6B-4E37-BBA4-581194703F1B}" type="presParOf" srcId="{4F185923-7006-4C44-A351-4FB9B7AECC8E}" destId="{6E247CA7-0EF3-4F5C-8BD7-227B9C789985}" srcOrd="0" destOrd="0" presId="urn:microsoft.com/office/officeart/2008/layout/LinedList"/>
    <dgm:cxn modelId="{97B1AF32-83E3-4D9B-B1ED-962737877B3C}" type="presParOf" srcId="{4F185923-7006-4C44-A351-4FB9B7AECC8E}" destId="{D0BB9F4B-41AE-4174-9C49-3D8D6F19A84C}" srcOrd="1" destOrd="0" presId="urn:microsoft.com/office/officeart/2008/layout/LinedList"/>
    <dgm:cxn modelId="{349BC120-FD0C-4B13-8208-F2E369A05654}" type="presParOf" srcId="{FA8FBB2A-5921-48C7-9549-625ED4035695}" destId="{194255EE-B622-4381-BB02-493EFDC32A88}" srcOrd="2" destOrd="0" presId="urn:microsoft.com/office/officeart/2008/layout/LinedList"/>
    <dgm:cxn modelId="{8A20149B-3612-41BB-B39A-7721A2D4B4A4}" type="presParOf" srcId="{FA8FBB2A-5921-48C7-9549-625ED4035695}" destId="{2C48D374-510E-40B2-9569-EF3BA142EF71}" srcOrd="3" destOrd="0" presId="urn:microsoft.com/office/officeart/2008/layout/LinedList"/>
    <dgm:cxn modelId="{85BB3F2D-4671-4DE3-9CA6-1A62D191E037}" type="presParOf" srcId="{2C48D374-510E-40B2-9569-EF3BA142EF71}" destId="{61604E06-480F-4100-A291-8DC2833E6EF6}" srcOrd="0" destOrd="0" presId="urn:microsoft.com/office/officeart/2008/layout/LinedList"/>
    <dgm:cxn modelId="{A07B2B4E-A241-457D-BF45-14C0674DCBDF}" type="presParOf" srcId="{2C48D374-510E-40B2-9569-EF3BA142EF71}" destId="{69E142D4-6B1C-4B1B-B754-E4C8185ECD4E}" srcOrd="1" destOrd="0" presId="urn:microsoft.com/office/officeart/2008/layout/LinedList"/>
    <dgm:cxn modelId="{2DC5B888-D630-4D2D-BCAB-4BDEA68178D0}" type="presParOf" srcId="{FA8FBB2A-5921-48C7-9549-625ED4035695}" destId="{6CCFF913-E557-4201-BDE3-706912ED3724}" srcOrd="4" destOrd="0" presId="urn:microsoft.com/office/officeart/2008/layout/LinedList"/>
    <dgm:cxn modelId="{D1FEBCB4-006E-4ECB-AF2C-EE5FAE5D56FE}" type="presParOf" srcId="{FA8FBB2A-5921-48C7-9549-625ED4035695}" destId="{E1F1724D-ED4E-4669-95CA-DDE9BAB7FC25}" srcOrd="5" destOrd="0" presId="urn:microsoft.com/office/officeart/2008/layout/LinedList"/>
    <dgm:cxn modelId="{A686E694-C008-4F58-A9F4-C4AA065ED32B}" type="presParOf" srcId="{E1F1724D-ED4E-4669-95CA-DDE9BAB7FC25}" destId="{9015F893-7B4B-46BA-BFA2-337AD71D5B45}" srcOrd="0" destOrd="0" presId="urn:microsoft.com/office/officeart/2008/layout/LinedList"/>
    <dgm:cxn modelId="{0EA1155B-DE0A-4AC9-A524-FBB829200EDB}" type="presParOf" srcId="{E1F1724D-ED4E-4669-95CA-DDE9BAB7FC25}" destId="{75B92502-BB78-4CA8-97AA-6B4E4C6861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9D2ED-1EB3-49A8-BE80-FABF042AC21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5FB78C3-2427-4436-BD29-97383C66C0F6}">
      <dgm:prSet/>
      <dgm:spPr/>
      <dgm:t>
        <a:bodyPr/>
        <a:lstStyle/>
        <a:p>
          <a:r>
            <a:rPr lang="en-US" dirty="0"/>
            <a:t>Funder (University of Indiana, Equity Project, Discipline Disparities Collaborative)</a:t>
          </a:r>
        </a:p>
      </dgm:t>
    </dgm:pt>
    <dgm:pt modelId="{D4F5BAF3-C934-41E5-89C5-00008E8D14C6}" type="parTrans" cxnId="{35402733-F82A-489B-BE28-94AD0B7292DF}">
      <dgm:prSet/>
      <dgm:spPr/>
      <dgm:t>
        <a:bodyPr/>
        <a:lstStyle/>
        <a:p>
          <a:endParaRPr lang="en-US"/>
        </a:p>
      </dgm:t>
    </dgm:pt>
    <dgm:pt modelId="{1D55885B-5002-4C12-BEB3-23F72B8A92B9}" type="sibTrans" cxnId="{35402733-F82A-489B-BE28-94AD0B7292DF}">
      <dgm:prSet/>
      <dgm:spPr/>
      <dgm:t>
        <a:bodyPr/>
        <a:lstStyle/>
        <a:p>
          <a:endParaRPr lang="en-US"/>
        </a:p>
      </dgm:t>
    </dgm:pt>
    <dgm:pt modelId="{8F95412B-0566-414A-87F0-1AABDFAD87EE}">
      <dgm:prSet/>
      <dgm:spPr/>
      <dgm:t>
        <a:bodyPr/>
        <a:lstStyle/>
        <a:p>
          <a:r>
            <a:rPr lang="en-US"/>
            <a:t>Youth Voices Matter Research Team</a:t>
          </a:r>
        </a:p>
      </dgm:t>
    </dgm:pt>
    <dgm:pt modelId="{C261D4E8-4B88-46ED-9AC2-B9D0EB36CA95}" type="parTrans" cxnId="{974ABF90-AC5F-498C-9FB7-FE9C01794C49}">
      <dgm:prSet/>
      <dgm:spPr/>
      <dgm:t>
        <a:bodyPr/>
        <a:lstStyle/>
        <a:p>
          <a:endParaRPr lang="en-US"/>
        </a:p>
      </dgm:t>
    </dgm:pt>
    <dgm:pt modelId="{3D2375A5-22B3-4B7D-BAF7-35A127A2543D}" type="sibTrans" cxnId="{974ABF90-AC5F-498C-9FB7-FE9C01794C49}">
      <dgm:prSet/>
      <dgm:spPr/>
      <dgm:t>
        <a:bodyPr/>
        <a:lstStyle/>
        <a:p>
          <a:endParaRPr lang="en-US"/>
        </a:p>
      </dgm:t>
    </dgm:pt>
    <dgm:pt modelId="{3BD91C4F-2602-4903-8342-CEC9A7C30105}">
      <dgm:prSet/>
      <dgm:spPr/>
      <dgm:t>
        <a:bodyPr/>
        <a:lstStyle/>
        <a:p>
          <a:r>
            <a:rPr lang="en-US"/>
            <a:t>Brave Youth Participants</a:t>
          </a:r>
        </a:p>
      </dgm:t>
    </dgm:pt>
    <dgm:pt modelId="{9D7C9C7B-975A-4DCB-8575-B660D0384697}" type="parTrans" cxnId="{050B8EE9-EB94-4A07-BE6E-CBC4C7884D45}">
      <dgm:prSet/>
      <dgm:spPr/>
      <dgm:t>
        <a:bodyPr/>
        <a:lstStyle/>
        <a:p>
          <a:endParaRPr lang="en-US"/>
        </a:p>
      </dgm:t>
    </dgm:pt>
    <dgm:pt modelId="{DF89D22C-96D1-4F78-BE93-CFDAEE942F72}" type="sibTrans" cxnId="{050B8EE9-EB94-4A07-BE6E-CBC4C7884D45}">
      <dgm:prSet/>
      <dgm:spPr/>
      <dgm:t>
        <a:bodyPr/>
        <a:lstStyle/>
        <a:p>
          <a:endParaRPr lang="en-US"/>
        </a:p>
      </dgm:t>
    </dgm:pt>
    <dgm:pt modelId="{8A9BA7E6-9299-4128-B67E-BAC410245CA4}">
      <dgm:prSet/>
      <dgm:spPr/>
      <dgm:t>
        <a:bodyPr/>
        <a:lstStyle/>
        <a:p>
          <a:r>
            <a:rPr lang="en-US"/>
            <a:t>YOU!</a:t>
          </a:r>
        </a:p>
      </dgm:t>
    </dgm:pt>
    <dgm:pt modelId="{D298E8DD-4929-432A-BAB7-5EF25D3E67C1}" type="parTrans" cxnId="{2B94E14F-28FA-4698-8F00-D2FBB9D4D428}">
      <dgm:prSet/>
      <dgm:spPr/>
      <dgm:t>
        <a:bodyPr/>
        <a:lstStyle/>
        <a:p>
          <a:endParaRPr lang="en-US"/>
        </a:p>
      </dgm:t>
    </dgm:pt>
    <dgm:pt modelId="{F2D3BB82-1198-433D-B432-3002EDDCEADE}" type="sibTrans" cxnId="{2B94E14F-28FA-4698-8F00-D2FBB9D4D428}">
      <dgm:prSet/>
      <dgm:spPr/>
      <dgm:t>
        <a:bodyPr/>
        <a:lstStyle/>
        <a:p>
          <a:endParaRPr lang="en-US"/>
        </a:p>
      </dgm:t>
    </dgm:pt>
    <dgm:pt modelId="{35A3F573-5C5C-49AC-BA18-3ECDF92DE7A4}" type="pres">
      <dgm:prSet presAssocID="{6679D2ED-1EB3-49A8-BE80-FABF042AC217}" presName="root" presStyleCnt="0">
        <dgm:presLayoutVars>
          <dgm:dir/>
          <dgm:resizeHandles val="exact"/>
        </dgm:presLayoutVars>
      </dgm:prSet>
      <dgm:spPr/>
      <dgm:t>
        <a:bodyPr/>
        <a:lstStyle/>
        <a:p>
          <a:endParaRPr lang="en-US"/>
        </a:p>
      </dgm:t>
    </dgm:pt>
    <dgm:pt modelId="{2103F928-6E66-4B65-A60F-19A85547DB50}" type="pres">
      <dgm:prSet presAssocID="{85FB78C3-2427-4436-BD29-97383C66C0F6}" presName="compNode" presStyleCnt="0"/>
      <dgm:spPr/>
    </dgm:pt>
    <dgm:pt modelId="{082BD34E-9C92-4CBB-8930-FB1473DB7842}" type="pres">
      <dgm:prSet presAssocID="{85FB78C3-2427-4436-BD29-97383C66C0F6}" presName="bgRect" presStyleLbl="bgShp" presStyleIdx="0" presStyleCnt="4"/>
      <dgm:spPr/>
    </dgm:pt>
    <dgm:pt modelId="{B90445CF-DB40-4A45-85EC-72417B1265CD}" type="pres">
      <dgm:prSet presAssocID="{85FB78C3-2427-4436-BD29-97383C66C0F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Venn Diagram"/>
        </a:ext>
      </dgm:extLst>
    </dgm:pt>
    <dgm:pt modelId="{7D127648-B396-47DF-A33F-DE58026E3C29}" type="pres">
      <dgm:prSet presAssocID="{85FB78C3-2427-4436-BD29-97383C66C0F6}" presName="spaceRect" presStyleCnt="0"/>
      <dgm:spPr/>
    </dgm:pt>
    <dgm:pt modelId="{78B7BEC4-1F68-41C0-A59F-F806E158F69B}" type="pres">
      <dgm:prSet presAssocID="{85FB78C3-2427-4436-BD29-97383C66C0F6}" presName="parTx" presStyleLbl="revTx" presStyleIdx="0" presStyleCnt="4">
        <dgm:presLayoutVars>
          <dgm:chMax val="0"/>
          <dgm:chPref val="0"/>
        </dgm:presLayoutVars>
      </dgm:prSet>
      <dgm:spPr/>
      <dgm:t>
        <a:bodyPr/>
        <a:lstStyle/>
        <a:p>
          <a:endParaRPr lang="en-US"/>
        </a:p>
      </dgm:t>
    </dgm:pt>
    <dgm:pt modelId="{B7EFD9D5-A68F-4B9B-BAC2-3AAE9BCB4BA9}" type="pres">
      <dgm:prSet presAssocID="{1D55885B-5002-4C12-BEB3-23F72B8A92B9}" presName="sibTrans" presStyleCnt="0"/>
      <dgm:spPr/>
    </dgm:pt>
    <dgm:pt modelId="{8D6A942C-A986-42E4-B509-E08DBD1BF177}" type="pres">
      <dgm:prSet presAssocID="{8F95412B-0566-414A-87F0-1AABDFAD87EE}" presName="compNode" presStyleCnt="0"/>
      <dgm:spPr/>
    </dgm:pt>
    <dgm:pt modelId="{2FB5871F-57EE-4257-9C61-2EBDA874495B}" type="pres">
      <dgm:prSet presAssocID="{8F95412B-0566-414A-87F0-1AABDFAD87EE}" presName="bgRect" presStyleLbl="bgShp" presStyleIdx="1" presStyleCnt="4"/>
      <dgm:spPr/>
    </dgm:pt>
    <dgm:pt modelId="{9AD34CD1-39B3-4F62-A6D7-282A9471489F}" type="pres">
      <dgm:prSet presAssocID="{8F95412B-0566-414A-87F0-1AABDFAD87EE}"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E680BDBE-1C10-4881-ACB6-0B1F223F8811}" type="pres">
      <dgm:prSet presAssocID="{8F95412B-0566-414A-87F0-1AABDFAD87EE}" presName="spaceRect" presStyleCnt="0"/>
      <dgm:spPr/>
    </dgm:pt>
    <dgm:pt modelId="{4A079C9B-86EA-4C9F-BB23-2DB00777EB44}" type="pres">
      <dgm:prSet presAssocID="{8F95412B-0566-414A-87F0-1AABDFAD87EE}" presName="parTx" presStyleLbl="revTx" presStyleIdx="1" presStyleCnt="4">
        <dgm:presLayoutVars>
          <dgm:chMax val="0"/>
          <dgm:chPref val="0"/>
        </dgm:presLayoutVars>
      </dgm:prSet>
      <dgm:spPr/>
      <dgm:t>
        <a:bodyPr/>
        <a:lstStyle/>
        <a:p>
          <a:endParaRPr lang="en-US"/>
        </a:p>
      </dgm:t>
    </dgm:pt>
    <dgm:pt modelId="{4CABBA3D-6EA4-47D2-8079-80A71AFAC734}" type="pres">
      <dgm:prSet presAssocID="{3D2375A5-22B3-4B7D-BAF7-35A127A2543D}" presName="sibTrans" presStyleCnt="0"/>
      <dgm:spPr/>
    </dgm:pt>
    <dgm:pt modelId="{30850D48-0834-4427-8C2C-85905CC624EC}" type="pres">
      <dgm:prSet presAssocID="{3BD91C4F-2602-4903-8342-CEC9A7C30105}" presName="compNode" presStyleCnt="0"/>
      <dgm:spPr/>
    </dgm:pt>
    <dgm:pt modelId="{63D585F8-AD9F-4ACC-8609-63C23111F732}" type="pres">
      <dgm:prSet presAssocID="{3BD91C4F-2602-4903-8342-CEC9A7C30105}" presName="bgRect" presStyleLbl="bgShp" presStyleIdx="2" presStyleCnt="4"/>
      <dgm:spPr/>
    </dgm:pt>
    <dgm:pt modelId="{0EFEDDF0-F9C3-48E6-9CA6-1AD118CC9F9C}" type="pres">
      <dgm:prSet presAssocID="{3BD91C4F-2602-4903-8342-CEC9A7C30105}"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ildren"/>
        </a:ext>
      </dgm:extLst>
    </dgm:pt>
    <dgm:pt modelId="{87118C70-3D11-4C2B-89B1-6E30D850E2A1}" type="pres">
      <dgm:prSet presAssocID="{3BD91C4F-2602-4903-8342-CEC9A7C30105}" presName="spaceRect" presStyleCnt="0"/>
      <dgm:spPr/>
    </dgm:pt>
    <dgm:pt modelId="{F12E0449-6CCB-4C98-A15D-8F6A481C34C1}" type="pres">
      <dgm:prSet presAssocID="{3BD91C4F-2602-4903-8342-CEC9A7C30105}" presName="parTx" presStyleLbl="revTx" presStyleIdx="2" presStyleCnt="4">
        <dgm:presLayoutVars>
          <dgm:chMax val="0"/>
          <dgm:chPref val="0"/>
        </dgm:presLayoutVars>
      </dgm:prSet>
      <dgm:spPr/>
      <dgm:t>
        <a:bodyPr/>
        <a:lstStyle/>
        <a:p>
          <a:endParaRPr lang="en-US"/>
        </a:p>
      </dgm:t>
    </dgm:pt>
    <dgm:pt modelId="{82D4D353-EDC0-4BD8-A8FE-5947A094F608}" type="pres">
      <dgm:prSet presAssocID="{DF89D22C-96D1-4F78-BE93-CFDAEE942F72}" presName="sibTrans" presStyleCnt="0"/>
      <dgm:spPr/>
    </dgm:pt>
    <dgm:pt modelId="{BE406318-0374-4292-AD59-8E17BA573522}" type="pres">
      <dgm:prSet presAssocID="{8A9BA7E6-9299-4128-B67E-BAC410245CA4}" presName="compNode" presStyleCnt="0"/>
      <dgm:spPr/>
    </dgm:pt>
    <dgm:pt modelId="{ABF6456A-133A-4B3D-9FEE-3BBBB2566701}" type="pres">
      <dgm:prSet presAssocID="{8A9BA7E6-9299-4128-B67E-BAC410245CA4}" presName="bgRect" presStyleLbl="bgShp" presStyleIdx="3" presStyleCnt="4"/>
      <dgm:spPr/>
    </dgm:pt>
    <dgm:pt modelId="{4435B72B-55DC-48AD-84E8-D8C9BEBD79A9}" type="pres">
      <dgm:prSet presAssocID="{8A9BA7E6-9299-4128-B67E-BAC410245CA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9C2578D4-247E-444F-8A00-0BB88CCA5D2F}" type="pres">
      <dgm:prSet presAssocID="{8A9BA7E6-9299-4128-B67E-BAC410245CA4}" presName="spaceRect" presStyleCnt="0"/>
      <dgm:spPr/>
    </dgm:pt>
    <dgm:pt modelId="{06286F2A-E8DB-423B-9252-DE5C16B4C3BD}" type="pres">
      <dgm:prSet presAssocID="{8A9BA7E6-9299-4128-B67E-BAC410245CA4}" presName="parTx" presStyleLbl="revTx" presStyleIdx="3" presStyleCnt="4">
        <dgm:presLayoutVars>
          <dgm:chMax val="0"/>
          <dgm:chPref val="0"/>
        </dgm:presLayoutVars>
      </dgm:prSet>
      <dgm:spPr/>
      <dgm:t>
        <a:bodyPr/>
        <a:lstStyle/>
        <a:p>
          <a:endParaRPr lang="en-US"/>
        </a:p>
      </dgm:t>
    </dgm:pt>
  </dgm:ptLst>
  <dgm:cxnLst>
    <dgm:cxn modelId="{7199CA5E-FD6E-4E34-A2F9-66444FDEA93A}" type="presOf" srcId="{6679D2ED-1EB3-49A8-BE80-FABF042AC217}" destId="{35A3F573-5C5C-49AC-BA18-3ECDF92DE7A4}" srcOrd="0" destOrd="0" presId="urn:microsoft.com/office/officeart/2018/2/layout/IconVerticalSolidList"/>
    <dgm:cxn modelId="{2B94E14F-28FA-4698-8F00-D2FBB9D4D428}" srcId="{6679D2ED-1EB3-49A8-BE80-FABF042AC217}" destId="{8A9BA7E6-9299-4128-B67E-BAC410245CA4}" srcOrd="3" destOrd="0" parTransId="{D298E8DD-4929-432A-BAB7-5EF25D3E67C1}" sibTransId="{F2D3BB82-1198-433D-B432-3002EDDCEADE}"/>
    <dgm:cxn modelId="{974ABF90-AC5F-498C-9FB7-FE9C01794C49}" srcId="{6679D2ED-1EB3-49A8-BE80-FABF042AC217}" destId="{8F95412B-0566-414A-87F0-1AABDFAD87EE}" srcOrd="1" destOrd="0" parTransId="{C261D4E8-4B88-46ED-9AC2-B9D0EB36CA95}" sibTransId="{3D2375A5-22B3-4B7D-BAF7-35A127A2543D}"/>
    <dgm:cxn modelId="{E411F748-D821-473A-A44B-0549B7C9C393}" type="presOf" srcId="{3BD91C4F-2602-4903-8342-CEC9A7C30105}" destId="{F12E0449-6CCB-4C98-A15D-8F6A481C34C1}" srcOrd="0" destOrd="0" presId="urn:microsoft.com/office/officeart/2018/2/layout/IconVerticalSolidList"/>
    <dgm:cxn modelId="{35402733-F82A-489B-BE28-94AD0B7292DF}" srcId="{6679D2ED-1EB3-49A8-BE80-FABF042AC217}" destId="{85FB78C3-2427-4436-BD29-97383C66C0F6}" srcOrd="0" destOrd="0" parTransId="{D4F5BAF3-C934-41E5-89C5-00008E8D14C6}" sibTransId="{1D55885B-5002-4C12-BEB3-23F72B8A92B9}"/>
    <dgm:cxn modelId="{BE641C25-D4FB-45E3-9D18-BA81724D8094}" type="presOf" srcId="{85FB78C3-2427-4436-BD29-97383C66C0F6}" destId="{78B7BEC4-1F68-41C0-A59F-F806E158F69B}" srcOrd="0" destOrd="0" presId="urn:microsoft.com/office/officeart/2018/2/layout/IconVerticalSolidList"/>
    <dgm:cxn modelId="{6567B2B9-7BF2-41F1-B2B7-6688F6C99C7E}" type="presOf" srcId="{8A9BA7E6-9299-4128-B67E-BAC410245CA4}" destId="{06286F2A-E8DB-423B-9252-DE5C16B4C3BD}" srcOrd="0" destOrd="0" presId="urn:microsoft.com/office/officeart/2018/2/layout/IconVerticalSolidList"/>
    <dgm:cxn modelId="{81E075E9-93F7-4531-A0AB-25D2951D8050}" type="presOf" srcId="{8F95412B-0566-414A-87F0-1AABDFAD87EE}" destId="{4A079C9B-86EA-4C9F-BB23-2DB00777EB44}" srcOrd="0" destOrd="0" presId="urn:microsoft.com/office/officeart/2018/2/layout/IconVerticalSolidList"/>
    <dgm:cxn modelId="{050B8EE9-EB94-4A07-BE6E-CBC4C7884D45}" srcId="{6679D2ED-1EB3-49A8-BE80-FABF042AC217}" destId="{3BD91C4F-2602-4903-8342-CEC9A7C30105}" srcOrd="2" destOrd="0" parTransId="{9D7C9C7B-975A-4DCB-8575-B660D0384697}" sibTransId="{DF89D22C-96D1-4F78-BE93-CFDAEE942F72}"/>
    <dgm:cxn modelId="{A6CD8F5C-1A30-4AB9-8FD3-D6B5D9BEA4FE}" type="presParOf" srcId="{35A3F573-5C5C-49AC-BA18-3ECDF92DE7A4}" destId="{2103F928-6E66-4B65-A60F-19A85547DB50}" srcOrd="0" destOrd="0" presId="urn:microsoft.com/office/officeart/2018/2/layout/IconVerticalSolidList"/>
    <dgm:cxn modelId="{A82B8168-37D8-4950-B133-F89C5D97EC7C}" type="presParOf" srcId="{2103F928-6E66-4B65-A60F-19A85547DB50}" destId="{082BD34E-9C92-4CBB-8930-FB1473DB7842}" srcOrd="0" destOrd="0" presId="urn:microsoft.com/office/officeart/2018/2/layout/IconVerticalSolidList"/>
    <dgm:cxn modelId="{C95A437A-CB7D-4B38-8056-522F84375EFC}" type="presParOf" srcId="{2103F928-6E66-4B65-A60F-19A85547DB50}" destId="{B90445CF-DB40-4A45-85EC-72417B1265CD}" srcOrd="1" destOrd="0" presId="urn:microsoft.com/office/officeart/2018/2/layout/IconVerticalSolidList"/>
    <dgm:cxn modelId="{3090909B-681D-45CF-B4C1-F56F0202AF83}" type="presParOf" srcId="{2103F928-6E66-4B65-A60F-19A85547DB50}" destId="{7D127648-B396-47DF-A33F-DE58026E3C29}" srcOrd="2" destOrd="0" presId="urn:microsoft.com/office/officeart/2018/2/layout/IconVerticalSolidList"/>
    <dgm:cxn modelId="{4B3360C1-4102-4E3C-ABBE-A2CBACB3591E}" type="presParOf" srcId="{2103F928-6E66-4B65-A60F-19A85547DB50}" destId="{78B7BEC4-1F68-41C0-A59F-F806E158F69B}" srcOrd="3" destOrd="0" presId="urn:microsoft.com/office/officeart/2018/2/layout/IconVerticalSolidList"/>
    <dgm:cxn modelId="{FD6C286D-0841-4210-87CE-62237AA8E041}" type="presParOf" srcId="{35A3F573-5C5C-49AC-BA18-3ECDF92DE7A4}" destId="{B7EFD9D5-A68F-4B9B-BAC2-3AAE9BCB4BA9}" srcOrd="1" destOrd="0" presId="urn:microsoft.com/office/officeart/2018/2/layout/IconVerticalSolidList"/>
    <dgm:cxn modelId="{4FF278D6-B3F6-46CB-B82A-0B248D96E2B6}" type="presParOf" srcId="{35A3F573-5C5C-49AC-BA18-3ECDF92DE7A4}" destId="{8D6A942C-A986-42E4-B509-E08DBD1BF177}" srcOrd="2" destOrd="0" presId="urn:microsoft.com/office/officeart/2018/2/layout/IconVerticalSolidList"/>
    <dgm:cxn modelId="{E585F43B-A4F3-49C5-836B-2E81FB645872}" type="presParOf" srcId="{8D6A942C-A986-42E4-B509-E08DBD1BF177}" destId="{2FB5871F-57EE-4257-9C61-2EBDA874495B}" srcOrd="0" destOrd="0" presId="urn:microsoft.com/office/officeart/2018/2/layout/IconVerticalSolidList"/>
    <dgm:cxn modelId="{E0D564F2-91D2-4113-BA42-C9C5CA01C9E7}" type="presParOf" srcId="{8D6A942C-A986-42E4-B509-E08DBD1BF177}" destId="{9AD34CD1-39B3-4F62-A6D7-282A9471489F}" srcOrd="1" destOrd="0" presId="urn:microsoft.com/office/officeart/2018/2/layout/IconVerticalSolidList"/>
    <dgm:cxn modelId="{BA0DAFC7-47F5-4B1E-902E-213B64F183F2}" type="presParOf" srcId="{8D6A942C-A986-42E4-B509-E08DBD1BF177}" destId="{E680BDBE-1C10-4881-ACB6-0B1F223F8811}" srcOrd="2" destOrd="0" presId="urn:microsoft.com/office/officeart/2018/2/layout/IconVerticalSolidList"/>
    <dgm:cxn modelId="{02F577D0-0E77-4260-B76B-9ADD19290853}" type="presParOf" srcId="{8D6A942C-A986-42E4-B509-E08DBD1BF177}" destId="{4A079C9B-86EA-4C9F-BB23-2DB00777EB44}" srcOrd="3" destOrd="0" presId="urn:microsoft.com/office/officeart/2018/2/layout/IconVerticalSolidList"/>
    <dgm:cxn modelId="{806814FD-2B7E-4630-9094-B9606B50CC55}" type="presParOf" srcId="{35A3F573-5C5C-49AC-BA18-3ECDF92DE7A4}" destId="{4CABBA3D-6EA4-47D2-8079-80A71AFAC734}" srcOrd="3" destOrd="0" presId="urn:microsoft.com/office/officeart/2018/2/layout/IconVerticalSolidList"/>
    <dgm:cxn modelId="{059EB454-ACF5-4CDD-8700-A3C3B8B1045D}" type="presParOf" srcId="{35A3F573-5C5C-49AC-BA18-3ECDF92DE7A4}" destId="{30850D48-0834-4427-8C2C-85905CC624EC}" srcOrd="4" destOrd="0" presId="urn:microsoft.com/office/officeart/2018/2/layout/IconVerticalSolidList"/>
    <dgm:cxn modelId="{42AE6D5D-FF50-4F92-8F0B-C7D03753EE23}" type="presParOf" srcId="{30850D48-0834-4427-8C2C-85905CC624EC}" destId="{63D585F8-AD9F-4ACC-8609-63C23111F732}" srcOrd="0" destOrd="0" presId="urn:microsoft.com/office/officeart/2018/2/layout/IconVerticalSolidList"/>
    <dgm:cxn modelId="{FD706884-2ED3-474C-8B78-C6CA1A1D50EC}" type="presParOf" srcId="{30850D48-0834-4427-8C2C-85905CC624EC}" destId="{0EFEDDF0-F9C3-48E6-9CA6-1AD118CC9F9C}" srcOrd="1" destOrd="0" presId="urn:microsoft.com/office/officeart/2018/2/layout/IconVerticalSolidList"/>
    <dgm:cxn modelId="{6D3355B7-CACD-4552-840C-091F58D32C65}" type="presParOf" srcId="{30850D48-0834-4427-8C2C-85905CC624EC}" destId="{87118C70-3D11-4C2B-89B1-6E30D850E2A1}" srcOrd="2" destOrd="0" presId="urn:microsoft.com/office/officeart/2018/2/layout/IconVerticalSolidList"/>
    <dgm:cxn modelId="{C86A4D5A-F4F0-4744-948A-736C301F5A72}" type="presParOf" srcId="{30850D48-0834-4427-8C2C-85905CC624EC}" destId="{F12E0449-6CCB-4C98-A15D-8F6A481C34C1}" srcOrd="3" destOrd="0" presId="urn:microsoft.com/office/officeart/2018/2/layout/IconVerticalSolidList"/>
    <dgm:cxn modelId="{6FE2002E-F9BE-4D71-B014-5C0D2AD4F749}" type="presParOf" srcId="{35A3F573-5C5C-49AC-BA18-3ECDF92DE7A4}" destId="{82D4D353-EDC0-4BD8-A8FE-5947A094F608}" srcOrd="5" destOrd="0" presId="urn:microsoft.com/office/officeart/2018/2/layout/IconVerticalSolidList"/>
    <dgm:cxn modelId="{0F0E98D0-8D15-473E-8591-9B860C8F9B46}" type="presParOf" srcId="{35A3F573-5C5C-49AC-BA18-3ECDF92DE7A4}" destId="{BE406318-0374-4292-AD59-8E17BA573522}" srcOrd="6" destOrd="0" presId="urn:microsoft.com/office/officeart/2018/2/layout/IconVerticalSolidList"/>
    <dgm:cxn modelId="{26A6DFF8-B2FB-4AB5-8D26-31A21C7EFDB4}" type="presParOf" srcId="{BE406318-0374-4292-AD59-8E17BA573522}" destId="{ABF6456A-133A-4B3D-9FEE-3BBBB2566701}" srcOrd="0" destOrd="0" presId="urn:microsoft.com/office/officeart/2018/2/layout/IconVerticalSolidList"/>
    <dgm:cxn modelId="{CB37E820-5BF2-434E-B00A-C1C8B8A1736C}" type="presParOf" srcId="{BE406318-0374-4292-AD59-8E17BA573522}" destId="{4435B72B-55DC-48AD-84E8-D8C9BEBD79A9}" srcOrd="1" destOrd="0" presId="urn:microsoft.com/office/officeart/2018/2/layout/IconVerticalSolidList"/>
    <dgm:cxn modelId="{F448F397-9AD2-4F2E-93DA-AA7B65C4C797}" type="presParOf" srcId="{BE406318-0374-4292-AD59-8E17BA573522}" destId="{9C2578D4-247E-444F-8A00-0BB88CCA5D2F}" srcOrd="2" destOrd="0" presId="urn:microsoft.com/office/officeart/2018/2/layout/IconVerticalSolidList"/>
    <dgm:cxn modelId="{70195440-0CDD-45CC-AABE-458BE0B61ADB}" type="presParOf" srcId="{BE406318-0374-4292-AD59-8E17BA573522}" destId="{06286F2A-E8DB-423B-9252-DE5C16B4C3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C1688-FDBE-4645-9614-ED983E34F4CD}">
      <dsp:nvSpPr>
        <dsp:cNvPr id="0" name=""/>
        <dsp:cNvSpPr/>
      </dsp:nvSpPr>
      <dsp:spPr>
        <a:xfrm>
          <a:off x="1048105" y="541081"/>
          <a:ext cx="751573" cy="75157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DA34F0-1E48-43F0-8290-AD3864ADBC21}">
      <dsp:nvSpPr>
        <dsp:cNvPr id="0" name=""/>
        <dsp:cNvSpPr/>
      </dsp:nvSpPr>
      <dsp:spPr>
        <a:xfrm>
          <a:off x="432977" y="1364073"/>
          <a:ext cx="2147354" cy="78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b="1"/>
          </a:pPr>
          <a:r>
            <a:rPr lang="en-US" sz="2300" kern="1200" dirty="0"/>
            <a:t>Who we are</a:t>
          </a:r>
        </a:p>
      </dsp:txBody>
      <dsp:txXfrm>
        <a:off x="432977" y="1364073"/>
        <a:ext cx="2147354" cy="786132"/>
      </dsp:txXfrm>
    </dsp:sp>
    <dsp:sp modelId="{C6B6018E-E44E-462C-A6AF-BE9110AB9727}">
      <dsp:nvSpPr>
        <dsp:cNvPr id="0" name=""/>
        <dsp:cNvSpPr/>
      </dsp:nvSpPr>
      <dsp:spPr>
        <a:xfrm>
          <a:off x="5160" y="3327125"/>
          <a:ext cx="2147354" cy="935734"/>
        </a:xfrm>
        <a:prstGeom prst="rect">
          <a:avLst/>
        </a:prstGeom>
        <a:noFill/>
        <a:ln>
          <a:noFill/>
        </a:ln>
        <a:effectLst/>
      </dsp:spPr>
      <dsp:style>
        <a:lnRef idx="0">
          <a:scrgbClr r="0" g="0" b="0"/>
        </a:lnRef>
        <a:fillRef idx="0">
          <a:scrgbClr r="0" g="0" b="0"/>
        </a:fillRef>
        <a:effectRef idx="0">
          <a:scrgbClr r="0" g="0" b="0"/>
        </a:effectRef>
        <a:fontRef idx="minor"/>
      </dsp:style>
    </dsp:sp>
    <dsp:sp modelId="{B751C9AC-7245-4367-9477-5CD4F4DCB7EC}">
      <dsp:nvSpPr>
        <dsp:cNvPr id="0" name=""/>
        <dsp:cNvSpPr/>
      </dsp:nvSpPr>
      <dsp:spPr>
        <a:xfrm>
          <a:off x="3607134" y="444218"/>
          <a:ext cx="751573" cy="75157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0EEC8C-0767-4562-9C1B-F6E4F2149D77}">
      <dsp:nvSpPr>
        <dsp:cNvPr id="0" name=""/>
        <dsp:cNvSpPr/>
      </dsp:nvSpPr>
      <dsp:spPr>
        <a:xfrm>
          <a:off x="2491538" y="1376730"/>
          <a:ext cx="3130906" cy="78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b="1"/>
          </a:pPr>
          <a:r>
            <a:rPr lang="en-US" sz="2300" kern="1200" dirty="0"/>
            <a:t>Who you are and</a:t>
          </a:r>
        </a:p>
        <a:p>
          <a:pPr lvl="0" algn="ctr" defTabSz="1022350">
            <a:lnSpc>
              <a:spcPct val="90000"/>
            </a:lnSpc>
            <a:spcBef>
              <a:spcPct val="0"/>
            </a:spcBef>
            <a:spcAft>
              <a:spcPct val="35000"/>
            </a:spcAft>
            <a:defRPr b="1"/>
          </a:pPr>
          <a:r>
            <a:rPr lang="en-US" sz="2300" kern="1200" dirty="0"/>
            <a:t>why you are here?</a:t>
          </a:r>
        </a:p>
      </dsp:txBody>
      <dsp:txXfrm>
        <a:off x="2491538" y="1376730"/>
        <a:ext cx="3130906" cy="786132"/>
      </dsp:txXfrm>
    </dsp:sp>
    <dsp:sp modelId="{46A051C8-B4F2-459E-8EBB-028368C7DAA7}">
      <dsp:nvSpPr>
        <dsp:cNvPr id="0" name=""/>
        <dsp:cNvSpPr/>
      </dsp:nvSpPr>
      <dsp:spPr>
        <a:xfrm>
          <a:off x="2288484" y="2410844"/>
          <a:ext cx="3980142" cy="935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n-US" sz="1800" kern="1200" dirty="0"/>
            <a:t>* What is your name?</a:t>
          </a:r>
        </a:p>
        <a:p>
          <a:pPr lvl="0" algn="l" defTabSz="800100">
            <a:lnSpc>
              <a:spcPct val="90000"/>
            </a:lnSpc>
            <a:spcBef>
              <a:spcPct val="0"/>
            </a:spcBef>
            <a:spcAft>
              <a:spcPct val="35000"/>
            </a:spcAft>
          </a:pPr>
          <a:r>
            <a:rPr lang="en-US" sz="1800" kern="1200" dirty="0"/>
            <a:t>* What are your pronouns (e.g., they, them; she, her; he, him; ze, </a:t>
          </a:r>
          <a:r>
            <a:rPr lang="en-US" sz="1800" kern="1200" dirty="0" err="1"/>
            <a:t>zir</a:t>
          </a:r>
          <a:r>
            <a:rPr lang="en-US" sz="1800" kern="1200" dirty="0"/>
            <a:t>)</a:t>
          </a:r>
        </a:p>
        <a:p>
          <a:pPr lvl="0" algn="l" defTabSz="800100">
            <a:lnSpc>
              <a:spcPct val="90000"/>
            </a:lnSpc>
            <a:spcBef>
              <a:spcPct val="0"/>
            </a:spcBef>
            <a:spcAft>
              <a:spcPct val="35000"/>
            </a:spcAft>
          </a:pPr>
          <a:r>
            <a:rPr lang="en-US" sz="1800" kern="1200" dirty="0"/>
            <a:t>* Where are you from?</a:t>
          </a:r>
        </a:p>
        <a:p>
          <a:pPr lvl="0" algn="l" defTabSz="800100">
            <a:lnSpc>
              <a:spcPct val="90000"/>
            </a:lnSpc>
            <a:spcBef>
              <a:spcPct val="0"/>
            </a:spcBef>
            <a:spcAft>
              <a:spcPct val="35000"/>
            </a:spcAft>
          </a:pPr>
          <a:r>
            <a:rPr lang="en-US" sz="1800" kern="1200" dirty="0"/>
            <a:t>* What is your role? How do you engage with young people around issues of bullying and discipline?</a:t>
          </a:r>
        </a:p>
        <a:p>
          <a:pPr lvl="0" algn="l" defTabSz="800100">
            <a:lnSpc>
              <a:spcPct val="90000"/>
            </a:lnSpc>
            <a:spcBef>
              <a:spcPct val="0"/>
            </a:spcBef>
            <a:spcAft>
              <a:spcPct val="35000"/>
            </a:spcAft>
          </a:pPr>
          <a:r>
            <a:rPr lang="en-US" sz="1800" kern="1200" dirty="0"/>
            <a:t>* What drew you to this session?</a:t>
          </a:r>
        </a:p>
        <a:p>
          <a:pPr lvl="0" algn="l" defTabSz="800100">
            <a:lnSpc>
              <a:spcPct val="90000"/>
            </a:lnSpc>
            <a:spcBef>
              <a:spcPct val="0"/>
            </a:spcBef>
            <a:spcAft>
              <a:spcPct val="35000"/>
            </a:spcAft>
          </a:pPr>
          <a:r>
            <a:rPr lang="en-US" sz="1800" kern="1200" dirty="0"/>
            <a:t>* What do you hope to learn here/leave with?</a:t>
          </a:r>
        </a:p>
      </dsp:txBody>
      <dsp:txXfrm>
        <a:off x="2288484" y="2410844"/>
        <a:ext cx="3980142" cy="935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0F4C-5167-44A3-B34A-AEA464BA5311}">
      <dsp:nvSpPr>
        <dsp:cNvPr id="0" name=""/>
        <dsp:cNvSpPr/>
      </dsp:nvSpPr>
      <dsp:spPr>
        <a:xfrm>
          <a:off x="0" y="2357"/>
          <a:ext cx="690403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47CA7-0EF3-4F5C-8BD7-227B9C789985}">
      <dsp:nvSpPr>
        <dsp:cNvPr id="0" name=""/>
        <dsp:cNvSpPr/>
      </dsp:nvSpPr>
      <dsp:spPr>
        <a:xfrm>
          <a:off x="0" y="2357"/>
          <a:ext cx="690403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a:t>Overview of our study</a:t>
          </a:r>
        </a:p>
      </dsp:txBody>
      <dsp:txXfrm>
        <a:off x="0" y="2357"/>
        <a:ext cx="6904037" cy="1608153"/>
      </dsp:txXfrm>
    </dsp:sp>
    <dsp:sp modelId="{194255EE-B622-4381-BB02-493EFDC32A88}">
      <dsp:nvSpPr>
        <dsp:cNvPr id="0" name=""/>
        <dsp:cNvSpPr/>
      </dsp:nvSpPr>
      <dsp:spPr>
        <a:xfrm>
          <a:off x="0" y="1610510"/>
          <a:ext cx="6904037"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604E06-480F-4100-A291-8DC2833E6EF6}">
      <dsp:nvSpPr>
        <dsp:cNvPr id="0" name=""/>
        <dsp:cNvSpPr/>
      </dsp:nvSpPr>
      <dsp:spPr>
        <a:xfrm>
          <a:off x="0" y="1610510"/>
          <a:ext cx="690403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a:t>Overview of the youth narrative mapping methodology</a:t>
          </a:r>
        </a:p>
      </dsp:txBody>
      <dsp:txXfrm>
        <a:off x="0" y="1610510"/>
        <a:ext cx="6904037" cy="1608153"/>
      </dsp:txXfrm>
    </dsp:sp>
    <dsp:sp modelId="{6CCFF913-E557-4201-BDE3-706912ED3724}">
      <dsp:nvSpPr>
        <dsp:cNvPr id="0" name=""/>
        <dsp:cNvSpPr/>
      </dsp:nvSpPr>
      <dsp:spPr>
        <a:xfrm>
          <a:off x="0" y="3218664"/>
          <a:ext cx="6904037"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5F893-7B4B-46BA-BFA2-337AD71D5B45}">
      <dsp:nvSpPr>
        <dsp:cNvPr id="0" name=""/>
        <dsp:cNvSpPr/>
      </dsp:nvSpPr>
      <dsp:spPr>
        <a:xfrm>
          <a:off x="0" y="3218664"/>
          <a:ext cx="6904037" cy="160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a:t>Applications of youth narrative mapping to your own work</a:t>
          </a:r>
        </a:p>
      </dsp:txBody>
      <dsp:txXfrm>
        <a:off x="0" y="3218664"/>
        <a:ext cx="6904037" cy="1608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BD34E-9C92-4CBB-8930-FB1473DB7842}">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445CF-DB40-4A45-85EC-72417B1265CD}">
      <dsp:nvSpPr>
        <dsp:cNvPr id="0" name=""/>
        <dsp:cNvSpPr/>
      </dsp:nvSpPr>
      <dsp:spPr>
        <a:xfrm>
          <a:off x="374497" y="280994"/>
          <a:ext cx="680904" cy="680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B7BEC4-1F68-41C0-A59F-F806E158F69B}">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dirty="0"/>
            <a:t>Funder (University of Indiana, Equity Project, Discipline Disparities Collaborative)</a:t>
          </a:r>
        </a:p>
      </dsp:txBody>
      <dsp:txXfrm>
        <a:off x="1429899" y="2442"/>
        <a:ext cx="5083704" cy="1238008"/>
      </dsp:txXfrm>
    </dsp:sp>
    <dsp:sp modelId="{2FB5871F-57EE-4257-9C61-2EBDA874495B}">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34CD1-39B3-4F62-A6D7-282A9471489F}">
      <dsp:nvSpPr>
        <dsp:cNvPr id="0" name=""/>
        <dsp:cNvSpPr/>
      </dsp:nvSpPr>
      <dsp:spPr>
        <a:xfrm>
          <a:off x="374497" y="1828505"/>
          <a:ext cx="680904" cy="6809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079C9B-86EA-4C9F-BB23-2DB00777EB44}">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Youth Voices Matter Research Team</a:t>
          </a:r>
        </a:p>
      </dsp:txBody>
      <dsp:txXfrm>
        <a:off x="1429899" y="1549953"/>
        <a:ext cx="5083704" cy="1238008"/>
      </dsp:txXfrm>
    </dsp:sp>
    <dsp:sp modelId="{63D585F8-AD9F-4ACC-8609-63C23111F732}">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EDDF0-F9C3-48E6-9CA6-1AD118CC9F9C}">
      <dsp:nvSpPr>
        <dsp:cNvPr id="0" name=""/>
        <dsp:cNvSpPr/>
      </dsp:nvSpPr>
      <dsp:spPr>
        <a:xfrm>
          <a:off x="374497" y="3376015"/>
          <a:ext cx="680904" cy="6809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2E0449-6CCB-4C98-A15D-8F6A481C34C1}">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Brave Youth Participants</a:t>
          </a:r>
        </a:p>
      </dsp:txBody>
      <dsp:txXfrm>
        <a:off x="1429899" y="3097464"/>
        <a:ext cx="5083704" cy="1238008"/>
      </dsp:txXfrm>
    </dsp:sp>
    <dsp:sp modelId="{ABF6456A-133A-4B3D-9FEE-3BBBB2566701}">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5B72B-55DC-48AD-84E8-D8C9BEBD79A9}">
      <dsp:nvSpPr>
        <dsp:cNvPr id="0" name=""/>
        <dsp:cNvSpPr/>
      </dsp:nvSpPr>
      <dsp:spPr>
        <a:xfrm>
          <a:off x="374497" y="4923526"/>
          <a:ext cx="680904" cy="68090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286F2A-E8DB-423B-9252-DE5C16B4C3BD}">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YOU!</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7398D-3E58-42DF-B9CC-3C297FE53983}"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4D80E-08F5-4F95-B5E6-4FFB65FC70DF}" type="slidenum">
              <a:rPr lang="en-US" smtClean="0"/>
              <a:t>‹#›</a:t>
            </a:fld>
            <a:endParaRPr lang="en-US"/>
          </a:p>
        </p:txBody>
      </p:sp>
    </p:spTree>
    <p:extLst>
      <p:ext uri="{BB962C8B-B14F-4D97-AF65-F5344CB8AC3E}">
        <p14:creationId xmlns:p14="http://schemas.microsoft.com/office/powerpoint/2010/main" val="241809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en-US" dirty="0">
                <a:latin typeface="Times New Roman" panose="02020603050405020304" pitchFamily="18" charset="0"/>
                <a:cs typeface="Times New Roman" panose="02020603050405020304" pitchFamily="18" charset="0"/>
              </a:rPr>
              <a:t>We conducted in-depth, one-on-one interviews in private or semi-private settings with 20 young people who met our age criterion (ages 16-21) and who identified their sexual orientations and gender identities in a variety of ways (e.g., queer, gender queer, transgender, androgynous, gay, lesbian, omnisexual; Latino, Black, Colored, European American).  We recruited participants from two queer youth advocacy organizations in the Chicago area and interviewed, on a first come, first-served basis, a group of young people who volunteered to participate and share their experiences with school discipline, school bullying, and the criminal legal system.  Interviews lasted approximately 20 to 50 minutes each and all participants provided assent/consent prior to the interviews  We developed our interview protocol using an existing, semi-structured protocol (Irvine, 2010), which we piloted and refined.  </a:t>
            </a:r>
          </a:p>
          <a:p>
            <a:pPr algn="just"/>
            <a:endParaRPr lang="en-US" altLang="en-US" dirty="0">
              <a:latin typeface="Times New Roman" panose="02020603050405020304" pitchFamily="18" charset="0"/>
              <a:cs typeface="Times New Roman" panose="02020603050405020304" pitchFamily="18" charset="0"/>
            </a:endParaRPr>
          </a:p>
          <a:p>
            <a:pPr algn="just">
              <a:defRPr/>
            </a:pPr>
            <a:r>
              <a:rPr lang="en-US" sz="2400" dirty="0">
                <a:cs typeface="Times New Roman" panose="02020603050405020304" pitchFamily="18" charset="0"/>
              </a:rPr>
              <a:t>The protocol included questions in the following areas: </a:t>
            </a:r>
          </a:p>
          <a:p>
            <a:pPr lvl="1" algn="just">
              <a:defRPr/>
            </a:pPr>
            <a:r>
              <a:rPr lang="en-US" sz="2200" dirty="0">
                <a:cs typeface="Times New Roman" panose="02020603050405020304" pitchFamily="18" charset="0"/>
              </a:rPr>
              <a:t>self-identification of demographics</a:t>
            </a:r>
          </a:p>
          <a:p>
            <a:pPr lvl="1" algn="just">
              <a:defRPr/>
            </a:pPr>
            <a:r>
              <a:rPr lang="en-US" sz="2200" dirty="0">
                <a:cs typeface="Times New Roman" panose="02020603050405020304" pitchFamily="18" charset="0"/>
              </a:rPr>
              <a:t>family structure</a:t>
            </a:r>
          </a:p>
          <a:p>
            <a:pPr lvl="1" algn="just">
              <a:defRPr/>
            </a:pPr>
            <a:r>
              <a:rPr lang="en-US" sz="2200" dirty="0">
                <a:cs typeface="Times New Roman" panose="02020603050405020304" pitchFamily="18" charset="0"/>
              </a:rPr>
              <a:t>living/housing situation</a:t>
            </a:r>
          </a:p>
          <a:p>
            <a:pPr lvl="1" algn="just">
              <a:defRPr/>
            </a:pPr>
            <a:r>
              <a:rPr lang="en-US" sz="2200" dirty="0">
                <a:cs typeface="Times New Roman" panose="02020603050405020304" pitchFamily="18" charset="0"/>
              </a:rPr>
              <a:t>employment/sources of income</a:t>
            </a:r>
          </a:p>
          <a:p>
            <a:pPr lvl="1" algn="just">
              <a:defRPr/>
            </a:pPr>
            <a:r>
              <a:rPr lang="en-US" sz="2200" dirty="0">
                <a:cs typeface="Times New Roman" panose="02020603050405020304" pitchFamily="18" charset="0"/>
              </a:rPr>
              <a:t>school history</a:t>
            </a:r>
          </a:p>
          <a:p>
            <a:pPr lvl="1" algn="just">
              <a:defRPr/>
            </a:pPr>
            <a:r>
              <a:rPr lang="en-US" sz="2200" dirty="0">
                <a:cs typeface="Times New Roman" panose="02020603050405020304" pitchFamily="18" charset="0"/>
              </a:rPr>
              <a:t>school context</a:t>
            </a:r>
          </a:p>
          <a:p>
            <a:pPr lvl="1" algn="just">
              <a:defRPr/>
            </a:pPr>
            <a:r>
              <a:rPr lang="en-US" sz="2200" dirty="0">
                <a:cs typeface="Times New Roman" panose="02020603050405020304" pitchFamily="18" charset="0"/>
              </a:rPr>
              <a:t>experiences with bullying victimization and perpetration</a:t>
            </a:r>
          </a:p>
          <a:p>
            <a:pPr lvl="1" algn="just">
              <a:defRPr/>
            </a:pPr>
            <a:r>
              <a:rPr lang="en-US" sz="2200" dirty="0">
                <a:cs typeface="Times New Roman" panose="02020603050405020304" pitchFamily="18" charset="0"/>
              </a:rPr>
              <a:t>experiences with school discipline</a:t>
            </a:r>
          </a:p>
          <a:p>
            <a:pPr lvl="1" algn="just">
              <a:defRPr/>
            </a:pPr>
            <a:r>
              <a:rPr lang="en-US" sz="2200" dirty="0">
                <a:cs typeface="Times New Roman" panose="02020603050405020304" pitchFamily="18" charset="0"/>
              </a:rPr>
              <a:t>experiences with the juvenile justice system and</a:t>
            </a:r>
          </a:p>
          <a:p>
            <a:pPr lvl="1" algn="just">
              <a:defRPr/>
            </a:pPr>
            <a:r>
              <a:rPr lang="en-US" sz="2200" dirty="0">
                <a:cs typeface="Times New Roman" panose="02020603050405020304" pitchFamily="18" charset="0"/>
              </a:rPr>
              <a:t>recommendations for educators.</a:t>
            </a:r>
            <a:r>
              <a:rPr lang="en-US" sz="2200" strike="sngStrike" dirty="0">
                <a:cs typeface="Times New Roman" panose="02020603050405020304" pitchFamily="18" charset="0"/>
              </a:rPr>
              <a:t> </a:t>
            </a:r>
            <a:endParaRPr lang="en-US" sz="2200" dirty="0">
              <a:cs typeface="Times New Roman" panose="02020603050405020304" pitchFamily="18" charset="0"/>
            </a:endParaRPr>
          </a:p>
          <a:p>
            <a:pPr algn="just"/>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DCE165F-C936-44C2-AB6B-647E96EFDD03}" type="slidenum">
              <a:rPr lang="en-US" smtClean="0"/>
              <a:t>5</a:t>
            </a:fld>
            <a:endParaRPr lang="en-US"/>
          </a:p>
        </p:txBody>
      </p:sp>
    </p:spTree>
    <p:extLst>
      <p:ext uri="{BB962C8B-B14F-4D97-AF65-F5344CB8AC3E}">
        <p14:creationId xmlns:p14="http://schemas.microsoft.com/office/powerpoint/2010/main" val="175409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en-US" dirty="0">
                <a:latin typeface="Times New Roman" panose="02020603050405020304" pitchFamily="18" charset="0"/>
                <a:cs typeface="Times New Roman" panose="02020603050405020304" pitchFamily="18" charset="0"/>
              </a:rPr>
              <a:t>We conducted in-depth, one-on-one interviews in private or semi-private settings with 20 young people who met our age criterion (ages 16-21) and who identified their sexual orientations and gender identities in a variety of ways (e.g., queer, gender queer, transgender, androgynous, gay, lesbian, omnisexual; Latino, Black, Colored, European American).  We recruited participants from two queer youth advocacy organizations in the Chicago area and interviewed, on a first come, first-served basis, a group of young people who volunteered to participate and share their experiences with school discipline, school bullying, and the criminal legal system.  Interviews lasted approximately 20 to 50 minutes each and all participants provided assent/consent prior to the interviews  We developed our interview protocol using an existing, semi-structured protocol (Irvine, 2010), which we piloted and refined.  </a:t>
            </a:r>
          </a:p>
          <a:p>
            <a:pPr algn="just"/>
            <a:endParaRPr lang="en-US" altLang="en-US" dirty="0">
              <a:latin typeface="Times New Roman" panose="02020603050405020304" pitchFamily="18" charset="0"/>
              <a:cs typeface="Times New Roman" panose="02020603050405020304" pitchFamily="18" charset="0"/>
            </a:endParaRPr>
          </a:p>
          <a:p>
            <a:pPr algn="just">
              <a:defRPr/>
            </a:pPr>
            <a:r>
              <a:rPr lang="en-US" sz="2400" dirty="0">
                <a:cs typeface="Times New Roman" panose="02020603050405020304" pitchFamily="18" charset="0"/>
              </a:rPr>
              <a:t>The protocol included questions in the following areas: </a:t>
            </a:r>
          </a:p>
          <a:p>
            <a:pPr lvl="1" algn="just">
              <a:defRPr/>
            </a:pPr>
            <a:r>
              <a:rPr lang="en-US" sz="2200" dirty="0">
                <a:cs typeface="Times New Roman" panose="02020603050405020304" pitchFamily="18" charset="0"/>
              </a:rPr>
              <a:t>self-identification of demographics</a:t>
            </a:r>
          </a:p>
          <a:p>
            <a:pPr lvl="1" algn="just">
              <a:defRPr/>
            </a:pPr>
            <a:r>
              <a:rPr lang="en-US" sz="2200" dirty="0">
                <a:cs typeface="Times New Roman" panose="02020603050405020304" pitchFamily="18" charset="0"/>
              </a:rPr>
              <a:t>family structure</a:t>
            </a:r>
          </a:p>
          <a:p>
            <a:pPr lvl="1" algn="just">
              <a:defRPr/>
            </a:pPr>
            <a:r>
              <a:rPr lang="en-US" sz="2200" dirty="0">
                <a:cs typeface="Times New Roman" panose="02020603050405020304" pitchFamily="18" charset="0"/>
              </a:rPr>
              <a:t>living/housing situation</a:t>
            </a:r>
          </a:p>
          <a:p>
            <a:pPr lvl="1" algn="just">
              <a:defRPr/>
            </a:pPr>
            <a:r>
              <a:rPr lang="en-US" sz="2200" dirty="0">
                <a:cs typeface="Times New Roman" panose="02020603050405020304" pitchFamily="18" charset="0"/>
              </a:rPr>
              <a:t>employment/sources of income</a:t>
            </a:r>
          </a:p>
          <a:p>
            <a:pPr lvl="1" algn="just">
              <a:defRPr/>
            </a:pPr>
            <a:r>
              <a:rPr lang="en-US" sz="2200" dirty="0">
                <a:cs typeface="Times New Roman" panose="02020603050405020304" pitchFamily="18" charset="0"/>
              </a:rPr>
              <a:t>school history</a:t>
            </a:r>
          </a:p>
          <a:p>
            <a:pPr lvl="1" algn="just">
              <a:defRPr/>
            </a:pPr>
            <a:r>
              <a:rPr lang="en-US" sz="2200" dirty="0">
                <a:cs typeface="Times New Roman" panose="02020603050405020304" pitchFamily="18" charset="0"/>
              </a:rPr>
              <a:t>school context</a:t>
            </a:r>
          </a:p>
          <a:p>
            <a:pPr lvl="1" algn="just">
              <a:defRPr/>
            </a:pPr>
            <a:r>
              <a:rPr lang="en-US" sz="2200" dirty="0">
                <a:cs typeface="Times New Roman" panose="02020603050405020304" pitchFamily="18" charset="0"/>
              </a:rPr>
              <a:t>experiences with bullying victimization and perpetration</a:t>
            </a:r>
          </a:p>
          <a:p>
            <a:pPr lvl="1" algn="just">
              <a:defRPr/>
            </a:pPr>
            <a:r>
              <a:rPr lang="en-US" sz="2200" dirty="0">
                <a:cs typeface="Times New Roman" panose="02020603050405020304" pitchFamily="18" charset="0"/>
              </a:rPr>
              <a:t>experiences with school discipline</a:t>
            </a:r>
          </a:p>
          <a:p>
            <a:pPr lvl="1" algn="just">
              <a:defRPr/>
            </a:pPr>
            <a:r>
              <a:rPr lang="en-US" sz="2200" dirty="0">
                <a:cs typeface="Times New Roman" panose="02020603050405020304" pitchFamily="18" charset="0"/>
              </a:rPr>
              <a:t>experiences with the juvenile justice system and</a:t>
            </a:r>
          </a:p>
          <a:p>
            <a:pPr lvl="1" algn="just">
              <a:defRPr/>
            </a:pPr>
            <a:r>
              <a:rPr lang="en-US" sz="2200" dirty="0">
                <a:cs typeface="Times New Roman" panose="02020603050405020304" pitchFamily="18" charset="0"/>
              </a:rPr>
              <a:t>recommendations for educators.</a:t>
            </a:r>
            <a:r>
              <a:rPr lang="en-US" sz="2200" strike="sngStrike" dirty="0">
                <a:cs typeface="Times New Roman" panose="02020603050405020304" pitchFamily="18" charset="0"/>
              </a:rPr>
              <a:t> </a:t>
            </a:r>
            <a:endParaRPr lang="en-US" sz="2200" dirty="0">
              <a:cs typeface="Times New Roman" panose="02020603050405020304" pitchFamily="18" charset="0"/>
            </a:endParaRPr>
          </a:p>
          <a:p>
            <a:pPr algn="just"/>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DCE165F-C936-44C2-AB6B-647E96EFDD03}" type="slidenum">
              <a:rPr lang="en-US" smtClean="0"/>
              <a:t>6</a:t>
            </a:fld>
            <a:endParaRPr lang="en-US"/>
          </a:p>
        </p:txBody>
      </p:sp>
    </p:spTree>
    <p:extLst>
      <p:ext uri="{BB962C8B-B14F-4D97-AF65-F5344CB8AC3E}">
        <p14:creationId xmlns:p14="http://schemas.microsoft.com/office/powerpoint/2010/main" val="121692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go back to the overarching takeaway, which is that:</a:t>
            </a:r>
          </a:p>
          <a:p>
            <a:r>
              <a:rPr lang="en-US" dirty="0"/>
              <a:t>PRESUPPOSITIONS:</a:t>
            </a:r>
          </a:p>
          <a:p>
            <a:r>
              <a:rPr lang="en-US" dirty="0"/>
              <a:t>Bullying/harassment and punitive/exclusionary discipline cause harm and result in adverse outcomes for students</a:t>
            </a:r>
          </a:p>
          <a:p>
            <a:r>
              <a:rPr lang="en-US" dirty="0"/>
              <a:t>We want to decrease bias-based bullying and bullying/harassment generally and want to increase developmental discipline</a:t>
            </a:r>
          </a:p>
          <a:p>
            <a:r>
              <a:rPr lang="en-US" dirty="0"/>
              <a:t>Student narrative mapping provides us with rich details about student experiences that we can use to reduce bullying and punitive discipline and increase developmental discipline</a:t>
            </a:r>
          </a:p>
          <a:p>
            <a:r>
              <a:rPr lang="en-US" dirty="0"/>
              <a:t>Then, how do we do this in real time? </a:t>
            </a:r>
          </a:p>
        </p:txBody>
      </p:sp>
      <p:sp>
        <p:nvSpPr>
          <p:cNvPr id="4" name="Slide Number Placeholder 3"/>
          <p:cNvSpPr>
            <a:spLocks noGrp="1"/>
          </p:cNvSpPr>
          <p:nvPr>
            <p:ph type="sldNum" sz="quarter" idx="5"/>
          </p:nvPr>
        </p:nvSpPr>
        <p:spPr/>
        <p:txBody>
          <a:bodyPr/>
          <a:lstStyle/>
          <a:p>
            <a:fld id="{4544D80E-08F5-4F95-B5E6-4FFB65FC70DF}" type="slidenum">
              <a:rPr lang="en-US" smtClean="0"/>
              <a:t>10</a:t>
            </a:fld>
            <a:endParaRPr lang="en-US"/>
          </a:p>
        </p:txBody>
      </p:sp>
    </p:spTree>
    <p:extLst>
      <p:ext uri="{BB962C8B-B14F-4D97-AF65-F5344CB8AC3E}">
        <p14:creationId xmlns:p14="http://schemas.microsoft.com/office/powerpoint/2010/main" val="10652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identified three forms of discipline/punishment students experienced that related directly to their bullying experiences in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Focused on harm caused to students as opposed to a discrete incident, behavioral moment</a:t>
            </a:r>
          </a:p>
          <a:p>
            <a:endParaRPr lang="en-US" dirty="0"/>
          </a:p>
        </p:txBody>
      </p:sp>
      <p:sp>
        <p:nvSpPr>
          <p:cNvPr id="4" name="Slide Number Placeholder 3"/>
          <p:cNvSpPr>
            <a:spLocks noGrp="1"/>
          </p:cNvSpPr>
          <p:nvPr>
            <p:ph type="sldNum" sz="quarter" idx="5"/>
          </p:nvPr>
        </p:nvSpPr>
        <p:spPr/>
        <p:txBody>
          <a:bodyPr/>
          <a:lstStyle/>
          <a:p>
            <a:fld id="{4544D80E-08F5-4F95-B5E6-4FFB65FC70DF}" type="slidenum">
              <a:rPr lang="en-US" smtClean="0"/>
              <a:t>11</a:t>
            </a:fld>
            <a:endParaRPr lang="en-US"/>
          </a:p>
        </p:txBody>
      </p:sp>
    </p:spTree>
    <p:extLst>
      <p:ext uri="{BB962C8B-B14F-4D97-AF65-F5344CB8AC3E}">
        <p14:creationId xmlns:p14="http://schemas.microsoft.com/office/powerpoint/2010/main" val="153212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 of student participants described experiencing a pervasive culture of SOGI-related bullying</a:t>
            </a:r>
          </a:p>
          <a:p>
            <a:endParaRPr lang="en-US" dirty="0"/>
          </a:p>
        </p:txBody>
      </p:sp>
      <p:sp>
        <p:nvSpPr>
          <p:cNvPr id="4" name="Slide Number Placeholder 3"/>
          <p:cNvSpPr>
            <a:spLocks noGrp="1"/>
          </p:cNvSpPr>
          <p:nvPr>
            <p:ph type="sldNum" sz="quarter" idx="5"/>
          </p:nvPr>
        </p:nvSpPr>
        <p:spPr/>
        <p:txBody>
          <a:bodyPr/>
          <a:lstStyle/>
          <a:p>
            <a:fld id="{4544D80E-08F5-4F95-B5E6-4FFB65FC70DF}" type="slidenum">
              <a:rPr lang="en-US" smtClean="0"/>
              <a:t>12</a:t>
            </a:fld>
            <a:endParaRPr lang="en-US"/>
          </a:p>
        </p:txBody>
      </p:sp>
    </p:spTree>
    <p:extLst>
      <p:ext uri="{BB962C8B-B14F-4D97-AF65-F5344CB8AC3E}">
        <p14:creationId xmlns:p14="http://schemas.microsoft.com/office/powerpoint/2010/main" val="239559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- 6/15 </a:t>
            </a:r>
          </a:p>
        </p:txBody>
      </p:sp>
      <p:sp>
        <p:nvSpPr>
          <p:cNvPr id="4" name="Slide Number Placeholder 3"/>
          <p:cNvSpPr>
            <a:spLocks noGrp="1"/>
          </p:cNvSpPr>
          <p:nvPr>
            <p:ph type="sldNum" sz="quarter" idx="5"/>
          </p:nvPr>
        </p:nvSpPr>
        <p:spPr/>
        <p:txBody>
          <a:bodyPr/>
          <a:lstStyle/>
          <a:p>
            <a:fld id="{02B53CB7-1576-437A-AEFE-DFA4C8C02846}" type="slidenum">
              <a:rPr lang="en-US" smtClean="0"/>
              <a:t>14</a:t>
            </a:fld>
            <a:endParaRPr lang="en-US"/>
          </a:p>
        </p:txBody>
      </p:sp>
    </p:spTree>
    <p:extLst>
      <p:ext uri="{BB962C8B-B14F-4D97-AF65-F5344CB8AC3E}">
        <p14:creationId xmlns:p14="http://schemas.microsoft.com/office/powerpoint/2010/main" val="300982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(interview protocol questions; have students create maps in real time using current incident and building out the context</a:t>
            </a:r>
          </a:p>
          <a:p>
            <a:pPr lvl="1"/>
            <a:endParaRPr lang="en-US" dirty="0"/>
          </a:p>
          <a:p>
            <a:pPr lvl="1"/>
            <a:r>
              <a:rPr lang="en-US" dirty="0"/>
              <a:t>Tier 1 level (e.g., teaching, community building, prevention)</a:t>
            </a:r>
          </a:p>
          <a:p>
            <a:pPr lvl="1"/>
            <a:r>
              <a:rPr lang="en-US" dirty="0"/>
              <a:t>Tier 2 level (e.g., discipline)</a:t>
            </a:r>
          </a:p>
          <a:p>
            <a:pPr lvl="1"/>
            <a:r>
              <a:rPr lang="en-US" dirty="0"/>
              <a:t>Tier 3 level (e.g., mental health referral)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Do this with "victims" and "perpetrators"</a:t>
            </a:r>
          </a:p>
          <a:p>
            <a:endParaRPr lang="en-US" dirty="0"/>
          </a:p>
        </p:txBody>
      </p:sp>
      <p:sp>
        <p:nvSpPr>
          <p:cNvPr id="4" name="Slide Number Placeholder 3"/>
          <p:cNvSpPr>
            <a:spLocks noGrp="1"/>
          </p:cNvSpPr>
          <p:nvPr>
            <p:ph type="sldNum" sz="quarter" idx="10"/>
          </p:nvPr>
        </p:nvSpPr>
        <p:spPr/>
        <p:txBody>
          <a:bodyPr/>
          <a:lstStyle/>
          <a:p>
            <a:fld id="{4544D80E-08F5-4F95-B5E6-4FFB65FC70DF}" type="slidenum">
              <a:rPr lang="en-US" smtClean="0"/>
              <a:t>17</a:t>
            </a:fld>
            <a:endParaRPr lang="en-US"/>
          </a:p>
        </p:txBody>
      </p:sp>
    </p:spTree>
    <p:extLst>
      <p:ext uri="{BB962C8B-B14F-4D97-AF65-F5344CB8AC3E}">
        <p14:creationId xmlns:p14="http://schemas.microsoft.com/office/powerpoint/2010/main" val="322099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6CBAE0-C9FB-47B7-BD99-1DFB71E2A28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215315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CBAE0-C9FB-47B7-BD99-1DFB71E2A28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314103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CBAE0-C9FB-47B7-BD99-1DFB71E2A28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113974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CBAE0-C9FB-47B7-BD99-1DFB71E2A28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423662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6CBAE0-C9FB-47B7-BD99-1DFB71E2A28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254132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6CBAE0-C9FB-47B7-BD99-1DFB71E2A28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101780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6CBAE0-C9FB-47B7-BD99-1DFB71E2A286}"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236928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6CBAE0-C9FB-47B7-BD99-1DFB71E2A28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339167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CBAE0-C9FB-47B7-BD99-1DFB71E2A286}"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400214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6CBAE0-C9FB-47B7-BD99-1DFB71E2A28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39007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6CBAE0-C9FB-47B7-BD99-1DFB71E2A28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88A92-B350-4716-9A44-62C125D49ED5}" type="slidenum">
              <a:rPr lang="en-US" smtClean="0"/>
              <a:t>‹#›</a:t>
            </a:fld>
            <a:endParaRPr lang="en-US"/>
          </a:p>
        </p:txBody>
      </p:sp>
    </p:spTree>
    <p:extLst>
      <p:ext uri="{BB962C8B-B14F-4D97-AF65-F5344CB8AC3E}">
        <p14:creationId xmlns:p14="http://schemas.microsoft.com/office/powerpoint/2010/main" val="5243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CBAE0-C9FB-47B7-BD99-1DFB71E2A286}"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88A92-B350-4716-9A44-62C125D49ED5}" type="slidenum">
              <a:rPr lang="en-US" smtClean="0"/>
              <a:t>‹#›</a:t>
            </a:fld>
            <a:endParaRPr lang="en-US"/>
          </a:p>
        </p:txBody>
      </p:sp>
    </p:spTree>
    <p:extLst>
      <p:ext uri="{BB962C8B-B14F-4D97-AF65-F5344CB8AC3E}">
        <p14:creationId xmlns:p14="http://schemas.microsoft.com/office/powerpoint/2010/main" val="418128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shorn@uic.edu" TargetMode="External"/><Relationship Id="rId2" Type="http://schemas.openxmlformats.org/officeDocument/2006/relationships/hyperlink" Target="mailto:sarah@psvillinois.or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0">
            <a:extLst>
              <a:ext uri="{FF2B5EF4-FFF2-40B4-BE49-F238E27FC236}">
                <a16:creationId xmlns:a16="http://schemas.microsoft.com/office/drawing/2014/main"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12">
            <a:extLst>
              <a:ext uri="{FF2B5EF4-FFF2-40B4-BE49-F238E27FC236}">
                <a16:creationId xmlns:a16="http://schemas.microsoft.com/office/drawing/2014/main"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904877" y="2415322"/>
            <a:ext cx="3451730" cy="2399869"/>
          </a:xfrm>
        </p:spPr>
        <p:txBody>
          <a:bodyPr vert="horz" lIns="91440" tIns="45720" rIns="91440" bIns="45720" rtlCol="0" anchor="ctr">
            <a:normAutofit/>
          </a:bodyPr>
          <a:lstStyle/>
          <a:p>
            <a:r>
              <a:rPr lang="en-US" sz="2800" kern="1200" dirty="0">
                <a:solidFill>
                  <a:srgbClr val="FFFFFF"/>
                </a:solidFill>
                <a:latin typeface="+mj-lt"/>
                <a:ea typeface="+mj-ea"/>
                <a:cs typeface="+mj-cs"/>
              </a:rPr>
              <a:t>Bullied and Punished:</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Using Youth Narrative Mapping to Rethink Entrenched Approaches</a:t>
            </a:r>
          </a:p>
        </p:txBody>
      </p:sp>
      <p:sp>
        <p:nvSpPr>
          <p:cNvPr id="3" name="Subtitle 2"/>
          <p:cNvSpPr>
            <a:spLocks noGrp="1"/>
          </p:cNvSpPr>
          <p:nvPr>
            <p:ph type="subTitle" idx="1"/>
          </p:nvPr>
        </p:nvSpPr>
        <p:spPr>
          <a:xfrm>
            <a:off x="4765132" y="804672"/>
            <a:ext cx="6637436" cy="5248656"/>
          </a:xfrm>
        </p:spPr>
        <p:txBody>
          <a:bodyPr vert="horz" lIns="91440" tIns="45720" rIns="91440" bIns="45720" rtlCol="0" anchor="ctr">
            <a:normAutofit/>
          </a:bodyPr>
          <a:lstStyle/>
          <a:p>
            <a:pPr algn="l"/>
            <a:endParaRPr lang="en-US" sz="2300" dirty="0"/>
          </a:p>
          <a:p>
            <a:pPr algn="l">
              <a:spcBef>
                <a:spcPts val="0"/>
              </a:spcBef>
            </a:pPr>
            <a:r>
              <a:rPr lang="en-US" sz="2000" dirty="0"/>
              <a:t>Sarah Schriber, JD</a:t>
            </a:r>
          </a:p>
          <a:p>
            <a:pPr algn="l">
              <a:spcBef>
                <a:spcPts val="0"/>
              </a:spcBef>
            </a:pPr>
            <a:r>
              <a:rPr lang="en-US" sz="2000" i="1" dirty="0"/>
              <a:t>Prevent School Violence </a:t>
            </a:r>
            <a:r>
              <a:rPr lang="en-US" sz="2000" i="1" dirty="0" smtClean="0"/>
              <a:t>Illinois</a:t>
            </a:r>
          </a:p>
          <a:p>
            <a:pPr algn="l">
              <a:spcBef>
                <a:spcPts val="0"/>
              </a:spcBef>
            </a:pPr>
            <a:endParaRPr lang="en-US" sz="2000" i="1" dirty="0"/>
          </a:p>
          <a:p>
            <a:pPr algn="l">
              <a:spcBef>
                <a:spcPts val="0"/>
              </a:spcBef>
            </a:pPr>
            <a:r>
              <a:rPr lang="en-US" sz="2000" dirty="0" smtClean="0"/>
              <a:t>Dr</a:t>
            </a:r>
            <a:r>
              <a:rPr lang="en-US" sz="2000" dirty="0"/>
              <a:t>. Stacey S. Horn</a:t>
            </a:r>
          </a:p>
          <a:p>
            <a:pPr algn="l">
              <a:spcBef>
                <a:spcPts val="0"/>
              </a:spcBef>
            </a:pPr>
            <a:r>
              <a:rPr lang="en-US" sz="2000" i="1" dirty="0"/>
              <a:t>University of Illinois at Chicago</a:t>
            </a:r>
          </a:p>
          <a:p>
            <a:pPr algn="l">
              <a:spcBef>
                <a:spcPts val="0"/>
              </a:spcBef>
            </a:pPr>
            <a:endParaRPr lang="en-US" sz="2000" dirty="0"/>
          </a:p>
          <a:p>
            <a:pPr algn="l">
              <a:spcBef>
                <a:spcPts val="0"/>
              </a:spcBef>
            </a:pPr>
            <a:endParaRPr lang="en-US" sz="2000" dirty="0"/>
          </a:p>
          <a:p>
            <a:pPr algn="l">
              <a:spcBef>
                <a:spcPts val="0"/>
              </a:spcBef>
            </a:pPr>
            <a:endParaRPr lang="en-US" sz="2000" dirty="0"/>
          </a:p>
          <a:p>
            <a:pPr algn="l">
              <a:spcBef>
                <a:spcPts val="0"/>
              </a:spcBef>
            </a:pPr>
            <a:endParaRPr lang="en-US" sz="2000" dirty="0"/>
          </a:p>
          <a:p>
            <a:pPr algn="l">
              <a:spcBef>
                <a:spcPts val="0"/>
              </a:spcBef>
            </a:pPr>
            <a:r>
              <a:rPr lang="en-US" sz="2000" dirty="0"/>
              <a:t>International Bullying Prevention Association Conference</a:t>
            </a:r>
          </a:p>
          <a:p>
            <a:pPr algn="l">
              <a:spcBef>
                <a:spcPts val="0"/>
              </a:spcBef>
            </a:pPr>
            <a:r>
              <a:rPr lang="en-US" sz="2000" dirty="0"/>
              <a:t>Chicago, Illinois</a:t>
            </a:r>
          </a:p>
          <a:p>
            <a:pPr algn="l">
              <a:spcBef>
                <a:spcPts val="0"/>
              </a:spcBef>
            </a:pPr>
            <a:endParaRPr lang="en-US" sz="2000" dirty="0"/>
          </a:p>
          <a:p>
            <a:pPr algn="l">
              <a:spcBef>
                <a:spcPts val="0"/>
              </a:spcBef>
            </a:pPr>
            <a:r>
              <a:rPr lang="en-US" sz="2000" dirty="0"/>
              <a:t>November 8, 2019</a:t>
            </a:r>
          </a:p>
          <a:p>
            <a:pPr algn="l">
              <a:spcBef>
                <a:spcPts val="0"/>
              </a:spcBef>
            </a:pPr>
            <a:endParaRPr lang="en-US" sz="2000" dirty="0"/>
          </a:p>
          <a:p>
            <a:pPr indent="-228600" algn="l">
              <a:buFont typeface="Arial" panose="020B0604020202020204" pitchFamily="34" charset="0"/>
              <a:buChar char="•"/>
            </a:pPr>
            <a:endParaRPr lang="en-US" sz="2000" dirty="0"/>
          </a:p>
        </p:txBody>
      </p:sp>
      <p:pic>
        <p:nvPicPr>
          <p:cNvPr id="5" name="Picture 8" descr="Logo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ogo">
            <a:extLst>
              <a:ext uri="{FF2B5EF4-FFF2-40B4-BE49-F238E27FC236}">
                <a16:creationId xmlns:a16="http://schemas.microsoft.com/office/drawing/2014/main" id="{9E730450-F1BD-4005-837C-433FB0816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14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0714"/>
          </a:xfrm>
        </p:spPr>
        <p:txBody>
          <a:bodyPr>
            <a:normAutofit/>
          </a:bodyPr>
          <a:lstStyle/>
          <a:p>
            <a:pPr algn="ctr"/>
            <a:r>
              <a:rPr lang="en-US" sz="4000" dirty="0"/>
              <a:t>Five Pathways: Bullying to Discipline</a:t>
            </a:r>
          </a:p>
        </p:txBody>
      </p:sp>
      <p:sp>
        <p:nvSpPr>
          <p:cNvPr id="3" name="Content Placeholder 2"/>
          <p:cNvSpPr>
            <a:spLocks noGrp="1"/>
          </p:cNvSpPr>
          <p:nvPr>
            <p:ph idx="1"/>
          </p:nvPr>
        </p:nvSpPr>
        <p:spPr>
          <a:xfrm>
            <a:off x="838200" y="1310074"/>
            <a:ext cx="10515600" cy="5076497"/>
          </a:xfrm>
        </p:spPr>
        <p:txBody>
          <a:bodyPr>
            <a:normAutofit/>
          </a:bodyPr>
          <a:lstStyle/>
          <a:p>
            <a:pPr lvl="0">
              <a:spcBef>
                <a:spcPts val="0"/>
              </a:spcBef>
            </a:pPr>
            <a:r>
              <a:rPr lang="en-US" sz="2400" dirty="0"/>
              <a:t>Victimization</a:t>
            </a:r>
            <a:r>
              <a:rPr lang="en-US" sz="2400" dirty="0">
                <a:sym typeface="Wingdings" panose="05000000000000000000" pitchFamily="2" charset="2"/>
              </a:rPr>
              <a:t></a:t>
            </a:r>
            <a:r>
              <a:rPr lang="en-US" sz="2400" dirty="0"/>
              <a:t> Effective adult response</a:t>
            </a:r>
            <a:r>
              <a:rPr lang="en-US" sz="2400" dirty="0">
                <a:sym typeface="Wingdings" panose="05000000000000000000" pitchFamily="2" charset="2"/>
              </a:rPr>
              <a:t></a:t>
            </a:r>
            <a:r>
              <a:rPr lang="en-US" sz="2400" dirty="0"/>
              <a:t> Developmental discipline</a:t>
            </a:r>
          </a:p>
          <a:p>
            <a:pPr marL="0" lvl="0" indent="0">
              <a:spcBef>
                <a:spcPts val="0"/>
              </a:spcBef>
              <a:buNone/>
            </a:pPr>
            <a:endParaRPr lang="en-US" sz="2400" dirty="0"/>
          </a:p>
          <a:p>
            <a:pPr lvl="0">
              <a:spcBef>
                <a:spcPts val="0"/>
              </a:spcBef>
            </a:pPr>
            <a:r>
              <a:rPr lang="en-US" sz="2400" dirty="0"/>
              <a:t>Victimization</a:t>
            </a:r>
            <a:r>
              <a:rPr lang="en-US" sz="2400" dirty="0">
                <a:sym typeface="Wingdings" panose="05000000000000000000" pitchFamily="2" charset="2"/>
              </a:rPr>
              <a:t></a:t>
            </a:r>
            <a:r>
              <a:rPr lang="en-US" sz="2400" dirty="0"/>
              <a:t> Student report/self-advocacy</a:t>
            </a:r>
            <a:r>
              <a:rPr lang="en-US" sz="2400" dirty="0">
                <a:sym typeface="Wingdings" panose="05000000000000000000" pitchFamily="2" charset="2"/>
              </a:rPr>
              <a:t></a:t>
            </a:r>
            <a:r>
              <a:rPr lang="en-US" sz="2400" dirty="0"/>
              <a:t> Ineffective/inappropriate adult response</a:t>
            </a:r>
            <a:r>
              <a:rPr lang="en-US" sz="2400" dirty="0">
                <a:sym typeface="Wingdings" panose="05000000000000000000" pitchFamily="2" charset="2"/>
              </a:rPr>
              <a:t></a:t>
            </a:r>
            <a:r>
              <a:rPr lang="en-US" sz="2400" dirty="0"/>
              <a:t> Informal punishment</a:t>
            </a:r>
          </a:p>
          <a:p>
            <a:pPr lvl="0">
              <a:spcBef>
                <a:spcPts val="0"/>
              </a:spcBef>
            </a:pPr>
            <a:endParaRPr lang="en-US" sz="2400" dirty="0"/>
          </a:p>
          <a:p>
            <a:pPr lvl="0">
              <a:spcBef>
                <a:spcPts val="0"/>
              </a:spcBef>
            </a:pPr>
            <a:r>
              <a:rPr lang="en-US" sz="2400" dirty="0"/>
              <a:t>Victimization</a:t>
            </a:r>
            <a:r>
              <a:rPr lang="en-US" sz="2400" dirty="0">
                <a:sym typeface="Wingdings" panose="05000000000000000000" pitchFamily="2" charset="2"/>
              </a:rPr>
              <a:t></a:t>
            </a:r>
            <a:r>
              <a:rPr lang="en-US" sz="2400" dirty="0"/>
              <a:t> Ineffective adult response/no adult response </a:t>
            </a:r>
            <a:r>
              <a:rPr lang="en-US" sz="2400" dirty="0">
                <a:sym typeface="Wingdings" panose="05000000000000000000" pitchFamily="2" charset="2"/>
              </a:rPr>
              <a:t></a:t>
            </a:r>
            <a:r>
              <a:rPr lang="en-US" sz="2400" dirty="0"/>
              <a:t> Participant’s direct response </a:t>
            </a:r>
            <a:r>
              <a:rPr lang="en-US" sz="2400" dirty="0">
                <a:sym typeface="Wingdings" panose="05000000000000000000" pitchFamily="2" charset="2"/>
              </a:rPr>
              <a:t></a:t>
            </a:r>
            <a:r>
              <a:rPr lang="en-US" sz="2400" dirty="0"/>
              <a:t> Punitive discipline</a:t>
            </a:r>
          </a:p>
          <a:p>
            <a:pPr lvl="0">
              <a:spcBef>
                <a:spcPts val="0"/>
              </a:spcBef>
            </a:pPr>
            <a:endParaRPr lang="en-US" sz="2400" dirty="0"/>
          </a:p>
          <a:p>
            <a:pPr lvl="0">
              <a:spcBef>
                <a:spcPts val="0"/>
              </a:spcBef>
            </a:pPr>
            <a:r>
              <a:rPr lang="en-US" sz="2400" dirty="0"/>
              <a:t>Victimization</a:t>
            </a:r>
            <a:r>
              <a:rPr lang="en-US" sz="2400" dirty="0">
                <a:sym typeface="Wingdings" panose="05000000000000000000" pitchFamily="2" charset="2"/>
              </a:rPr>
              <a:t></a:t>
            </a:r>
            <a:r>
              <a:rPr lang="en-US" sz="2400" dirty="0"/>
              <a:t> Ineffective adult response/no adult response</a:t>
            </a:r>
            <a:r>
              <a:rPr lang="en-US" sz="2400" dirty="0">
                <a:sym typeface="Wingdings" panose="05000000000000000000" pitchFamily="2" charset="2"/>
              </a:rPr>
              <a:t></a:t>
            </a:r>
            <a:r>
              <a:rPr lang="en-US" sz="2400" dirty="0"/>
              <a:t> Escape from the situation</a:t>
            </a:r>
            <a:r>
              <a:rPr lang="en-US" sz="2400" dirty="0">
                <a:sym typeface="Wingdings" panose="05000000000000000000" pitchFamily="2" charset="2"/>
              </a:rPr>
              <a:t></a:t>
            </a:r>
            <a:r>
              <a:rPr lang="en-US" sz="2400" dirty="0"/>
              <a:t> Punitive discipline</a:t>
            </a:r>
          </a:p>
          <a:p>
            <a:pPr lvl="0">
              <a:spcBef>
                <a:spcPts val="0"/>
              </a:spcBef>
            </a:pPr>
            <a:endParaRPr lang="en-US" sz="2400" dirty="0"/>
          </a:p>
          <a:p>
            <a:pPr lvl="0">
              <a:spcBef>
                <a:spcPts val="0"/>
              </a:spcBef>
            </a:pPr>
            <a:r>
              <a:rPr lang="en-US" sz="2400" dirty="0"/>
              <a:t>Victimization</a:t>
            </a:r>
            <a:r>
              <a:rPr lang="en-US" sz="2400" dirty="0">
                <a:sym typeface="Wingdings" panose="05000000000000000000" pitchFamily="2" charset="2"/>
              </a:rPr>
              <a:t></a:t>
            </a:r>
            <a:r>
              <a:rPr lang="en-US" sz="2400" dirty="0"/>
              <a:t> Ineffective adult response/no adult response</a:t>
            </a:r>
            <a:r>
              <a:rPr lang="en-US" sz="2400" dirty="0">
                <a:sym typeface="Wingdings" panose="05000000000000000000" pitchFamily="2" charset="2"/>
              </a:rPr>
              <a:t></a:t>
            </a:r>
            <a:r>
              <a:rPr lang="en-US" sz="2400" dirty="0"/>
              <a:t> Correlated mental health issues </a:t>
            </a:r>
            <a:r>
              <a:rPr lang="en-US" sz="2400" dirty="0">
                <a:sym typeface="Wingdings" panose="05000000000000000000" pitchFamily="2" charset="2"/>
              </a:rPr>
              <a:t></a:t>
            </a:r>
            <a:r>
              <a:rPr lang="en-US" sz="2400" dirty="0"/>
              <a:t> Informal punishment </a:t>
            </a:r>
          </a:p>
          <a:p>
            <a:endParaRPr lang="en-US" sz="1800" dirty="0">
              <a:sym typeface="Wingdings" panose="05000000000000000000" pitchFamily="2" charset="2"/>
            </a:endParaRPr>
          </a:p>
          <a:p>
            <a:endParaRPr lang="en-US" sz="1800" dirty="0"/>
          </a:p>
        </p:txBody>
      </p:sp>
      <p:pic>
        <p:nvPicPr>
          <p:cNvPr id="4" name="Picture 6" descr="logo">
            <a:extLst>
              <a:ext uri="{FF2B5EF4-FFF2-40B4-BE49-F238E27FC236}">
                <a16:creationId xmlns:a16="http://schemas.microsoft.com/office/drawing/2014/main" id="{B51992E1-867D-4732-ADAE-41DE892A1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Preview">
            <a:extLst>
              <a:ext uri="{FF2B5EF4-FFF2-40B4-BE49-F238E27FC236}">
                <a16:creationId xmlns:a16="http://schemas.microsoft.com/office/drawing/2014/main" id="{2D5F1326-9390-4700-8B78-903A0E569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47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0714"/>
          </a:xfrm>
        </p:spPr>
        <p:txBody>
          <a:bodyPr>
            <a:normAutofit/>
          </a:bodyPr>
          <a:lstStyle/>
          <a:p>
            <a:pPr algn="ctr"/>
            <a:r>
              <a:rPr lang="en-US" sz="4000" dirty="0"/>
              <a:t>Forms of Discipline/Punishment </a:t>
            </a:r>
          </a:p>
        </p:txBody>
      </p:sp>
      <p:sp>
        <p:nvSpPr>
          <p:cNvPr id="3" name="Content Placeholder 2"/>
          <p:cNvSpPr>
            <a:spLocks noGrp="1"/>
          </p:cNvSpPr>
          <p:nvPr>
            <p:ph idx="1"/>
          </p:nvPr>
        </p:nvSpPr>
        <p:spPr>
          <a:xfrm>
            <a:off x="838200" y="1310074"/>
            <a:ext cx="10515600" cy="5076497"/>
          </a:xfrm>
        </p:spPr>
        <p:txBody>
          <a:bodyPr>
            <a:normAutofit/>
          </a:bodyPr>
          <a:lstStyle/>
          <a:p>
            <a:r>
              <a:rPr lang="en-US" dirty="0"/>
              <a:t>Developmental discipline (e.g., supported conversations) </a:t>
            </a:r>
            <a:endParaRPr lang="en-US" sz="1800" dirty="0"/>
          </a:p>
          <a:p>
            <a:r>
              <a:rPr lang="en-US" dirty="0"/>
              <a:t>Formal, punitive discipline (e.g., detention, suspension)</a:t>
            </a:r>
          </a:p>
          <a:p>
            <a:r>
              <a:rPr lang="en-US" dirty="0"/>
              <a:t>Informal punishment (e.g., victim blaming; transfer to alternative schools, programs, or different class sections; commitment to residential treatment facilities)</a:t>
            </a:r>
          </a:p>
        </p:txBody>
      </p:sp>
      <p:pic>
        <p:nvPicPr>
          <p:cNvPr id="4" name="Picture 6" descr="logo">
            <a:extLst>
              <a:ext uri="{FF2B5EF4-FFF2-40B4-BE49-F238E27FC236}">
                <a16:creationId xmlns:a16="http://schemas.microsoft.com/office/drawing/2014/main" id="{B51992E1-867D-4732-ADAE-41DE892A1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Preview">
            <a:extLst>
              <a:ext uri="{FF2B5EF4-FFF2-40B4-BE49-F238E27FC236}">
                <a16:creationId xmlns:a16="http://schemas.microsoft.com/office/drawing/2014/main" id="{2D5F1326-9390-4700-8B78-903A0E569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2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FBB6-2CE8-4531-8F7C-4EC36D518E9C}"/>
              </a:ext>
            </a:extLst>
          </p:cNvPr>
          <p:cNvSpPr>
            <a:spLocks noGrp="1"/>
          </p:cNvSpPr>
          <p:nvPr>
            <p:ph type="title"/>
          </p:nvPr>
        </p:nvSpPr>
        <p:spPr>
          <a:xfrm>
            <a:off x="468086" y="365125"/>
            <a:ext cx="11190514" cy="585609"/>
          </a:xfrm>
        </p:spPr>
        <p:txBody>
          <a:bodyPr>
            <a:normAutofit fontScale="90000"/>
          </a:bodyPr>
          <a:lstStyle/>
          <a:p>
            <a:pPr algn="ctr"/>
            <a:r>
              <a:rPr lang="en-US" sz="4000" dirty="0"/>
              <a:t>Pervasive and Insidious SOGI-Related Bullying </a:t>
            </a:r>
          </a:p>
        </p:txBody>
      </p:sp>
      <p:sp>
        <p:nvSpPr>
          <p:cNvPr id="3" name="Content Placeholder 2">
            <a:extLst>
              <a:ext uri="{FF2B5EF4-FFF2-40B4-BE49-F238E27FC236}">
                <a16:creationId xmlns:a16="http://schemas.microsoft.com/office/drawing/2014/main" id="{728612F6-FDD4-4B4D-B957-CC6F3ABEE6CA}"/>
              </a:ext>
            </a:extLst>
          </p:cNvPr>
          <p:cNvSpPr>
            <a:spLocks noGrp="1"/>
          </p:cNvSpPr>
          <p:nvPr>
            <p:ph idx="1"/>
          </p:nvPr>
        </p:nvSpPr>
        <p:spPr>
          <a:xfrm>
            <a:off x="896389" y="950734"/>
            <a:ext cx="10515600" cy="5110969"/>
          </a:xfrm>
        </p:spPr>
        <p:txBody>
          <a:bodyPr>
            <a:normAutofit fontScale="92500" lnSpcReduction="10000"/>
          </a:bodyPr>
          <a:lstStyle/>
          <a:p>
            <a:r>
              <a:rPr lang="en-US" dirty="0"/>
              <a:t>[W]hen I was in the locker room, kids would be telling me, “oh well do you like…what are you? Why are you in here? You should be in the girls’ locker room! </a:t>
            </a:r>
            <a:r>
              <a:rPr lang="en-US" sz="1900" dirty="0"/>
              <a:t>Joseph (Non-Binary, Gay, age 21)</a:t>
            </a:r>
          </a:p>
          <a:p>
            <a:r>
              <a:rPr lang="en-US" sz="2500" dirty="0"/>
              <a:t>Because they always called me “faggot” as I was walking up and down the hall and [said] “he’ll do anything. He’ll suck dick. And he’s a male prostitute for the gays. </a:t>
            </a:r>
            <a:r>
              <a:rPr lang="en-US" sz="1900" dirty="0"/>
              <a:t>Dylan</a:t>
            </a:r>
            <a:r>
              <a:rPr lang="en-US" sz="2500" dirty="0"/>
              <a:t> </a:t>
            </a:r>
            <a:r>
              <a:rPr lang="en-US" sz="1900" dirty="0"/>
              <a:t>(Male, Gay, Hispanic, age 17)</a:t>
            </a:r>
          </a:p>
          <a:p>
            <a:r>
              <a:rPr lang="en-US" sz="3200" dirty="0"/>
              <a:t>I was getting you know bullied very bad like people were throwing things at me you know they were calling me names. </a:t>
            </a:r>
            <a:r>
              <a:rPr lang="en-US" sz="1900" dirty="0"/>
              <a:t>Kiki (Trans female, Straight, Colored, age 16)</a:t>
            </a:r>
          </a:p>
          <a:p>
            <a:r>
              <a:rPr lang="en-US" sz="2500" dirty="0"/>
              <a:t>[T]his dude called me a “dyke” like twice and apparently he was like “just kidding” or whatever, but I don’t even know what that means. </a:t>
            </a:r>
            <a:r>
              <a:rPr lang="en-US" sz="1900" dirty="0"/>
              <a:t>Kate (GNC, omnisexual, age 16) </a:t>
            </a:r>
          </a:p>
          <a:p>
            <a:r>
              <a:rPr lang="en-US" sz="3000" dirty="0"/>
              <a:t>If you come out as anything, gay, lesbian, you are automatically subjected to verbal abuse from anyone and everyone. </a:t>
            </a:r>
            <a:r>
              <a:rPr lang="en-US" sz="1900" dirty="0"/>
              <a:t>Farrah (Straight, Female, GNC, White, age 16)</a:t>
            </a:r>
          </a:p>
          <a:p>
            <a:endParaRPr lang="en-US" dirty="0"/>
          </a:p>
        </p:txBody>
      </p:sp>
      <p:pic>
        <p:nvPicPr>
          <p:cNvPr id="4" name="Picture 8" descr="Logo Preview">
            <a:extLst>
              <a:ext uri="{FF2B5EF4-FFF2-40B4-BE49-F238E27FC236}">
                <a16:creationId xmlns:a16="http://schemas.microsoft.com/office/drawing/2014/main" id="{59A1ED54-F695-48DF-8577-9A599CB7E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
            <a:extLst>
              <a:ext uri="{FF2B5EF4-FFF2-40B4-BE49-F238E27FC236}">
                <a16:creationId xmlns:a16="http://schemas.microsoft.com/office/drawing/2014/main" id="{50308939-001D-4AC8-B771-C59CC0C07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0" presetClass="emph" presetSubtype="0" fill="hold" nodeType="clickEffect">
                                  <p:stCondLst>
                                    <p:cond delay="0"/>
                                  </p:stCondLst>
                                  <p:childTnLst>
                                    <p:animClr clrSpc="hsl" dir="cw">
                                      <p:cBhvr override="childStyle">
                                        <p:cTn id="17" dur="500" fill="hold"/>
                                        <p:tgtEl>
                                          <p:spTgt spid="3">
                                            <p:txEl>
                                              <p:pRg st="2" end="2"/>
                                            </p:txEl>
                                          </p:spTgt>
                                        </p:tgtEl>
                                        <p:attrNameLst>
                                          <p:attrName>style.color</p:attrName>
                                        </p:attrNameLst>
                                      </p:cBhvr>
                                      <p:by>
                                        <p:hsl h="0" s="12549" l="25098"/>
                                      </p:by>
                                    </p:animClr>
                                    <p:animClr clrSpc="hsl" dir="cw">
                                      <p:cBhvr>
                                        <p:cTn id="18" dur="500" fill="hold"/>
                                        <p:tgtEl>
                                          <p:spTgt spid="3">
                                            <p:txEl>
                                              <p:pRg st="2" end="2"/>
                                            </p:txEl>
                                          </p:spTgt>
                                        </p:tgtEl>
                                        <p:attrNameLst>
                                          <p:attrName>fillcolor</p:attrName>
                                        </p:attrNameLst>
                                      </p:cBhvr>
                                      <p:by>
                                        <p:hsl h="0" s="12549" l="25098"/>
                                      </p:by>
                                    </p:animClr>
                                    <p:animClr clrSpc="hsl" dir="cw">
                                      <p:cBhvr>
                                        <p:cTn id="19" dur="500" fill="hold"/>
                                        <p:tgtEl>
                                          <p:spTgt spid="3">
                                            <p:txEl>
                                              <p:pRg st="2" end="2"/>
                                            </p:txEl>
                                          </p:spTgt>
                                        </p:tgtEl>
                                        <p:attrNameLst>
                                          <p:attrName>stroke.color</p:attrName>
                                        </p:attrNameLst>
                                      </p:cBhvr>
                                      <p:by>
                                        <p:hsl h="0" s="12549" l="25098"/>
                                      </p:by>
                                    </p:animClr>
                                    <p:set>
                                      <p:cBhvr>
                                        <p:cTn id="20" dur="500" fill="hold"/>
                                        <p:tgtEl>
                                          <p:spTgt spid="3">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0" presetClass="emph" presetSubtype="0" fill="hold" nodeType="clickEffect">
                                  <p:stCondLst>
                                    <p:cond delay="0"/>
                                  </p:stCondLst>
                                  <p:childTnLst>
                                    <p:animClr clrSpc="hsl" dir="cw">
                                      <p:cBhvr override="childStyle">
                                        <p:cTn id="28" dur="500" fill="hold"/>
                                        <p:tgtEl>
                                          <p:spTgt spid="3">
                                            <p:txEl>
                                              <p:pRg st="4" end="4"/>
                                            </p:txEl>
                                          </p:spTgt>
                                        </p:tgtEl>
                                        <p:attrNameLst>
                                          <p:attrName>style.color</p:attrName>
                                        </p:attrNameLst>
                                      </p:cBhvr>
                                      <p:by>
                                        <p:hsl h="0" s="12549" l="25098"/>
                                      </p:by>
                                    </p:animClr>
                                    <p:animClr clrSpc="hsl" dir="cw">
                                      <p:cBhvr>
                                        <p:cTn id="29" dur="500" fill="hold"/>
                                        <p:tgtEl>
                                          <p:spTgt spid="3">
                                            <p:txEl>
                                              <p:pRg st="4" end="4"/>
                                            </p:txEl>
                                          </p:spTgt>
                                        </p:tgtEl>
                                        <p:attrNameLst>
                                          <p:attrName>fillcolor</p:attrName>
                                        </p:attrNameLst>
                                      </p:cBhvr>
                                      <p:by>
                                        <p:hsl h="0" s="12549" l="25098"/>
                                      </p:by>
                                    </p:animClr>
                                    <p:animClr clrSpc="hsl" dir="cw">
                                      <p:cBhvr>
                                        <p:cTn id="30" dur="500" fill="hold"/>
                                        <p:tgtEl>
                                          <p:spTgt spid="3">
                                            <p:txEl>
                                              <p:pRg st="4" end="4"/>
                                            </p:txEl>
                                          </p:spTgt>
                                        </p:tgtEl>
                                        <p:attrNameLst>
                                          <p:attrName>stroke.color</p:attrName>
                                        </p:attrNameLst>
                                      </p:cBhvr>
                                      <p:by>
                                        <p:hsl h="0" s="12549" l="25098"/>
                                      </p:by>
                                    </p:animClr>
                                    <p:set>
                                      <p:cBhvr>
                                        <p:cTn id="31" dur="500" fill="hold"/>
                                        <p:tgtEl>
                                          <p:spTgt spid="3">
                                            <p:txEl>
                                              <p:pRg st="4" end="4"/>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0" presetClass="emph" presetSubtype="0" fill="hold" nodeType="clickEffect">
                                  <p:stCondLst>
                                    <p:cond delay="0"/>
                                  </p:stCondLst>
                                  <p:childTnLst>
                                    <p:animClr clrSpc="hsl" dir="cw">
                                      <p:cBhvr override="childStyle">
                                        <p:cTn id="39" dur="500" fill="hold"/>
                                        <p:tgtEl>
                                          <p:spTgt spid="3">
                                            <p:txEl>
                                              <p:pRg st="1" end="1"/>
                                            </p:txEl>
                                          </p:spTgt>
                                        </p:tgtEl>
                                        <p:attrNameLst>
                                          <p:attrName>style.color</p:attrName>
                                        </p:attrNameLst>
                                      </p:cBhvr>
                                      <p:by>
                                        <p:hsl h="0" s="12549" l="25098"/>
                                      </p:by>
                                    </p:animClr>
                                    <p:animClr clrSpc="hsl" dir="cw">
                                      <p:cBhvr>
                                        <p:cTn id="40" dur="500" fill="hold"/>
                                        <p:tgtEl>
                                          <p:spTgt spid="3">
                                            <p:txEl>
                                              <p:pRg st="1" end="1"/>
                                            </p:txEl>
                                          </p:spTgt>
                                        </p:tgtEl>
                                        <p:attrNameLst>
                                          <p:attrName>fillcolor</p:attrName>
                                        </p:attrNameLst>
                                      </p:cBhvr>
                                      <p:by>
                                        <p:hsl h="0" s="12549" l="25098"/>
                                      </p:by>
                                    </p:animClr>
                                    <p:animClr clrSpc="hsl" dir="cw">
                                      <p:cBhvr>
                                        <p:cTn id="41" dur="500" fill="hold"/>
                                        <p:tgtEl>
                                          <p:spTgt spid="3">
                                            <p:txEl>
                                              <p:pRg st="1" end="1"/>
                                            </p:txEl>
                                          </p:spTgt>
                                        </p:tgtEl>
                                        <p:attrNameLst>
                                          <p:attrName>stroke.color</p:attrName>
                                        </p:attrNameLst>
                                      </p:cBhvr>
                                      <p:by>
                                        <p:hsl h="0" s="12549" l="25098"/>
                                      </p:by>
                                    </p:animClr>
                                    <p:set>
                                      <p:cBhvr>
                                        <p:cTn id="42" dur="500" fill="hold"/>
                                        <p:tgtEl>
                                          <p:spTgt spid="3">
                                            <p:txEl>
                                              <p:pRg st="1" end="1"/>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0" presetClass="emph" presetSubtype="0" fill="hold" nodeType="clickEffect">
                                  <p:stCondLst>
                                    <p:cond delay="0"/>
                                  </p:stCondLst>
                                  <p:childTnLst>
                                    <p:animClr clrSpc="hsl" dir="cw">
                                      <p:cBhvr override="childStyle">
                                        <p:cTn id="50" dur="500" fill="hold"/>
                                        <p:tgtEl>
                                          <p:spTgt spid="3">
                                            <p:txEl>
                                              <p:pRg st="3" end="3"/>
                                            </p:txEl>
                                          </p:spTgt>
                                        </p:tgtEl>
                                        <p:attrNameLst>
                                          <p:attrName>style.color</p:attrName>
                                        </p:attrNameLst>
                                      </p:cBhvr>
                                      <p:by>
                                        <p:hsl h="0" s="12549" l="25098"/>
                                      </p:by>
                                    </p:animClr>
                                    <p:animClr clrSpc="hsl" dir="cw">
                                      <p:cBhvr>
                                        <p:cTn id="51" dur="500" fill="hold"/>
                                        <p:tgtEl>
                                          <p:spTgt spid="3">
                                            <p:txEl>
                                              <p:pRg st="3" end="3"/>
                                            </p:txEl>
                                          </p:spTgt>
                                        </p:tgtEl>
                                        <p:attrNameLst>
                                          <p:attrName>fillcolor</p:attrName>
                                        </p:attrNameLst>
                                      </p:cBhvr>
                                      <p:by>
                                        <p:hsl h="0" s="12549" l="25098"/>
                                      </p:by>
                                    </p:animClr>
                                    <p:animClr clrSpc="hsl" dir="cw">
                                      <p:cBhvr>
                                        <p:cTn id="52" dur="500" fill="hold"/>
                                        <p:tgtEl>
                                          <p:spTgt spid="3">
                                            <p:txEl>
                                              <p:pRg st="3" end="3"/>
                                            </p:txEl>
                                          </p:spTgt>
                                        </p:tgtEl>
                                        <p:attrNameLst>
                                          <p:attrName>stroke.color</p:attrName>
                                        </p:attrNameLst>
                                      </p:cBhvr>
                                      <p:by>
                                        <p:hsl h="0" s="12549" l="25098"/>
                                      </p:by>
                                    </p:animClr>
                                    <p:set>
                                      <p:cBhvr>
                                        <p:cTn id="53"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311C-A490-4837-A6EC-DF7843C5AE21}"/>
              </a:ext>
            </a:extLst>
          </p:cNvPr>
          <p:cNvSpPr>
            <a:spLocks noGrp="1"/>
          </p:cNvSpPr>
          <p:nvPr>
            <p:ph type="title"/>
          </p:nvPr>
        </p:nvSpPr>
        <p:spPr>
          <a:xfrm>
            <a:off x="838200" y="365125"/>
            <a:ext cx="10515600" cy="773719"/>
          </a:xfrm>
        </p:spPr>
        <p:txBody>
          <a:bodyPr>
            <a:normAutofit/>
          </a:bodyPr>
          <a:lstStyle/>
          <a:p>
            <a:pPr algn="ctr"/>
            <a:r>
              <a:rPr lang="en-US" sz="4000" dirty="0"/>
              <a:t>Ineffective adult responses to bullying</a:t>
            </a:r>
          </a:p>
        </p:txBody>
      </p:sp>
      <p:sp>
        <p:nvSpPr>
          <p:cNvPr id="3" name="Content Placeholder 2">
            <a:extLst>
              <a:ext uri="{FF2B5EF4-FFF2-40B4-BE49-F238E27FC236}">
                <a16:creationId xmlns:a16="http://schemas.microsoft.com/office/drawing/2014/main" id="{A96842DF-1EBB-44B8-B005-6F27728B7846}"/>
              </a:ext>
            </a:extLst>
          </p:cNvPr>
          <p:cNvSpPr>
            <a:spLocks noGrp="1"/>
          </p:cNvSpPr>
          <p:nvPr>
            <p:ph idx="1"/>
          </p:nvPr>
        </p:nvSpPr>
        <p:spPr>
          <a:xfrm>
            <a:off x="838200" y="1396538"/>
            <a:ext cx="10515600" cy="4056611"/>
          </a:xfrm>
        </p:spPr>
        <p:txBody>
          <a:bodyPr>
            <a:normAutofit lnSpcReduction="10000"/>
          </a:bodyPr>
          <a:lstStyle/>
          <a:p>
            <a:r>
              <a:rPr lang="en-US" dirty="0"/>
              <a:t>Ignore</a:t>
            </a:r>
          </a:p>
          <a:p>
            <a:r>
              <a:rPr lang="en-US" dirty="0"/>
              <a:t>Downplay and dismiss</a:t>
            </a:r>
          </a:p>
          <a:p>
            <a:r>
              <a:rPr lang="en-US" dirty="0"/>
              <a:t>Claim there is not enough “evidence”</a:t>
            </a:r>
          </a:p>
          <a:p>
            <a:r>
              <a:rPr lang="en-US" dirty="0"/>
              <a:t>Place responsibility with the student experiencing victimization</a:t>
            </a:r>
          </a:p>
          <a:p>
            <a:r>
              <a:rPr lang="en-US" dirty="0"/>
              <a:t>Threaten the student with formal or informal punishment, or criminal sanction</a:t>
            </a:r>
          </a:p>
          <a:p>
            <a:r>
              <a:rPr lang="en-US" dirty="0"/>
              <a:t>“Out” the student or threaten to “out” the student to their parents</a:t>
            </a:r>
          </a:p>
          <a:p>
            <a:r>
              <a:rPr lang="en-US" dirty="0"/>
              <a:t>Change the schedule of student experiencing bullying</a:t>
            </a:r>
          </a:p>
          <a:p>
            <a:r>
              <a:rPr lang="en-US" dirty="0"/>
              <a:t>Change student experiencing bullying to alternative school </a:t>
            </a:r>
          </a:p>
          <a:p>
            <a:pPr marL="0" indent="0">
              <a:buNone/>
            </a:pPr>
            <a:endParaRPr lang="en-US" dirty="0"/>
          </a:p>
        </p:txBody>
      </p:sp>
      <p:pic>
        <p:nvPicPr>
          <p:cNvPr id="4" name="Picture 8" descr="Logo Preview">
            <a:extLst>
              <a:ext uri="{FF2B5EF4-FFF2-40B4-BE49-F238E27FC236}">
                <a16:creationId xmlns:a16="http://schemas.microsoft.com/office/drawing/2014/main" id="{3F9EA349-6BC0-428A-BD82-F1ED0D210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
            <a:extLst>
              <a:ext uri="{FF2B5EF4-FFF2-40B4-BE49-F238E27FC236}">
                <a16:creationId xmlns:a16="http://schemas.microsoft.com/office/drawing/2014/main" id="{2ADBE279-1D99-4DE5-A5EE-889103DE5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82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5E6A-E4AE-468F-97DC-7783023C195E}"/>
              </a:ext>
            </a:extLst>
          </p:cNvPr>
          <p:cNvSpPr>
            <a:spLocks noGrp="1"/>
          </p:cNvSpPr>
          <p:nvPr>
            <p:ph type="title"/>
          </p:nvPr>
        </p:nvSpPr>
        <p:spPr>
          <a:xfrm>
            <a:off x="838200" y="365125"/>
            <a:ext cx="10515600" cy="915035"/>
          </a:xfrm>
        </p:spPr>
        <p:txBody>
          <a:bodyPr>
            <a:normAutofit/>
          </a:bodyPr>
          <a:lstStyle/>
          <a:p>
            <a:pPr algn="ctr"/>
            <a:r>
              <a:rPr lang="en-US" sz="4000" dirty="0"/>
              <a:t>Adults Bullying Youth</a:t>
            </a:r>
          </a:p>
        </p:txBody>
      </p:sp>
      <p:sp>
        <p:nvSpPr>
          <p:cNvPr id="3" name="Content Placeholder 2">
            <a:extLst>
              <a:ext uri="{FF2B5EF4-FFF2-40B4-BE49-F238E27FC236}">
                <a16:creationId xmlns:a16="http://schemas.microsoft.com/office/drawing/2014/main" id="{0912EF2E-BD39-4765-BD16-7377B13EA670}"/>
              </a:ext>
            </a:extLst>
          </p:cNvPr>
          <p:cNvSpPr>
            <a:spLocks noGrp="1"/>
          </p:cNvSpPr>
          <p:nvPr>
            <p:ph idx="1"/>
          </p:nvPr>
        </p:nvSpPr>
        <p:spPr>
          <a:xfrm>
            <a:off x="838200" y="1339842"/>
            <a:ext cx="10515600" cy="4351338"/>
          </a:xfrm>
        </p:spPr>
        <p:txBody>
          <a:bodyPr/>
          <a:lstStyle/>
          <a:p>
            <a:r>
              <a:rPr lang="en-US" dirty="0"/>
              <a:t>40% of student participants described being bullied by adults at schools.</a:t>
            </a:r>
          </a:p>
          <a:p>
            <a:pPr lvl="1"/>
            <a:r>
              <a:rPr lang="en-US" dirty="0"/>
              <a:t>Verbal harassment</a:t>
            </a:r>
          </a:p>
          <a:p>
            <a:pPr lvl="1"/>
            <a:r>
              <a:rPr lang="en-US" dirty="0"/>
              <a:t>Victim blaming</a:t>
            </a:r>
          </a:p>
          <a:p>
            <a:pPr lvl="1"/>
            <a:r>
              <a:rPr lang="en-US" dirty="0"/>
              <a:t>Misgendering</a:t>
            </a:r>
          </a:p>
          <a:p>
            <a:pPr lvl="1"/>
            <a:r>
              <a:rPr lang="en-US" dirty="0"/>
              <a:t>Ostracism</a:t>
            </a:r>
          </a:p>
          <a:p>
            <a:pPr lvl="1"/>
            <a:r>
              <a:rPr lang="en-US" dirty="0"/>
              <a:t>Threats</a:t>
            </a:r>
          </a:p>
          <a:p>
            <a:pPr lvl="1"/>
            <a:r>
              <a:rPr lang="en-US" dirty="0"/>
              <a:t>Sexual harassment</a:t>
            </a:r>
          </a:p>
          <a:p>
            <a:endParaRPr lang="en-US" dirty="0"/>
          </a:p>
        </p:txBody>
      </p:sp>
      <p:pic>
        <p:nvPicPr>
          <p:cNvPr id="4" name="Picture 8" descr="Logo Preview">
            <a:extLst>
              <a:ext uri="{FF2B5EF4-FFF2-40B4-BE49-F238E27FC236}">
                <a16:creationId xmlns:a16="http://schemas.microsoft.com/office/drawing/2014/main" id="{4BD657E7-B5AC-4717-A18F-23856A5BB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
            <a:extLst>
              <a:ext uri="{FF2B5EF4-FFF2-40B4-BE49-F238E27FC236}">
                <a16:creationId xmlns:a16="http://schemas.microsoft.com/office/drawing/2014/main" id="{20C7C1CE-8C32-4F0B-B794-118F8B5C8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2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424D-EBE5-4E02-A4BF-0114033082F1}"/>
              </a:ext>
            </a:extLst>
          </p:cNvPr>
          <p:cNvSpPr>
            <a:spLocks noGrp="1"/>
          </p:cNvSpPr>
          <p:nvPr>
            <p:ph type="title"/>
          </p:nvPr>
        </p:nvSpPr>
        <p:spPr>
          <a:xfrm>
            <a:off x="838200" y="365125"/>
            <a:ext cx="10515600" cy="999233"/>
          </a:xfrm>
        </p:spPr>
        <p:txBody>
          <a:bodyPr>
            <a:normAutofit/>
          </a:bodyPr>
          <a:lstStyle/>
          <a:p>
            <a:pPr algn="ctr"/>
            <a:r>
              <a:rPr lang="en-US" sz="4000" dirty="0"/>
              <a:t>Unsupported navigation of hostile school cultures</a:t>
            </a:r>
          </a:p>
        </p:txBody>
      </p:sp>
      <p:sp>
        <p:nvSpPr>
          <p:cNvPr id="3" name="Content Placeholder 2">
            <a:extLst>
              <a:ext uri="{FF2B5EF4-FFF2-40B4-BE49-F238E27FC236}">
                <a16:creationId xmlns:a16="http://schemas.microsoft.com/office/drawing/2014/main" id="{1181954A-D70E-4C87-8D38-461DA750798C}"/>
              </a:ext>
            </a:extLst>
          </p:cNvPr>
          <p:cNvSpPr>
            <a:spLocks noGrp="1"/>
          </p:cNvSpPr>
          <p:nvPr>
            <p:ph idx="1"/>
          </p:nvPr>
        </p:nvSpPr>
        <p:spPr>
          <a:xfrm>
            <a:off x="838199" y="1450566"/>
            <a:ext cx="10515600" cy="4351338"/>
          </a:xfrm>
        </p:spPr>
        <p:txBody>
          <a:bodyPr/>
          <a:lstStyle/>
          <a:p>
            <a:r>
              <a:rPr lang="en-US" dirty="0"/>
              <a:t>Isolate</a:t>
            </a:r>
          </a:p>
          <a:p>
            <a:r>
              <a:rPr lang="en-US" dirty="0"/>
              <a:t>Skip class/stay home from school</a:t>
            </a:r>
          </a:p>
          <a:p>
            <a:r>
              <a:rPr lang="en-US" dirty="0"/>
              <a:t>Intentionally get detention</a:t>
            </a:r>
          </a:p>
          <a:p>
            <a:r>
              <a:rPr lang="en-US" dirty="0"/>
              <a:t>Drop out</a:t>
            </a:r>
          </a:p>
          <a:p>
            <a:r>
              <a:rPr lang="en-US" dirty="0"/>
              <a:t>Verbal aggression</a:t>
            </a:r>
          </a:p>
          <a:p>
            <a:r>
              <a:rPr lang="en-US" dirty="0"/>
              <a:t>Physical aggression</a:t>
            </a:r>
          </a:p>
          <a:p>
            <a:endParaRPr lang="en-US" dirty="0"/>
          </a:p>
        </p:txBody>
      </p:sp>
      <p:pic>
        <p:nvPicPr>
          <p:cNvPr id="4" name="Picture 8" descr="Logo Preview">
            <a:extLst>
              <a:ext uri="{FF2B5EF4-FFF2-40B4-BE49-F238E27FC236}">
                <a16:creationId xmlns:a16="http://schemas.microsoft.com/office/drawing/2014/main" id="{535557B5-A95F-47A4-BD44-6125F14B2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
            <a:extLst>
              <a:ext uri="{FF2B5EF4-FFF2-40B4-BE49-F238E27FC236}">
                <a16:creationId xmlns:a16="http://schemas.microsoft.com/office/drawing/2014/main" id="{E96B9455-0041-4F74-8200-78C684A14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07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86A3-C675-4B5C-A522-53D58FA982A9}"/>
              </a:ext>
            </a:extLst>
          </p:cNvPr>
          <p:cNvSpPr>
            <a:spLocks noGrp="1"/>
          </p:cNvSpPr>
          <p:nvPr>
            <p:ph type="title"/>
          </p:nvPr>
        </p:nvSpPr>
        <p:spPr>
          <a:xfrm>
            <a:off x="838200" y="365125"/>
            <a:ext cx="10515600" cy="1204883"/>
          </a:xfrm>
        </p:spPr>
        <p:txBody>
          <a:bodyPr/>
          <a:lstStyle/>
          <a:p>
            <a:pPr algn="ctr"/>
            <a:r>
              <a:rPr lang="en-US" dirty="0"/>
              <a:t>Bullied and Punished</a:t>
            </a:r>
          </a:p>
        </p:txBody>
      </p:sp>
      <p:sp>
        <p:nvSpPr>
          <p:cNvPr id="3" name="Content Placeholder 2">
            <a:extLst>
              <a:ext uri="{FF2B5EF4-FFF2-40B4-BE49-F238E27FC236}">
                <a16:creationId xmlns:a16="http://schemas.microsoft.com/office/drawing/2014/main" id="{2738FC58-80A4-4A7C-8DFE-C8BCC7B6889C}"/>
              </a:ext>
            </a:extLst>
          </p:cNvPr>
          <p:cNvSpPr>
            <a:spLocks noGrp="1"/>
          </p:cNvSpPr>
          <p:nvPr>
            <p:ph idx="1"/>
          </p:nvPr>
        </p:nvSpPr>
        <p:spPr>
          <a:xfrm>
            <a:off x="838200" y="1570008"/>
            <a:ext cx="10515600" cy="4606955"/>
          </a:xfrm>
        </p:spPr>
        <p:txBody>
          <a:bodyPr/>
          <a:lstStyle/>
          <a:p>
            <a:pPr marL="0" indent="0" algn="r">
              <a:buNone/>
            </a:pPr>
            <a:r>
              <a:rPr lang="en-US" dirty="0"/>
              <a:t>Pervasive and insidious cultures of SOGI-related bullying </a:t>
            </a:r>
            <a:r>
              <a:rPr lang="en-US" b="1" dirty="0"/>
              <a:t>+</a:t>
            </a:r>
          </a:p>
          <a:p>
            <a:pPr marL="0" indent="0" algn="r">
              <a:buNone/>
            </a:pPr>
            <a:r>
              <a:rPr lang="en-US" b="1" dirty="0"/>
              <a:t>Bullying Incident +</a:t>
            </a:r>
          </a:p>
          <a:p>
            <a:pPr marL="0" indent="0" algn="r">
              <a:buNone/>
            </a:pPr>
            <a:r>
              <a:rPr lang="en-US" dirty="0"/>
              <a:t>Ineffective adult responses to bullying +</a:t>
            </a:r>
          </a:p>
          <a:p>
            <a:pPr marL="0" indent="0" algn="r">
              <a:buNone/>
            </a:pPr>
            <a:r>
              <a:rPr lang="en-US" dirty="0"/>
              <a:t>Unsupported navigation of hostile school climates =</a:t>
            </a:r>
          </a:p>
          <a:p>
            <a:pPr marL="0" indent="0" algn="r">
              <a:buNone/>
            </a:pPr>
            <a:endParaRPr lang="en-US" b="1" dirty="0"/>
          </a:p>
          <a:p>
            <a:pPr marL="0" indent="0" algn="r">
              <a:buNone/>
            </a:pPr>
            <a:r>
              <a:rPr lang="en-US" b="1" u="sng" dirty="0"/>
              <a:t>PUNISHMENT</a:t>
            </a:r>
          </a:p>
          <a:p>
            <a:endParaRPr lang="en-US" dirty="0"/>
          </a:p>
        </p:txBody>
      </p:sp>
      <p:pic>
        <p:nvPicPr>
          <p:cNvPr id="4" name="Picture 8" descr="Logo Preview">
            <a:extLst>
              <a:ext uri="{FF2B5EF4-FFF2-40B4-BE49-F238E27FC236}">
                <a16:creationId xmlns:a16="http://schemas.microsoft.com/office/drawing/2014/main" id="{5B305E0B-90E8-423C-8CF9-8FD32D2D4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
            <a:extLst>
              <a:ext uri="{FF2B5EF4-FFF2-40B4-BE49-F238E27FC236}">
                <a16:creationId xmlns:a16="http://schemas.microsoft.com/office/drawing/2014/main" id="{D74F4D6E-B486-4A4D-AE3D-32317795B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44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3728"/>
          </a:xfrm>
        </p:spPr>
        <p:txBody>
          <a:bodyPr/>
          <a:lstStyle/>
          <a:p>
            <a:pPr algn="ctr"/>
            <a:r>
              <a:rPr lang="en-US" dirty="0"/>
              <a:t>Application of Mapping to Your Work</a:t>
            </a:r>
          </a:p>
        </p:txBody>
      </p:sp>
      <p:sp>
        <p:nvSpPr>
          <p:cNvPr id="3" name="Content Placeholder 2"/>
          <p:cNvSpPr>
            <a:spLocks noGrp="1"/>
          </p:cNvSpPr>
          <p:nvPr>
            <p:ph idx="1"/>
          </p:nvPr>
        </p:nvSpPr>
        <p:spPr>
          <a:xfrm>
            <a:off x="838200" y="1713743"/>
            <a:ext cx="10515600" cy="4463220"/>
          </a:xfrm>
        </p:spPr>
        <p:txBody>
          <a:bodyPr>
            <a:normAutofit/>
          </a:bodyPr>
          <a:lstStyle/>
          <a:p>
            <a:r>
              <a:rPr lang="en-US" dirty="0"/>
              <a:t>General reactions/thoughts to the overall study/mapping?</a:t>
            </a:r>
          </a:p>
          <a:p>
            <a:r>
              <a:rPr lang="en-US" dirty="0"/>
              <a:t>What is this bringing up for you in relation to discipline systems that you engage with in your work?</a:t>
            </a:r>
          </a:p>
          <a:p>
            <a:pPr marL="0" indent="0">
              <a:buNone/>
            </a:pPr>
            <a:endParaRPr lang="en-US" dirty="0"/>
          </a:p>
          <a:p>
            <a:endParaRPr lang="en-US" dirty="0"/>
          </a:p>
        </p:txBody>
      </p:sp>
      <p:pic>
        <p:nvPicPr>
          <p:cNvPr id="4" name="Picture 6" descr="logo">
            <a:extLst>
              <a:ext uri="{FF2B5EF4-FFF2-40B4-BE49-F238E27FC236}">
                <a16:creationId xmlns:a16="http://schemas.microsoft.com/office/drawing/2014/main" id="{DAF966EA-89A9-45B8-8933-7BDB9A3F3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Preview">
            <a:extLst>
              <a:ext uri="{FF2B5EF4-FFF2-40B4-BE49-F238E27FC236}">
                <a16:creationId xmlns:a16="http://schemas.microsoft.com/office/drawing/2014/main" id="{446596B1-D5B2-4EA7-92FF-7108F2A75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94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Small Groups</a:t>
            </a:r>
          </a:p>
        </p:txBody>
      </p:sp>
      <p:sp>
        <p:nvSpPr>
          <p:cNvPr id="3" name="Content Placeholder 2"/>
          <p:cNvSpPr>
            <a:spLocks noGrp="1"/>
          </p:cNvSpPr>
          <p:nvPr>
            <p:ph idx="1"/>
          </p:nvPr>
        </p:nvSpPr>
        <p:spPr/>
        <p:txBody>
          <a:bodyPr/>
          <a:lstStyle/>
          <a:p>
            <a:r>
              <a:rPr lang="en-US" dirty="0"/>
              <a:t>How might we use mapping </a:t>
            </a:r>
            <a:r>
              <a:rPr lang="en-US" i="1" dirty="0"/>
              <a:t>with</a:t>
            </a:r>
            <a:r>
              <a:rPr lang="en-US" dirty="0"/>
              <a:t> students?</a:t>
            </a:r>
          </a:p>
          <a:p>
            <a:pPr lvl="1"/>
            <a:r>
              <a:rPr lang="en-US" dirty="0"/>
              <a:t>Preventatively?</a:t>
            </a:r>
          </a:p>
          <a:p>
            <a:pPr lvl="1"/>
            <a:r>
              <a:rPr lang="en-US" dirty="0"/>
              <a:t>As a response to an incident?</a:t>
            </a:r>
          </a:p>
          <a:p>
            <a:r>
              <a:rPr lang="en-US" dirty="0"/>
              <a:t>What systemic obstacles are in the way of doing this?</a:t>
            </a:r>
          </a:p>
          <a:p>
            <a:r>
              <a:rPr lang="en-US" dirty="0"/>
              <a:t>How could we adapt the system to collect more and better information?</a:t>
            </a:r>
          </a:p>
          <a:p>
            <a:pPr lvl="1"/>
            <a:r>
              <a:rPr lang="en-US" dirty="0"/>
              <a:t>Discipline systems?</a:t>
            </a:r>
          </a:p>
          <a:p>
            <a:pPr lvl="1"/>
            <a:r>
              <a:rPr lang="en-US" dirty="0"/>
              <a:t>Other systems?</a:t>
            </a:r>
          </a:p>
          <a:p>
            <a:endParaRPr lang="en-US" dirty="0"/>
          </a:p>
        </p:txBody>
      </p:sp>
      <p:pic>
        <p:nvPicPr>
          <p:cNvPr id="4" name="Picture 6" descr="logo">
            <a:extLst>
              <a:ext uri="{FF2B5EF4-FFF2-40B4-BE49-F238E27FC236}">
                <a16:creationId xmlns:a16="http://schemas.microsoft.com/office/drawing/2014/main" id="{DAF966EA-89A9-45B8-8933-7BDB9A3F3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Preview">
            <a:extLst>
              <a:ext uri="{FF2B5EF4-FFF2-40B4-BE49-F238E27FC236}">
                <a16:creationId xmlns:a16="http://schemas.microsoft.com/office/drawing/2014/main" id="{446596B1-D5B2-4EA7-92FF-7108F2A75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96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pPr marL="0" indent="0">
              <a:buNone/>
            </a:pPr>
            <a:r>
              <a:rPr lang="en-US" dirty="0"/>
              <a:t>Sarah Schriber, </a:t>
            </a:r>
            <a:r>
              <a:rPr lang="en-US" dirty="0">
                <a:hlinkClick r:id="rId2"/>
              </a:rPr>
              <a:t>sarah@psvillinois.org</a:t>
            </a:r>
            <a:endParaRPr lang="en-US" dirty="0"/>
          </a:p>
          <a:p>
            <a:pPr marL="0" indent="0">
              <a:buNone/>
            </a:pPr>
            <a:r>
              <a:rPr lang="en-US" dirty="0"/>
              <a:t>Stacey Horn, </a:t>
            </a:r>
            <a:r>
              <a:rPr lang="en-US" dirty="0">
                <a:hlinkClick r:id="rId3"/>
              </a:rPr>
              <a:t>sshorn@uic.edu</a:t>
            </a:r>
            <a:endParaRPr lang="en-US" dirty="0"/>
          </a:p>
          <a:p>
            <a:pPr marL="0" indent="0">
              <a:buNone/>
            </a:pPr>
            <a:endParaRPr lang="en-US" dirty="0"/>
          </a:p>
        </p:txBody>
      </p:sp>
      <p:pic>
        <p:nvPicPr>
          <p:cNvPr id="4" name="Picture 6" descr="logo">
            <a:extLst>
              <a:ext uri="{FF2B5EF4-FFF2-40B4-BE49-F238E27FC236}">
                <a16:creationId xmlns:a16="http://schemas.microsoft.com/office/drawing/2014/main" id="{DAF966EA-89A9-45B8-8933-7BDB9A3F3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Preview">
            <a:extLst>
              <a:ext uri="{FF2B5EF4-FFF2-40B4-BE49-F238E27FC236}">
                <a16:creationId xmlns:a16="http://schemas.microsoft.com/office/drawing/2014/main" id="{446596B1-D5B2-4EA7-92FF-7108F2A75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Welcome and Introductions</a:t>
            </a:r>
          </a:p>
        </p:txBody>
      </p:sp>
      <p:graphicFrame>
        <p:nvGraphicFramePr>
          <p:cNvPr id="5" name="Content Placeholder 2">
            <a:extLst>
              <a:ext uri="{FF2B5EF4-FFF2-40B4-BE49-F238E27FC236}">
                <a16:creationId xmlns:a16="http://schemas.microsoft.com/office/drawing/2014/main" id="{8AA16BD0-8438-4089-BDDA-591AD24D0526}"/>
              </a:ext>
            </a:extLst>
          </p:cNvPr>
          <p:cNvGraphicFramePr>
            <a:graphicFrameLocks noGrp="1"/>
          </p:cNvGraphicFramePr>
          <p:nvPr>
            <p:ph idx="1"/>
            <p:extLst>
              <p:ext uri="{D42A27DB-BD31-4B8C-83A1-F6EECF244321}">
                <p14:modId xmlns:p14="http://schemas.microsoft.com/office/powerpoint/2010/main" val="147368262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logo">
            <a:extLst>
              <a:ext uri="{FF2B5EF4-FFF2-40B4-BE49-F238E27FC236}">
                <a16:creationId xmlns:a16="http://schemas.microsoft.com/office/drawing/2014/main" id="{DAF966EA-89A9-45B8-8933-7BDB9A3F37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Logo Preview">
            <a:extLst>
              <a:ext uri="{FF2B5EF4-FFF2-40B4-BE49-F238E27FC236}">
                <a16:creationId xmlns:a16="http://schemas.microsoft.com/office/drawing/2014/main" id="{446596B1-D5B2-4EA7-92FF-7108F2A753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76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Thank You</a:t>
            </a:r>
          </a:p>
        </p:txBody>
      </p:sp>
      <p:graphicFrame>
        <p:nvGraphicFramePr>
          <p:cNvPr id="5" name="Content Placeholder 2">
            <a:extLst>
              <a:ext uri="{FF2B5EF4-FFF2-40B4-BE49-F238E27FC236}">
                <a16:creationId xmlns:a16="http://schemas.microsoft.com/office/drawing/2014/main" id="{17D68C65-6A28-4921-82F4-C038E2295F83}"/>
              </a:ext>
            </a:extLst>
          </p:cNvPr>
          <p:cNvGraphicFramePr>
            <a:graphicFrameLocks noGrp="1"/>
          </p:cNvGraphicFramePr>
          <p:nvPr>
            <p:ph idx="1"/>
            <p:extLst>
              <p:ext uri="{D42A27DB-BD31-4B8C-83A1-F6EECF244321}">
                <p14:modId xmlns:p14="http://schemas.microsoft.com/office/powerpoint/2010/main" val="18364845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23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6952" y="1204108"/>
            <a:ext cx="2669406" cy="1781175"/>
          </a:xfrm>
        </p:spPr>
        <p:txBody>
          <a:bodyPr>
            <a:normAutofit/>
          </a:bodyPr>
          <a:lstStyle/>
          <a:p>
            <a:r>
              <a:rPr lang="en-US" sz="3200">
                <a:solidFill>
                  <a:srgbClr val="FFFFFF"/>
                </a:solidFill>
              </a:rPr>
              <a:t>Overview of the Session</a:t>
            </a:r>
          </a:p>
        </p:txBody>
      </p:sp>
      <p:graphicFrame>
        <p:nvGraphicFramePr>
          <p:cNvPr id="5" name="Content Placeholder 2">
            <a:extLst>
              <a:ext uri="{FF2B5EF4-FFF2-40B4-BE49-F238E27FC236}">
                <a16:creationId xmlns:a16="http://schemas.microsoft.com/office/drawing/2014/main" id="{064BCEB7-AE1B-4E89-8911-E1C995B78476}"/>
              </a:ext>
            </a:extLst>
          </p:cNvPr>
          <p:cNvGraphicFramePr>
            <a:graphicFrameLocks noGrp="1"/>
          </p:cNvGraphicFramePr>
          <p:nvPr>
            <p:ph idx="1"/>
            <p:extLst>
              <p:ext uri="{D42A27DB-BD31-4B8C-83A1-F6EECF244321}">
                <p14:modId xmlns:p14="http://schemas.microsoft.com/office/powerpoint/2010/main" val="1188131921"/>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logo">
            <a:extLst>
              <a:ext uri="{FF2B5EF4-FFF2-40B4-BE49-F238E27FC236}">
                <a16:creationId xmlns:a16="http://schemas.microsoft.com/office/drawing/2014/main" id="{DAF966EA-89A9-45B8-8933-7BDB9A3F37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ogo Preview">
            <a:extLst>
              <a:ext uri="{FF2B5EF4-FFF2-40B4-BE49-F238E27FC236}">
                <a16:creationId xmlns:a16="http://schemas.microsoft.com/office/drawing/2014/main" id="{446596B1-D5B2-4EA7-92FF-7108F2A753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2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4C4C8603-5879-4452-AF52-0EE0FF87F527}"/>
              </a:ext>
            </a:extLst>
          </p:cNvPr>
          <p:cNvPicPr>
            <a:picLocks noGrp="1" noChangeAspect="1"/>
          </p:cNvPicPr>
          <p:nvPr>
            <p:ph idx="1"/>
          </p:nvPr>
        </p:nvPicPr>
        <p:blipFill>
          <a:blip r:embed="rId2"/>
          <a:stretch>
            <a:fillRect/>
          </a:stretch>
        </p:blipFill>
        <p:spPr>
          <a:xfrm>
            <a:off x="1667031" y="546020"/>
            <a:ext cx="8836721" cy="5765960"/>
          </a:xfrm>
          <a:prstGeom prst="rect">
            <a:avLst/>
          </a:prstGeom>
        </p:spPr>
      </p:pic>
      <p:sp>
        <p:nvSpPr>
          <p:cNvPr id="2" name="Speech Bubble: Rectangle 1">
            <a:extLst>
              <a:ext uri="{FF2B5EF4-FFF2-40B4-BE49-F238E27FC236}">
                <a16:creationId xmlns:a16="http://schemas.microsoft.com/office/drawing/2014/main" id="{80DB2663-D9EC-4A36-AC91-874CB545DB27}"/>
              </a:ext>
            </a:extLst>
          </p:cNvPr>
          <p:cNvSpPr/>
          <p:nvPr/>
        </p:nvSpPr>
        <p:spPr>
          <a:xfrm rot="243132">
            <a:off x="1413817" y="2163068"/>
            <a:ext cx="4009682" cy="2367080"/>
          </a:xfrm>
          <a:prstGeom prst="wedgeRectCallou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She started writing on Facebook and stuff saying, you know, “don’t talk to her </a:t>
            </a:r>
            <a:r>
              <a:rPr lang="en-US" sz="2000" dirty="0" err="1">
                <a:solidFill>
                  <a:schemeClr val="tx1"/>
                </a:solidFill>
              </a:rPr>
              <a:t>cuz</a:t>
            </a:r>
            <a:r>
              <a:rPr lang="en-US" sz="2000" dirty="0">
                <a:solidFill>
                  <a:schemeClr val="tx1"/>
                </a:solidFill>
              </a:rPr>
              <a:t> she’s a lesbian” and “she’s </a:t>
            </a:r>
            <a:r>
              <a:rPr lang="en-US" sz="2000" dirty="0" err="1">
                <a:solidFill>
                  <a:schemeClr val="tx1"/>
                </a:solidFill>
              </a:rPr>
              <a:t>gunna</a:t>
            </a:r>
            <a:r>
              <a:rPr lang="en-US" sz="2000" dirty="0">
                <a:solidFill>
                  <a:schemeClr val="tx1"/>
                </a:solidFill>
              </a:rPr>
              <a:t> try to have sex with you.” And she’s like “oh she’s nasty, don’t talk to her!” you know, some stupid stuff. </a:t>
            </a:r>
          </a:p>
        </p:txBody>
      </p:sp>
      <p:sp>
        <p:nvSpPr>
          <p:cNvPr id="5" name="Speech Bubble: Rectangle 4">
            <a:extLst>
              <a:ext uri="{FF2B5EF4-FFF2-40B4-BE49-F238E27FC236}">
                <a16:creationId xmlns:a16="http://schemas.microsoft.com/office/drawing/2014/main" id="{EE6D4B82-8318-4586-BE3B-279CD3298762}"/>
              </a:ext>
            </a:extLst>
          </p:cNvPr>
          <p:cNvSpPr/>
          <p:nvPr/>
        </p:nvSpPr>
        <p:spPr>
          <a:xfrm rot="21370069">
            <a:off x="590699" y="440653"/>
            <a:ext cx="3406871" cy="1556901"/>
          </a:xfrm>
          <a:prstGeom prst="wedgeRectCallout">
            <a:avLst/>
          </a:prstGeom>
          <a:gradFill flip="none" rotWithShape="1">
            <a:gsLst>
              <a:gs pos="0">
                <a:schemeClr val="accent1">
                  <a:lumMod val="0"/>
                  <a:lumOff val="100000"/>
                </a:schemeClr>
              </a:gs>
              <a:gs pos="0">
                <a:schemeClr val="accent1">
                  <a:lumMod val="0"/>
                  <a:lumOff val="100000"/>
                </a:schemeClr>
              </a:gs>
              <a:gs pos="11000">
                <a:schemeClr val="accent1">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 the hallways, the girl would call me a “fag” and I just kept walking.</a:t>
            </a:r>
          </a:p>
        </p:txBody>
      </p:sp>
      <p:sp>
        <p:nvSpPr>
          <p:cNvPr id="6" name="Speech Bubble: Rectangle 5">
            <a:extLst>
              <a:ext uri="{FF2B5EF4-FFF2-40B4-BE49-F238E27FC236}">
                <a16:creationId xmlns:a16="http://schemas.microsoft.com/office/drawing/2014/main" id="{2F6CE1E0-9B59-4B59-8DEB-DED68FC43BB6}"/>
              </a:ext>
            </a:extLst>
          </p:cNvPr>
          <p:cNvSpPr/>
          <p:nvPr/>
        </p:nvSpPr>
        <p:spPr>
          <a:xfrm rot="182156">
            <a:off x="4910194" y="304843"/>
            <a:ext cx="4986148" cy="1565640"/>
          </a:xfrm>
          <a:prstGeom prst="wedgeRectCallout">
            <a:avLst/>
          </a:prstGeom>
          <a:gradFill>
            <a:gsLst>
              <a:gs pos="0">
                <a:schemeClr val="accent1">
                  <a:lumMod val="0"/>
                  <a:lumOff val="100000"/>
                </a:schemeClr>
              </a:gs>
              <a:gs pos="35000">
                <a:schemeClr val="accent1">
                  <a:lumMod val="0"/>
                  <a:lumOff val="100000"/>
                </a:schemeClr>
              </a:gs>
              <a:gs pos="100000">
                <a:schemeClr val="accent1">
                  <a:lumMod val="10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 had seen so many people getting bullied </a:t>
            </a:r>
            <a:r>
              <a:rPr lang="en-US" dirty="0" err="1">
                <a:solidFill>
                  <a:schemeClr val="tx1"/>
                </a:solidFill>
              </a:rPr>
              <a:t>cuz</a:t>
            </a:r>
            <a:r>
              <a:rPr lang="en-US" dirty="0">
                <a:solidFill>
                  <a:schemeClr val="tx1"/>
                </a:solidFill>
              </a:rPr>
              <a:t> they’re lesbian or gay or transsexual so it scared me. So I was like man I really hate myself. </a:t>
            </a:r>
          </a:p>
        </p:txBody>
      </p:sp>
      <p:sp>
        <p:nvSpPr>
          <p:cNvPr id="11" name="Speech Bubble: Rectangle 10">
            <a:extLst>
              <a:ext uri="{FF2B5EF4-FFF2-40B4-BE49-F238E27FC236}">
                <a16:creationId xmlns:a16="http://schemas.microsoft.com/office/drawing/2014/main" id="{7F6B8A26-4B2C-4943-96A2-5425747F654C}"/>
              </a:ext>
            </a:extLst>
          </p:cNvPr>
          <p:cNvSpPr/>
          <p:nvPr/>
        </p:nvSpPr>
        <p:spPr>
          <a:xfrm rot="21350698">
            <a:off x="4940642" y="2087828"/>
            <a:ext cx="5758492" cy="2097156"/>
          </a:xfrm>
          <a:prstGeom prst="wedgeRectCallout">
            <a:avLst/>
          </a:prstGeom>
          <a:gradFill>
            <a:gsLst>
              <a:gs pos="0">
                <a:schemeClr val="accent1">
                  <a:lumMod val="0"/>
                  <a:lumOff val="100000"/>
                </a:schemeClr>
              </a:gs>
              <a:gs pos="0">
                <a:schemeClr val="accent1">
                  <a:lumMod val="0"/>
                  <a:lumOff val="100000"/>
                </a:schemeClr>
              </a:gs>
              <a:gs pos="14000">
                <a:schemeClr val="accent1">
                  <a:lumMod val="10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wasn’t proud of like who I am like I didn’t </a:t>
            </a:r>
            <a:r>
              <a:rPr lang="en-US" dirty="0" err="1"/>
              <a:t>wanna</a:t>
            </a:r>
            <a:r>
              <a:rPr lang="en-US" dirty="0"/>
              <a:t> admit it,  and just a fear of you know getting denied from my mother.</a:t>
            </a:r>
          </a:p>
        </p:txBody>
      </p:sp>
      <p:sp>
        <p:nvSpPr>
          <p:cNvPr id="3" name="Speech Bubble: Rectangle 2">
            <a:extLst>
              <a:ext uri="{FF2B5EF4-FFF2-40B4-BE49-F238E27FC236}">
                <a16:creationId xmlns:a16="http://schemas.microsoft.com/office/drawing/2014/main" id="{4573DA72-C729-4E1B-9DDD-15B5FEC97B47}"/>
              </a:ext>
            </a:extLst>
          </p:cNvPr>
          <p:cNvSpPr/>
          <p:nvPr/>
        </p:nvSpPr>
        <p:spPr>
          <a:xfrm>
            <a:off x="5950325" y="4608321"/>
            <a:ext cx="4407752" cy="5369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began skipping a lot of classes.</a:t>
            </a:r>
          </a:p>
        </p:txBody>
      </p:sp>
      <p:sp>
        <p:nvSpPr>
          <p:cNvPr id="7" name="Speech Bubble: Rectangle 6">
            <a:extLst>
              <a:ext uri="{FF2B5EF4-FFF2-40B4-BE49-F238E27FC236}">
                <a16:creationId xmlns:a16="http://schemas.microsoft.com/office/drawing/2014/main" id="{91558AEA-5C1A-47AB-87BA-64DF98C34A6E}"/>
              </a:ext>
            </a:extLst>
          </p:cNvPr>
          <p:cNvSpPr/>
          <p:nvPr/>
        </p:nvSpPr>
        <p:spPr>
          <a:xfrm>
            <a:off x="2052837" y="4058225"/>
            <a:ext cx="3405502" cy="1380226"/>
          </a:xfrm>
          <a:prstGeom prst="wedgeRectCallout">
            <a:avLst/>
          </a:prstGeom>
          <a:gradFill flip="none" rotWithShape="1">
            <a:gsLst>
              <a:gs pos="0">
                <a:schemeClr val="accent1">
                  <a:lumMod val="5000"/>
                  <a:lumOff val="95000"/>
                </a:schemeClr>
              </a:gs>
              <a:gs pos="74000">
                <a:schemeClr val="accent1">
                  <a:lumMod val="7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They caught me hiding in the bathroom.</a:t>
            </a:r>
            <a:endParaRPr lang="en-US" dirty="0"/>
          </a:p>
        </p:txBody>
      </p:sp>
      <p:sp>
        <p:nvSpPr>
          <p:cNvPr id="8" name="Flowchart: Sequential Access Storage 7">
            <a:extLst>
              <a:ext uri="{FF2B5EF4-FFF2-40B4-BE49-F238E27FC236}">
                <a16:creationId xmlns:a16="http://schemas.microsoft.com/office/drawing/2014/main" id="{DDB759CC-7781-4533-9E6F-91E9BD92B501}"/>
              </a:ext>
            </a:extLst>
          </p:cNvPr>
          <p:cNvSpPr/>
          <p:nvPr/>
        </p:nvSpPr>
        <p:spPr>
          <a:xfrm>
            <a:off x="1506507" y="168831"/>
            <a:ext cx="7763086" cy="6355553"/>
          </a:xfrm>
          <a:prstGeom prst="flowChartMagneticTap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Security pulled me out of the bathroom by my arm and drag me to the principal’s office. They told me that that was my last straw and they were going to kick me out. And I begged them to stay. And that I was </a:t>
            </a:r>
            <a:r>
              <a:rPr lang="en-US" sz="2600" dirty="0" err="1">
                <a:solidFill>
                  <a:schemeClr val="bg1"/>
                </a:solidFill>
              </a:rPr>
              <a:t>gunna</a:t>
            </a:r>
            <a:r>
              <a:rPr lang="en-US" sz="2600" dirty="0">
                <a:solidFill>
                  <a:schemeClr val="bg1"/>
                </a:solidFill>
              </a:rPr>
              <a:t> go to class and you know, but the principal just looked at me and said “just take her out!” and so they took me out.</a:t>
            </a:r>
          </a:p>
        </p:txBody>
      </p:sp>
    </p:spTree>
    <p:extLst>
      <p:ext uri="{BB962C8B-B14F-4D97-AF65-F5344CB8AC3E}">
        <p14:creationId xmlns:p14="http://schemas.microsoft.com/office/powerpoint/2010/main" val="222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1" grpId="0" animBg="1"/>
      <p:bldP spid="3"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853"/>
            <a:ext cx="10515600" cy="901591"/>
          </a:xfrm>
        </p:spPr>
        <p:txBody>
          <a:bodyPr>
            <a:normAutofit/>
          </a:bodyPr>
          <a:lstStyle/>
          <a:p>
            <a:pPr algn="ctr"/>
            <a:r>
              <a:rPr lang="en-US" dirty="0"/>
              <a:t>Youth Voices Matter</a:t>
            </a:r>
          </a:p>
        </p:txBody>
      </p:sp>
      <p:sp>
        <p:nvSpPr>
          <p:cNvPr id="3" name="Content Placeholder 2"/>
          <p:cNvSpPr>
            <a:spLocks noGrp="1"/>
          </p:cNvSpPr>
          <p:nvPr>
            <p:ph idx="1"/>
          </p:nvPr>
        </p:nvSpPr>
        <p:spPr>
          <a:xfrm>
            <a:off x="838199" y="1325543"/>
            <a:ext cx="10515600" cy="4676158"/>
          </a:xfrm>
        </p:spPr>
        <p:txBody>
          <a:bodyPr>
            <a:noAutofit/>
          </a:bodyPr>
          <a:lstStyle/>
          <a:p>
            <a:r>
              <a:rPr lang="en-US" sz="2200" b="1" dirty="0"/>
              <a:t>20 young people (ages 16-21) from 2 queer youth advocacy organizations in the Chicago area</a:t>
            </a:r>
          </a:p>
          <a:p>
            <a:r>
              <a:rPr lang="en-US" sz="2200" b="1" dirty="0"/>
              <a:t>Self-identification across a range of identities</a:t>
            </a:r>
          </a:p>
          <a:p>
            <a:pPr lvl="1"/>
            <a:r>
              <a:rPr lang="en-US" sz="2200" dirty="0"/>
              <a:t>Sexual orientations (e.g., queer, gay, lesbian, omnisexual, </a:t>
            </a:r>
            <a:r>
              <a:rPr lang="en-US" sz="2200" dirty="0" err="1"/>
              <a:t>heteromantic</a:t>
            </a:r>
            <a:r>
              <a:rPr lang="en-US" sz="2200" dirty="0"/>
              <a:t> homosexual)</a:t>
            </a:r>
          </a:p>
          <a:p>
            <a:pPr lvl="1"/>
            <a:r>
              <a:rPr lang="en-US" sz="2200" dirty="0"/>
              <a:t>Gender identities (e.g., gender queer, transgender, androgynous, female, male)</a:t>
            </a:r>
          </a:p>
          <a:p>
            <a:pPr lvl="1"/>
            <a:r>
              <a:rPr lang="en-US" sz="2200" dirty="0"/>
              <a:t>Racial/Ethnic identities (e.g., Latino, Black, Colored, European American)</a:t>
            </a:r>
          </a:p>
          <a:p>
            <a:r>
              <a:rPr lang="en-US" sz="2200" b="1" dirty="0"/>
              <a:t>Interviews</a:t>
            </a:r>
          </a:p>
          <a:p>
            <a:pPr lvl="1"/>
            <a:r>
              <a:rPr lang="en-US" sz="2200" dirty="0"/>
              <a:t>Lasted between 20-50 minutes</a:t>
            </a:r>
          </a:p>
          <a:p>
            <a:pPr lvl="1"/>
            <a:r>
              <a:rPr lang="en-US" sz="2200" dirty="0"/>
              <a:t>Protocol included questions in a broad range of categories (e.g., family; housing situation; employment; bullying victimization, bullying perpetration; disciplinary experiences; school culture; experience with juvenile justice)</a:t>
            </a:r>
          </a:p>
          <a:p>
            <a:pPr marL="0" indent="0">
              <a:buNone/>
            </a:pPr>
            <a:endParaRPr lang="en-US" sz="2200" dirty="0"/>
          </a:p>
          <a:p>
            <a:endParaRPr lang="en-US" sz="1600" dirty="0"/>
          </a:p>
        </p:txBody>
      </p:sp>
      <p:pic>
        <p:nvPicPr>
          <p:cNvPr id="4" name="Picture 6" descr="logo">
            <a:extLst>
              <a:ext uri="{FF2B5EF4-FFF2-40B4-BE49-F238E27FC236}">
                <a16:creationId xmlns:a16="http://schemas.microsoft.com/office/drawing/2014/main" id="{DAF966EA-89A9-45B8-8933-7BDB9A3F3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Preview">
            <a:extLst>
              <a:ext uri="{FF2B5EF4-FFF2-40B4-BE49-F238E27FC236}">
                <a16:creationId xmlns:a16="http://schemas.microsoft.com/office/drawing/2014/main" id="{446596B1-D5B2-4EA7-92FF-7108F2A75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82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854"/>
            <a:ext cx="10515600" cy="961976"/>
          </a:xfrm>
        </p:spPr>
        <p:txBody>
          <a:bodyPr>
            <a:normAutofit/>
          </a:bodyPr>
          <a:lstStyle/>
          <a:p>
            <a:pPr algn="ctr"/>
            <a:r>
              <a:rPr lang="en-US" dirty="0"/>
              <a:t>Bullying to Discipline Analyses</a:t>
            </a:r>
          </a:p>
        </p:txBody>
      </p:sp>
      <p:sp>
        <p:nvSpPr>
          <p:cNvPr id="3" name="Content Placeholder 2"/>
          <p:cNvSpPr>
            <a:spLocks noGrp="1"/>
          </p:cNvSpPr>
          <p:nvPr>
            <p:ph idx="1"/>
          </p:nvPr>
        </p:nvSpPr>
        <p:spPr>
          <a:xfrm>
            <a:off x="838199" y="1368677"/>
            <a:ext cx="10515600" cy="4615773"/>
          </a:xfrm>
        </p:spPr>
        <p:txBody>
          <a:bodyPr>
            <a:noAutofit/>
          </a:bodyPr>
          <a:lstStyle/>
          <a:p>
            <a:r>
              <a:rPr lang="en-US" sz="2400" b="1" dirty="0"/>
              <a:t>Coding, Analysis and Mapping</a:t>
            </a:r>
          </a:p>
          <a:p>
            <a:pPr lvl="1"/>
            <a:r>
              <a:rPr lang="en-US" altLang="en-US" dirty="0">
                <a:cs typeface="Times New Roman" panose="02020603050405020304" pitchFamily="18" charset="0"/>
              </a:rPr>
              <a:t>Recorded and transcribed each interview</a:t>
            </a:r>
          </a:p>
          <a:p>
            <a:pPr lvl="1"/>
            <a:r>
              <a:rPr lang="en-US" altLang="en-US" dirty="0">
                <a:cs typeface="Times New Roman" panose="02020603050405020304" pitchFamily="18" charset="0"/>
              </a:rPr>
              <a:t>Identified and highlighted bullying incidents in each transcript</a:t>
            </a:r>
          </a:p>
          <a:p>
            <a:pPr lvl="1"/>
            <a:r>
              <a:rPr lang="en-US" altLang="en-US" dirty="0">
                <a:cs typeface="Times New Roman" panose="02020603050405020304" pitchFamily="18" charset="0"/>
              </a:rPr>
              <a:t>For each individual incident, created a visual map of experiences that occurred prior to the incident, the bullying incident itself, and what followed</a:t>
            </a:r>
          </a:p>
          <a:p>
            <a:pPr lvl="1"/>
            <a:r>
              <a:rPr lang="en-US" altLang="en-US" dirty="0">
                <a:cs typeface="Times New Roman" panose="02020603050405020304" pitchFamily="18" charset="0"/>
              </a:rPr>
              <a:t>Used maps to identify the pathways from bullying to punishment, coding the following items: bullying incident, </a:t>
            </a:r>
            <a:r>
              <a:rPr lang="en-US" altLang="en-US">
                <a:cs typeface="Times New Roman" panose="02020603050405020304" pitchFamily="18" charset="0"/>
              </a:rPr>
              <a:t>youth </a:t>
            </a:r>
            <a:r>
              <a:rPr lang="en-US" altLang="en-US" smtClean="0">
                <a:cs typeface="Times New Roman" panose="02020603050405020304" pitchFamily="18" charset="0"/>
              </a:rPr>
              <a:t>response</a:t>
            </a:r>
            <a:r>
              <a:rPr lang="en-US" altLang="en-US" dirty="0">
                <a:cs typeface="Times New Roman" panose="02020603050405020304" pitchFamily="18" charset="0"/>
              </a:rPr>
              <a:t>, youth report (if any), adult response (if any), punishment/discipline, impact (e.g., school engagement, mental health)</a:t>
            </a:r>
          </a:p>
        </p:txBody>
      </p:sp>
      <p:pic>
        <p:nvPicPr>
          <p:cNvPr id="4" name="Picture 6" descr="logo">
            <a:extLst>
              <a:ext uri="{FF2B5EF4-FFF2-40B4-BE49-F238E27FC236}">
                <a16:creationId xmlns:a16="http://schemas.microsoft.com/office/drawing/2014/main" id="{DAF966EA-89A9-45B8-8933-7BDB9A3F3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 Preview">
            <a:extLst>
              <a:ext uri="{FF2B5EF4-FFF2-40B4-BE49-F238E27FC236}">
                <a16:creationId xmlns:a16="http://schemas.microsoft.com/office/drawing/2014/main" id="{446596B1-D5B2-4EA7-92FF-7108F2A75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57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Mapping Keisha’s </a:t>
            </a:r>
            <a:r>
              <a:rPr lang="en-US" sz="4000" dirty="0" smtClean="0"/>
              <a:t>B2D </a:t>
            </a:r>
            <a:r>
              <a:rPr lang="en-US" sz="4000" dirty="0"/>
              <a:t>Pathways</a:t>
            </a:r>
          </a:p>
        </p:txBody>
      </p:sp>
      <p:pic>
        <p:nvPicPr>
          <p:cNvPr id="5" name="Picture 6" descr="logo">
            <a:extLst>
              <a:ext uri="{FF2B5EF4-FFF2-40B4-BE49-F238E27FC236}">
                <a16:creationId xmlns:a16="http://schemas.microsoft.com/office/drawing/2014/main" id="{8E7F3207-C207-4496-B00B-59B61659D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Preview">
            <a:extLst>
              <a:ext uri="{FF2B5EF4-FFF2-40B4-BE49-F238E27FC236}">
                <a16:creationId xmlns:a16="http://schemas.microsoft.com/office/drawing/2014/main" id="{2520AC78-3F44-43DA-B9A9-57CA6CCE0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rot="16200000">
            <a:off x="1360937" y="958367"/>
            <a:ext cx="3887707" cy="5144119"/>
          </a:xfrm>
          <a:prstGeom prst="rect">
            <a:avLst/>
          </a:prstGeom>
        </p:spPr>
      </p:pic>
      <p:pic>
        <p:nvPicPr>
          <p:cNvPr id="8" name="Picture 7"/>
          <p:cNvPicPr>
            <a:picLocks noChangeAspect="1"/>
          </p:cNvPicPr>
          <p:nvPr/>
        </p:nvPicPr>
        <p:blipFill>
          <a:blip r:embed="rId5"/>
          <a:stretch>
            <a:fillRect/>
          </a:stretch>
        </p:blipFill>
        <p:spPr>
          <a:xfrm rot="16200000">
            <a:off x="6597209" y="923074"/>
            <a:ext cx="3887706" cy="5214708"/>
          </a:xfrm>
          <a:prstGeom prst="rect">
            <a:avLst/>
          </a:prstGeom>
        </p:spPr>
      </p:pic>
    </p:spTree>
    <p:extLst>
      <p:ext uri="{BB962C8B-B14F-4D97-AF65-F5344CB8AC3E}">
        <p14:creationId xmlns:p14="http://schemas.microsoft.com/office/powerpoint/2010/main" val="600550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Mapping Kiki’s B2D Pathways</a:t>
            </a:r>
          </a:p>
        </p:txBody>
      </p:sp>
      <p:pic>
        <p:nvPicPr>
          <p:cNvPr id="5" name="Picture 6" descr="logo">
            <a:extLst>
              <a:ext uri="{FF2B5EF4-FFF2-40B4-BE49-F238E27FC236}">
                <a16:creationId xmlns:a16="http://schemas.microsoft.com/office/drawing/2014/main" id="{498E8593-1F6F-4F42-B20D-656E08153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Preview">
            <a:extLst>
              <a:ext uri="{FF2B5EF4-FFF2-40B4-BE49-F238E27FC236}">
                <a16:creationId xmlns:a16="http://schemas.microsoft.com/office/drawing/2014/main" id="{826AA687-392B-4530-9F60-371FFEC8E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rot="16200000">
            <a:off x="1308484" y="835205"/>
            <a:ext cx="3884892" cy="5351290"/>
          </a:xfrm>
          <a:prstGeom prst="rect">
            <a:avLst/>
          </a:prstGeom>
        </p:spPr>
      </p:pic>
      <p:pic>
        <p:nvPicPr>
          <p:cNvPr id="10" name="Picture 9"/>
          <p:cNvPicPr>
            <a:picLocks noChangeAspect="1"/>
          </p:cNvPicPr>
          <p:nvPr/>
        </p:nvPicPr>
        <p:blipFill>
          <a:blip r:embed="rId5"/>
          <a:stretch>
            <a:fillRect/>
          </a:stretch>
        </p:blipFill>
        <p:spPr>
          <a:xfrm rot="16200000">
            <a:off x="6735021" y="834516"/>
            <a:ext cx="3884890" cy="5352668"/>
          </a:xfrm>
          <a:prstGeom prst="rect">
            <a:avLst/>
          </a:prstGeom>
        </p:spPr>
      </p:pic>
    </p:spTree>
    <p:extLst>
      <p:ext uri="{BB962C8B-B14F-4D97-AF65-F5344CB8AC3E}">
        <p14:creationId xmlns:p14="http://schemas.microsoft.com/office/powerpoint/2010/main" val="417903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Mapping </a:t>
            </a:r>
            <a:r>
              <a:rPr lang="en-US" sz="4000" dirty="0" smtClean="0"/>
              <a:t>Julia’s</a:t>
            </a:r>
            <a:r>
              <a:rPr lang="en-US" sz="4000" dirty="0" smtClean="0"/>
              <a:t> </a:t>
            </a:r>
            <a:r>
              <a:rPr lang="en-US" sz="4000" dirty="0"/>
              <a:t>B2D Pathways</a:t>
            </a:r>
          </a:p>
        </p:txBody>
      </p:sp>
      <p:pic>
        <p:nvPicPr>
          <p:cNvPr id="5" name="Picture 6" descr="logo">
            <a:extLst>
              <a:ext uri="{FF2B5EF4-FFF2-40B4-BE49-F238E27FC236}">
                <a16:creationId xmlns:a16="http://schemas.microsoft.com/office/drawing/2014/main" id="{498E8593-1F6F-4F42-B20D-656E08153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743" y="5888112"/>
            <a:ext cx="1074113" cy="681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Preview">
            <a:extLst>
              <a:ext uri="{FF2B5EF4-FFF2-40B4-BE49-F238E27FC236}">
                <a16:creationId xmlns:a16="http://schemas.microsoft.com/office/drawing/2014/main" id="{826AA687-392B-4530-9F60-371FFEC8E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27" y="5691180"/>
            <a:ext cx="1379753" cy="947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rot="5400000">
            <a:off x="3514023" y="466011"/>
            <a:ext cx="4913656" cy="7048752"/>
          </a:xfrm>
          <a:prstGeom prst="rect">
            <a:avLst/>
          </a:prstGeom>
        </p:spPr>
      </p:pic>
    </p:spTree>
    <p:extLst>
      <p:ext uri="{BB962C8B-B14F-4D97-AF65-F5344CB8AC3E}">
        <p14:creationId xmlns:p14="http://schemas.microsoft.com/office/powerpoint/2010/main" val="1023114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1735</Words>
  <Application>Microsoft Office PowerPoint</Application>
  <PresentationFormat>Widescreen</PresentationFormat>
  <Paragraphs>174</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Bullied and Punished: Using Youth Narrative Mapping to Rethink Entrenched Approaches</vt:lpstr>
      <vt:lpstr>Welcome and Introductions</vt:lpstr>
      <vt:lpstr>Overview of the Session</vt:lpstr>
      <vt:lpstr>PowerPoint Presentation</vt:lpstr>
      <vt:lpstr>Youth Voices Matter</vt:lpstr>
      <vt:lpstr>Bullying to Discipline Analyses</vt:lpstr>
      <vt:lpstr>Mapping Keisha’s B2D Pathways</vt:lpstr>
      <vt:lpstr>Mapping Kiki’s B2D Pathways</vt:lpstr>
      <vt:lpstr>Mapping Julia’s B2D Pathways</vt:lpstr>
      <vt:lpstr>Five Pathways: Bullying to Discipline</vt:lpstr>
      <vt:lpstr>Forms of Discipline/Punishment </vt:lpstr>
      <vt:lpstr>Pervasive and Insidious SOGI-Related Bullying </vt:lpstr>
      <vt:lpstr>Ineffective adult responses to bullying</vt:lpstr>
      <vt:lpstr>Adults Bullying Youth</vt:lpstr>
      <vt:lpstr>Unsupported navigation of hostile school cultures</vt:lpstr>
      <vt:lpstr>Bullied and Punished</vt:lpstr>
      <vt:lpstr>Application of Mapping to Your Work</vt:lpstr>
      <vt:lpstr>Applications: Small Groups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Bullied and Punished: Using Youth Narrative Mapping to Rethink Entrenched Approaches</dc:title>
  <dc:creator>Sarah Schriber</dc:creator>
  <cp:lastModifiedBy>Stacey Horn</cp:lastModifiedBy>
  <cp:revision>21</cp:revision>
  <dcterms:created xsi:type="dcterms:W3CDTF">2019-11-06T20:33:10Z</dcterms:created>
  <dcterms:modified xsi:type="dcterms:W3CDTF">2019-11-08T17:54:56Z</dcterms:modified>
</cp:coreProperties>
</file>