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8.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9.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304" r:id="rId3"/>
    <p:sldId id="300" r:id="rId4"/>
    <p:sldId id="307" r:id="rId5"/>
    <p:sldId id="280" r:id="rId6"/>
    <p:sldId id="306" r:id="rId7"/>
    <p:sldId id="308" r:id="rId8"/>
    <p:sldId id="309" r:id="rId9"/>
    <p:sldId id="310" r:id="rId10"/>
    <p:sldId id="323" r:id="rId11"/>
    <p:sldId id="315" r:id="rId12"/>
    <p:sldId id="312" r:id="rId13"/>
    <p:sldId id="324" r:id="rId14"/>
    <p:sldId id="318" r:id="rId15"/>
    <p:sldId id="319" r:id="rId16"/>
    <p:sldId id="320" r:id="rId17"/>
    <p:sldId id="321"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acey Horn" initials="SH" lastIdx="1" clrIdx="0"/>
  <p:cmAuthor id="2" name="LilCub" initials="L"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1B4D"/>
    <a:srgbClr val="00B5E2"/>
    <a:srgbClr val="E8193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709" autoAdjust="0"/>
  </p:normalViewPr>
  <p:slideViewPr>
    <p:cSldViewPr snapToGrid="0" snapToObjects="1">
      <p:cViewPr varScale="1">
        <p:scale>
          <a:sx n="65" d="100"/>
          <a:sy n="65" d="100"/>
        </p:scale>
        <p:origin x="1320" y="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1" Type="http://schemas.openxmlformats.org/officeDocument/2006/relationships/oleObject" Target="file:///C:\Users\LilCub\Desktop\SRA%20Table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LilCub\Desktop\SRA%20Tables.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LilCub\Desktop\SRA%20Tables.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LilCub\Desktop\SRA%20Tables.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LilCub\Desktop\SRA%20Table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rgbClr val="FFFF00"/>
            </a:solidFill>
            <a:ln>
              <a:solidFill>
                <a:schemeClr val="tx1"/>
              </a:solidFill>
            </a:ln>
            <a:effectLst/>
          </c:spPr>
          <c:invertIfNegative val="0"/>
          <c:dPt>
            <c:idx val="0"/>
            <c:invertIfNegative val="0"/>
            <c:bubble3D val="0"/>
            <c:spPr>
              <a:solidFill>
                <a:srgbClr val="FF0000"/>
              </a:solidFill>
              <a:ln>
                <a:solidFill>
                  <a:schemeClr val="tx1"/>
                </a:solidFill>
              </a:ln>
              <a:effectLst/>
            </c:spPr>
            <c:extLst>
              <c:ext xmlns:c16="http://schemas.microsoft.com/office/drawing/2014/chart" uri="{C3380CC4-5D6E-409C-BE32-E72D297353CC}">
                <c16:uniqueId val="{00000001-69BF-45E6-B2A0-04986E451A6F}"/>
              </c:ext>
            </c:extLst>
          </c:dPt>
          <c:dPt>
            <c:idx val="1"/>
            <c:invertIfNegative val="0"/>
            <c:bubble3D val="0"/>
            <c:spPr>
              <a:solidFill>
                <a:srgbClr val="92D050"/>
              </a:solidFill>
              <a:ln>
                <a:solidFill>
                  <a:schemeClr val="tx1"/>
                </a:solidFill>
              </a:ln>
              <a:effectLst/>
            </c:spPr>
            <c:extLst>
              <c:ext xmlns:c16="http://schemas.microsoft.com/office/drawing/2014/chart" uri="{C3380CC4-5D6E-409C-BE32-E72D297353CC}">
                <c16:uniqueId val="{00000003-69BF-45E6-B2A0-04986E451A6F}"/>
              </c:ext>
            </c:extLst>
          </c:dPt>
          <c:cat>
            <c:strRef>
              <c:f>Sheet1!$A$2:$A$6</c:f>
              <c:strCache>
                <c:ptCount val="5"/>
                <c:pt idx="0">
                  <c:v>A</c:v>
                </c:pt>
                <c:pt idx="1">
                  <c:v>B</c:v>
                </c:pt>
                <c:pt idx="2">
                  <c:v>C</c:v>
                </c:pt>
                <c:pt idx="3">
                  <c:v>D</c:v>
                </c:pt>
                <c:pt idx="4">
                  <c:v>E</c:v>
                </c:pt>
              </c:strCache>
            </c:strRef>
          </c:cat>
          <c:val>
            <c:numRef>
              <c:f>Sheet1!$B$2:$B$6</c:f>
              <c:numCache>
                <c:formatCode>General</c:formatCode>
                <c:ptCount val="5"/>
                <c:pt idx="0">
                  <c:v>-0.23</c:v>
                </c:pt>
                <c:pt idx="1">
                  <c:v>0.28999999999999998</c:v>
                </c:pt>
                <c:pt idx="2">
                  <c:v>-0.03</c:v>
                </c:pt>
                <c:pt idx="3">
                  <c:v>-0.19</c:v>
                </c:pt>
                <c:pt idx="4">
                  <c:v>-0.12</c:v>
                </c:pt>
              </c:numCache>
            </c:numRef>
          </c:val>
          <c:extLst>
            <c:ext xmlns:c16="http://schemas.microsoft.com/office/drawing/2014/chart" uri="{C3380CC4-5D6E-409C-BE32-E72D297353CC}">
              <c16:uniqueId val="{00000004-69BF-45E6-B2A0-04986E451A6F}"/>
            </c:ext>
          </c:extLst>
        </c:ser>
        <c:dLbls>
          <c:showLegendKey val="0"/>
          <c:showVal val="0"/>
          <c:showCatName val="0"/>
          <c:showSerName val="0"/>
          <c:showPercent val="0"/>
          <c:showBubbleSize val="0"/>
        </c:dLbls>
        <c:gapWidth val="219"/>
        <c:overlap val="-27"/>
        <c:axId val="1112585776"/>
        <c:axId val="1112579536"/>
      </c:barChart>
      <c:catAx>
        <c:axId val="1112585776"/>
        <c:scaling>
          <c:orientation val="minMax"/>
        </c:scaling>
        <c:delete val="0"/>
        <c:axPos val="b"/>
        <c:numFmt formatCode="General" sourceLinked="1"/>
        <c:majorTickMark val="none"/>
        <c:minorTickMark val="none"/>
        <c:tickLblPos val="high"/>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12579536"/>
        <c:crosses val="autoZero"/>
        <c:auto val="1"/>
        <c:lblAlgn val="ctr"/>
        <c:lblOffset val="100"/>
        <c:noMultiLvlLbl val="0"/>
      </c:catAx>
      <c:valAx>
        <c:axId val="1112579536"/>
        <c:scaling>
          <c:orientation val="minMax"/>
          <c:max val="0.5"/>
          <c:min val="-0.5"/>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12585776"/>
        <c:crosses val="autoZero"/>
        <c:crossBetween val="between"/>
      </c:valAx>
      <c:spPr>
        <a:solidFill>
          <a:schemeClr val="bg1"/>
        </a:solidFill>
        <a:ln>
          <a:solidFill>
            <a:schemeClr val="tx1"/>
          </a:solidFill>
        </a:ln>
        <a:effectLst/>
      </c:spPr>
    </c:plotArea>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Sheet2!$B$1</c:f>
              <c:strCache>
                <c:ptCount val="1"/>
                <c:pt idx="0">
                  <c:v>Series 1</c:v>
                </c:pt>
              </c:strCache>
            </c:strRef>
          </c:tx>
          <c:spPr>
            <a:solidFill>
              <a:srgbClr val="FFFF00"/>
            </a:solidFill>
            <a:ln>
              <a:solidFill>
                <a:schemeClr val="tx1"/>
              </a:solidFill>
            </a:ln>
            <a:effectLst/>
          </c:spPr>
          <c:invertIfNegative val="0"/>
          <c:dPt>
            <c:idx val="1"/>
            <c:invertIfNegative val="0"/>
            <c:bubble3D val="0"/>
            <c:spPr>
              <a:solidFill>
                <a:srgbClr val="92D050"/>
              </a:solidFill>
              <a:ln>
                <a:solidFill>
                  <a:schemeClr val="tx1"/>
                </a:solidFill>
              </a:ln>
              <a:effectLst/>
            </c:spPr>
            <c:extLst>
              <c:ext xmlns:c16="http://schemas.microsoft.com/office/drawing/2014/chart" uri="{C3380CC4-5D6E-409C-BE32-E72D297353CC}">
                <c16:uniqueId val="{00000001-42B2-4042-A25F-56BD0C265082}"/>
              </c:ext>
            </c:extLst>
          </c:dPt>
          <c:dPt>
            <c:idx val="3"/>
            <c:invertIfNegative val="0"/>
            <c:bubble3D val="0"/>
            <c:spPr>
              <a:solidFill>
                <a:srgbClr val="FF0000"/>
              </a:solidFill>
              <a:ln>
                <a:solidFill>
                  <a:schemeClr val="tx1"/>
                </a:solidFill>
              </a:ln>
              <a:effectLst/>
            </c:spPr>
            <c:extLst>
              <c:ext xmlns:c16="http://schemas.microsoft.com/office/drawing/2014/chart" uri="{C3380CC4-5D6E-409C-BE32-E72D297353CC}">
                <c16:uniqueId val="{00000003-42B2-4042-A25F-56BD0C265082}"/>
              </c:ext>
            </c:extLst>
          </c:dPt>
          <c:dPt>
            <c:idx val="4"/>
            <c:invertIfNegative val="0"/>
            <c:bubble3D val="0"/>
            <c:spPr>
              <a:solidFill>
                <a:srgbClr val="FF0000"/>
              </a:solidFill>
              <a:ln>
                <a:solidFill>
                  <a:schemeClr val="tx1"/>
                </a:solidFill>
              </a:ln>
              <a:effectLst/>
            </c:spPr>
            <c:extLst>
              <c:ext xmlns:c16="http://schemas.microsoft.com/office/drawing/2014/chart" uri="{C3380CC4-5D6E-409C-BE32-E72D297353CC}">
                <c16:uniqueId val="{00000005-42B2-4042-A25F-56BD0C265082}"/>
              </c:ext>
            </c:extLst>
          </c:dPt>
          <c:cat>
            <c:strRef>
              <c:f>Sheet2!$A$2:$A$6</c:f>
              <c:strCache>
                <c:ptCount val="5"/>
                <c:pt idx="0">
                  <c:v>A</c:v>
                </c:pt>
                <c:pt idx="1">
                  <c:v>B</c:v>
                </c:pt>
                <c:pt idx="2">
                  <c:v>C</c:v>
                </c:pt>
                <c:pt idx="3">
                  <c:v>D</c:v>
                </c:pt>
                <c:pt idx="4">
                  <c:v>E</c:v>
                </c:pt>
              </c:strCache>
            </c:strRef>
          </c:cat>
          <c:val>
            <c:numRef>
              <c:f>Sheet2!$B$2:$B$6</c:f>
              <c:numCache>
                <c:formatCode>General</c:formatCode>
                <c:ptCount val="5"/>
                <c:pt idx="0">
                  <c:v>0</c:v>
                </c:pt>
                <c:pt idx="1">
                  <c:v>0.4</c:v>
                </c:pt>
                <c:pt idx="2">
                  <c:v>0.01</c:v>
                </c:pt>
                <c:pt idx="3">
                  <c:v>-0.32</c:v>
                </c:pt>
                <c:pt idx="4">
                  <c:v>-0.24</c:v>
                </c:pt>
              </c:numCache>
            </c:numRef>
          </c:val>
          <c:extLst>
            <c:ext xmlns:c16="http://schemas.microsoft.com/office/drawing/2014/chart" uri="{C3380CC4-5D6E-409C-BE32-E72D297353CC}">
              <c16:uniqueId val="{00000006-42B2-4042-A25F-56BD0C265082}"/>
            </c:ext>
          </c:extLst>
        </c:ser>
        <c:dLbls>
          <c:showLegendKey val="0"/>
          <c:showVal val="0"/>
          <c:showCatName val="0"/>
          <c:showSerName val="0"/>
          <c:showPercent val="0"/>
          <c:showBubbleSize val="0"/>
        </c:dLbls>
        <c:gapWidth val="219"/>
        <c:overlap val="-27"/>
        <c:axId val="1111919120"/>
        <c:axId val="1111907888"/>
      </c:barChart>
      <c:catAx>
        <c:axId val="1111919120"/>
        <c:scaling>
          <c:orientation val="minMax"/>
        </c:scaling>
        <c:delete val="0"/>
        <c:axPos val="b"/>
        <c:numFmt formatCode="General" sourceLinked="1"/>
        <c:majorTickMark val="none"/>
        <c:minorTickMark val="none"/>
        <c:tickLblPos val="high"/>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11907888"/>
        <c:crosses val="autoZero"/>
        <c:auto val="1"/>
        <c:lblAlgn val="ctr"/>
        <c:lblOffset val="100"/>
        <c:noMultiLvlLbl val="0"/>
      </c:catAx>
      <c:valAx>
        <c:axId val="1111907888"/>
        <c:scaling>
          <c:orientation val="minMax"/>
          <c:min val="-0.5"/>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11919120"/>
        <c:crosses val="autoZero"/>
        <c:crossBetween val="between"/>
      </c:valAx>
      <c:spPr>
        <a:solidFill>
          <a:schemeClr val="bg1"/>
        </a:solidFill>
        <a:ln>
          <a:solidFill>
            <a:schemeClr val="tx1"/>
          </a:solid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1574492667534101E-2"/>
          <c:y val="0.27346518062735325"/>
          <c:w val="0.90127110588972548"/>
          <c:h val="0.56984792286114527"/>
        </c:manualLayout>
      </c:layout>
      <c:barChart>
        <c:barDir val="col"/>
        <c:grouping val="clustered"/>
        <c:varyColors val="0"/>
        <c:ser>
          <c:idx val="0"/>
          <c:order val="0"/>
          <c:tx>
            <c:strRef>
              <c:f>Sheet3!$B$1</c:f>
              <c:strCache>
                <c:ptCount val="1"/>
                <c:pt idx="0">
                  <c:v>Series 1</c:v>
                </c:pt>
              </c:strCache>
            </c:strRef>
          </c:tx>
          <c:spPr>
            <a:solidFill>
              <a:srgbClr val="FFFF00"/>
            </a:solidFill>
            <a:ln>
              <a:solidFill>
                <a:schemeClr val="tx1"/>
              </a:solidFill>
            </a:ln>
            <a:effectLst/>
          </c:spPr>
          <c:invertIfNegative val="0"/>
          <c:dPt>
            <c:idx val="0"/>
            <c:invertIfNegative val="0"/>
            <c:bubble3D val="0"/>
            <c:spPr>
              <a:solidFill>
                <a:srgbClr val="FF0000"/>
              </a:solidFill>
              <a:ln>
                <a:solidFill>
                  <a:schemeClr val="tx1"/>
                </a:solidFill>
              </a:ln>
              <a:effectLst/>
            </c:spPr>
            <c:extLst>
              <c:ext xmlns:c16="http://schemas.microsoft.com/office/drawing/2014/chart" uri="{C3380CC4-5D6E-409C-BE32-E72D297353CC}">
                <c16:uniqueId val="{00000001-EEF8-49C0-A098-014A1EF35DC8}"/>
              </c:ext>
            </c:extLst>
          </c:dPt>
          <c:dPt>
            <c:idx val="1"/>
            <c:invertIfNegative val="0"/>
            <c:bubble3D val="0"/>
            <c:spPr>
              <a:solidFill>
                <a:srgbClr val="92D050"/>
              </a:solidFill>
              <a:ln>
                <a:solidFill>
                  <a:schemeClr val="tx1"/>
                </a:solidFill>
              </a:ln>
              <a:effectLst/>
            </c:spPr>
            <c:extLst>
              <c:ext xmlns:c16="http://schemas.microsoft.com/office/drawing/2014/chart" uri="{C3380CC4-5D6E-409C-BE32-E72D297353CC}">
                <c16:uniqueId val="{00000003-EEF8-49C0-A098-014A1EF35DC8}"/>
              </c:ext>
            </c:extLst>
          </c:dPt>
          <c:dPt>
            <c:idx val="4"/>
            <c:invertIfNegative val="0"/>
            <c:bubble3D val="0"/>
            <c:spPr>
              <a:solidFill>
                <a:srgbClr val="FF0000"/>
              </a:solidFill>
              <a:ln>
                <a:solidFill>
                  <a:schemeClr val="tx1"/>
                </a:solidFill>
              </a:ln>
              <a:effectLst/>
            </c:spPr>
            <c:extLst>
              <c:ext xmlns:c16="http://schemas.microsoft.com/office/drawing/2014/chart" uri="{C3380CC4-5D6E-409C-BE32-E72D297353CC}">
                <c16:uniqueId val="{00000005-EEF8-49C0-A098-014A1EF35DC8}"/>
              </c:ext>
            </c:extLst>
          </c:dPt>
          <c:cat>
            <c:strRef>
              <c:f>Sheet3!$A$2:$A$6</c:f>
              <c:strCache>
                <c:ptCount val="5"/>
                <c:pt idx="0">
                  <c:v>A</c:v>
                </c:pt>
                <c:pt idx="1">
                  <c:v>B</c:v>
                </c:pt>
                <c:pt idx="2">
                  <c:v>C</c:v>
                </c:pt>
                <c:pt idx="3">
                  <c:v>D</c:v>
                </c:pt>
                <c:pt idx="4">
                  <c:v>E</c:v>
                </c:pt>
              </c:strCache>
            </c:strRef>
          </c:cat>
          <c:val>
            <c:numRef>
              <c:f>Sheet3!$B$2:$B$6</c:f>
              <c:numCache>
                <c:formatCode>General</c:formatCode>
                <c:ptCount val="5"/>
                <c:pt idx="0">
                  <c:v>-0.3</c:v>
                </c:pt>
                <c:pt idx="1">
                  <c:v>0.3</c:v>
                </c:pt>
                <c:pt idx="2">
                  <c:v>0.12</c:v>
                </c:pt>
                <c:pt idx="3">
                  <c:v>-0.17</c:v>
                </c:pt>
                <c:pt idx="4">
                  <c:v>-0.42</c:v>
                </c:pt>
              </c:numCache>
            </c:numRef>
          </c:val>
          <c:extLst>
            <c:ext xmlns:c16="http://schemas.microsoft.com/office/drawing/2014/chart" uri="{C3380CC4-5D6E-409C-BE32-E72D297353CC}">
              <c16:uniqueId val="{00000006-EEF8-49C0-A098-014A1EF35DC8}"/>
            </c:ext>
          </c:extLst>
        </c:ser>
        <c:dLbls>
          <c:showLegendKey val="0"/>
          <c:showVal val="0"/>
          <c:showCatName val="0"/>
          <c:showSerName val="0"/>
          <c:showPercent val="0"/>
          <c:showBubbleSize val="0"/>
        </c:dLbls>
        <c:gapWidth val="219"/>
        <c:overlap val="-27"/>
        <c:axId val="1169192160"/>
        <c:axId val="1169194656"/>
      </c:barChart>
      <c:catAx>
        <c:axId val="1169192160"/>
        <c:scaling>
          <c:orientation val="minMax"/>
        </c:scaling>
        <c:delete val="0"/>
        <c:axPos val="b"/>
        <c:numFmt formatCode="General" sourceLinked="1"/>
        <c:majorTickMark val="none"/>
        <c:minorTickMark val="none"/>
        <c:tickLblPos val="high"/>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69194656"/>
        <c:crosses val="autoZero"/>
        <c:auto val="1"/>
        <c:lblAlgn val="ctr"/>
        <c:lblOffset val="100"/>
        <c:noMultiLvlLbl val="0"/>
      </c:catAx>
      <c:valAx>
        <c:axId val="1169194656"/>
        <c:scaling>
          <c:orientation val="minMax"/>
          <c:min val="-0.5"/>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69192160"/>
        <c:crosses val="autoZero"/>
        <c:crossBetween val="between"/>
      </c:valAx>
      <c:spPr>
        <a:solidFill>
          <a:schemeClr val="bg1"/>
        </a:solidFill>
        <a:ln>
          <a:solidFill>
            <a:schemeClr val="tx1"/>
          </a:solidFill>
        </a:ln>
        <a:effectLst/>
      </c:spPr>
    </c:plotArea>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304814826497108E-2"/>
          <c:y val="0.33360151007430389"/>
          <c:w val="0.90633906698858036"/>
          <c:h val="0.55043365357421381"/>
        </c:manualLayout>
      </c:layout>
      <c:barChart>
        <c:barDir val="col"/>
        <c:grouping val="clustered"/>
        <c:varyColors val="0"/>
        <c:ser>
          <c:idx val="0"/>
          <c:order val="0"/>
          <c:tx>
            <c:strRef>
              <c:f>Sheet4!$B$1</c:f>
              <c:strCache>
                <c:ptCount val="1"/>
                <c:pt idx="0">
                  <c:v>Series 1</c:v>
                </c:pt>
              </c:strCache>
            </c:strRef>
          </c:tx>
          <c:spPr>
            <a:solidFill>
              <a:srgbClr val="FFFF00"/>
            </a:solidFill>
            <a:ln>
              <a:noFill/>
            </a:ln>
            <a:effectLst/>
          </c:spPr>
          <c:invertIfNegative val="0"/>
          <c:dPt>
            <c:idx val="1"/>
            <c:invertIfNegative val="0"/>
            <c:bubble3D val="0"/>
            <c:spPr>
              <a:solidFill>
                <a:srgbClr val="92D050"/>
              </a:solidFill>
              <a:ln>
                <a:noFill/>
              </a:ln>
              <a:effectLst/>
            </c:spPr>
            <c:extLst>
              <c:ext xmlns:c16="http://schemas.microsoft.com/office/drawing/2014/chart" uri="{C3380CC4-5D6E-409C-BE32-E72D297353CC}">
                <c16:uniqueId val="{00000001-39CC-478B-9C82-34559EFA3E3E}"/>
              </c:ext>
            </c:extLst>
          </c:dPt>
          <c:dPt>
            <c:idx val="3"/>
            <c:invertIfNegative val="0"/>
            <c:bubble3D val="0"/>
            <c:spPr>
              <a:solidFill>
                <a:srgbClr val="FF0000"/>
              </a:solidFill>
              <a:ln>
                <a:noFill/>
              </a:ln>
              <a:effectLst/>
            </c:spPr>
            <c:extLst>
              <c:ext xmlns:c16="http://schemas.microsoft.com/office/drawing/2014/chart" uri="{C3380CC4-5D6E-409C-BE32-E72D297353CC}">
                <c16:uniqueId val="{00000003-39CC-478B-9C82-34559EFA3E3E}"/>
              </c:ext>
            </c:extLst>
          </c:dPt>
          <c:cat>
            <c:strRef>
              <c:f>Sheet4!$A$2:$A$6</c:f>
              <c:strCache>
                <c:ptCount val="5"/>
                <c:pt idx="0">
                  <c:v>A</c:v>
                </c:pt>
                <c:pt idx="1">
                  <c:v>B</c:v>
                </c:pt>
                <c:pt idx="2">
                  <c:v>C</c:v>
                </c:pt>
                <c:pt idx="3">
                  <c:v>D</c:v>
                </c:pt>
                <c:pt idx="4">
                  <c:v>E</c:v>
                </c:pt>
              </c:strCache>
            </c:strRef>
          </c:cat>
          <c:val>
            <c:numRef>
              <c:f>Sheet4!$B$2:$B$6</c:f>
              <c:numCache>
                <c:formatCode>General</c:formatCode>
                <c:ptCount val="5"/>
                <c:pt idx="0">
                  <c:v>0</c:v>
                </c:pt>
                <c:pt idx="1">
                  <c:v>0.37</c:v>
                </c:pt>
                <c:pt idx="2">
                  <c:v>0</c:v>
                </c:pt>
                <c:pt idx="3">
                  <c:v>-0.24</c:v>
                </c:pt>
                <c:pt idx="4">
                  <c:v>0.06</c:v>
                </c:pt>
              </c:numCache>
            </c:numRef>
          </c:val>
          <c:extLst>
            <c:ext xmlns:c16="http://schemas.microsoft.com/office/drawing/2014/chart" uri="{C3380CC4-5D6E-409C-BE32-E72D297353CC}">
              <c16:uniqueId val="{00000004-39CC-478B-9C82-34559EFA3E3E}"/>
            </c:ext>
          </c:extLst>
        </c:ser>
        <c:dLbls>
          <c:showLegendKey val="0"/>
          <c:showVal val="0"/>
          <c:showCatName val="0"/>
          <c:showSerName val="0"/>
          <c:showPercent val="0"/>
          <c:showBubbleSize val="0"/>
        </c:dLbls>
        <c:gapWidth val="219"/>
        <c:overlap val="-27"/>
        <c:axId val="1243826736"/>
        <c:axId val="1243827568"/>
      </c:barChart>
      <c:catAx>
        <c:axId val="1243826736"/>
        <c:scaling>
          <c:orientation val="minMax"/>
        </c:scaling>
        <c:delete val="0"/>
        <c:axPos val="b"/>
        <c:numFmt formatCode="General" sourceLinked="1"/>
        <c:majorTickMark val="none"/>
        <c:minorTickMark val="none"/>
        <c:tickLblPos val="high"/>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43827568"/>
        <c:crosses val="autoZero"/>
        <c:auto val="1"/>
        <c:lblAlgn val="ctr"/>
        <c:lblOffset val="100"/>
        <c:noMultiLvlLbl val="0"/>
      </c:catAx>
      <c:valAx>
        <c:axId val="1243827568"/>
        <c:scaling>
          <c:orientation val="minMax"/>
          <c:min val="-0.5"/>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43826736"/>
        <c:crosses val="autoZero"/>
        <c:crossBetween val="between"/>
      </c:valAx>
      <c:spPr>
        <a:solidFill>
          <a:schemeClr val="bg1"/>
        </a:solidFill>
        <a:ln>
          <a:solidFill>
            <a:schemeClr val="tx1"/>
          </a:solidFill>
        </a:ln>
        <a:effectLst/>
      </c:spPr>
    </c:plotArea>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6977115148742"/>
          <c:y val="0.20513187599801774"/>
          <c:w val="0.86278977839634452"/>
          <c:h val="0.59810803369858501"/>
        </c:manualLayout>
      </c:layout>
      <c:barChart>
        <c:barDir val="col"/>
        <c:grouping val="clustered"/>
        <c:varyColors val="0"/>
        <c:ser>
          <c:idx val="0"/>
          <c:order val="0"/>
          <c:tx>
            <c:strRef>
              <c:f>'1st'!$B$1</c:f>
              <c:strCache>
                <c:ptCount val="1"/>
                <c:pt idx="0">
                  <c:v>Effect Size</c:v>
                </c:pt>
              </c:strCache>
            </c:strRef>
          </c:tx>
          <c:spPr>
            <a:solidFill>
              <a:srgbClr val="92D050"/>
            </a:solidFill>
            <a:ln w="12700">
              <a:solidFill>
                <a:schemeClr val="tx1">
                  <a:lumMod val="50000"/>
                  <a:lumOff val="50000"/>
                </a:schemeClr>
              </a:solidFill>
            </a:ln>
          </c:spPr>
          <c:invertIfNegative val="0"/>
          <c:dPt>
            <c:idx val="0"/>
            <c:invertIfNegative val="0"/>
            <c:bubble3D val="0"/>
            <c:spPr>
              <a:solidFill>
                <a:srgbClr val="FFFF00"/>
              </a:solidFill>
              <a:ln w="12700">
                <a:solidFill>
                  <a:schemeClr val="tx1">
                    <a:lumMod val="50000"/>
                    <a:lumOff val="50000"/>
                  </a:schemeClr>
                </a:solidFill>
              </a:ln>
            </c:spPr>
            <c:extLst>
              <c:ext xmlns:c16="http://schemas.microsoft.com/office/drawing/2014/chart" uri="{C3380CC4-5D6E-409C-BE32-E72D297353CC}">
                <c16:uniqueId val="{00000001-E55E-4D88-BF93-C7C373235631}"/>
              </c:ext>
            </c:extLst>
          </c:dPt>
          <c:dPt>
            <c:idx val="1"/>
            <c:invertIfNegative val="0"/>
            <c:bubble3D val="0"/>
            <c:spPr>
              <a:solidFill>
                <a:srgbClr val="FFFF00"/>
              </a:solidFill>
              <a:ln w="12700">
                <a:solidFill>
                  <a:schemeClr val="tx1">
                    <a:lumMod val="50000"/>
                    <a:lumOff val="50000"/>
                  </a:schemeClr>
                </a:solidFill>
              </a:ln>
            </c:spPr>
            <c:extLst>
              <c:ext xmlns:c16="http://schemas.microsoft.com/office/drawing/2014/chart" uri="{C3380CC4-5D6E-409C-BE32-E72D297353CC}">
                <c16:uniqueId val="{00000003-E55E-4D88-BF93-C7C373235631}"/>
              </c:ext>
            </c:extLst>
          </c:dPt>
          <c:dPt>
            <c:idx val="2"/>
            <c:invertIfNegative val="0"/>
            <c:bubble3D val="0"/>
            <c:spPr>
              <a:solidFill>
                <a:srgbClr val="FFFF00"/>
              </a:solidFill>
              <a:ln w="12700">
                <a:solidFill>
                  <a:schemeClr val="tx1">
                    <a:lumMod val="50000"/>
                    <a:lumOff val="50000"/>
                  </a:schemeClr>
                </a:solidFill>
              </a:ln>
            </c:spPr>
            <c:extLst>
              <c:ext xmlns:c16="http://schemas.microsoft.com/office/drawing/2014/chart" uri="{C3380CC4-5D6E-409C-BE32-E72D297353CC}">
                <c16:uniqueId val="{00000005-E55E-4D88-BF93-C7C373235631}"/>
              </c:ext>
            </c:extLst>
          </c:dPt>
          <c:dPt>
            <c:idx val="3"/>
            <c:invertIfNegative val="0"/>
            <c:bubble3D val="0"/>
            <c:spPr>
              <a:solidFill>
                <a:srgbClr val="FFFF00"/>
              </a:solidFill>
              <a:ln w="12700">
                <a:solidFill>
                  <a:schemeClr val="tx1">
                    <a:lumMod val="50000"/>
                    <a:lumOff val="50000"/>
                  </a:schemeClr>
                </a:solidFill>
              </a:ln>
            </c:spPr>
            <c:extLst>
              <c:ext xmlns:c16="http://schemas.microsoft.com/office/drawing/2014/chart" uri="{C3380CC4-5D6E-409C-BE32-E72D297353CC}">
                <c16:uniqueId val="{00000007-E55E-4D88-BF93-C7C373235631}"/>
              </c:ext>
            </c:extLst>
          </c:dPt>
          <c:dPt>
            <c:idx val="4"/>
            <c:invertIfNegative val="0"/>
            <c:bubble3D val="0"/>
            <c:extLst>
              <c:ext xmlns:c16="http://schemas.microsoft.com/office/drawing/2014/chart" uri="{C3380CC4-5D6E-409C-BE32-E72D297353CC}">
                <c16:uniqueId val="{00000009-E55E-4D88-BF93-C7C373235631}"/>
              </c:ext>
            </c:extLst>
          </c:dPt>
          <c:dLbls>
            <c:dLbl>
              <c:idx val="0"/>
              <c:layout>
                <c:manualLayout>
                  <c:x val="0"/>
                  <c:y val="0.5936618085591167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55E-4D88-BF93-C7C373235631}"/>
                </c:ext>
              </c:extLst>
            </c:dLbl>
            <c:dLbl>
              <c:idx val="1"/>
              <c:layout>
                <c:manualLayout>
                  <c:x val="2.416669616145332E-3"/>
                  <c:y val="0.6192977862699168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55E-4D88-BF93-C7C373235631}"/>
                </c:ext>
              </c:extLst>
            </c:dLbl>
            <c:dLbl>
              <c:idx val="2"/>
              <c:layout>
                <c:manualLayout>
                  <c:x val="0"/>
                  <c:y val="-0.2108150188274985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55E-4D88-BF93-C7C373235631}"/>
                </c:ext>
              </c:extLst>
            </c:dLbl>
            <c:dLbl>
              <c:idx val="3"/>
              <c:layout>
                <c:manualLayout>
                  <c:x val="0"/>
                  <c:y val="-0.2302571092794384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E55E-4D88-BF93-C7C373235631}"/>
                </c:ext>
              </c:extLst>
            </c:dLbl>
            <c:dLbl>
              <c:idx val="4"/>
              <c:layout>
                <c:manualLayout>
                  <c:x val="0"/>
                  <c:y val="9.9933644060343935E-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E55E-4D88-BF93-C7C373235631}"/>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'1st'!$A$2:$A$6</c:f>
              <c:strCache>
                <c:ptCount val="5"/>
                <c:pt idx="0">
                  <c:v>A</c:v>
                </c:pt>
                <c:pt idx="1">
                  <c:v>B</c:v>
                </c:pt>
                <c:pt idx="2">
                  <c:v>C</c:v>
                </c:pt>
                <c:pt idx="3">
                  <c:v>D</c:v>
                </c:pt>
                <c:pt idx="4">
                  <c:v>E</c:v>
                </c:pt>
              </c:strCache>
            </c:strRef>
          </c:cat>
          <c:val>
            <c:numRef>
              <c:f>'1st'!$B$2:$B$6</c:f>
              <c:numCache>
                <c:formatCode>General</c:formatCode>
                <c:ptCount val="5"/>
                <c:pt idx="0">
                  <c:v>0.13</c:v>
                </c:pt>
                <c:pt idx="1">
                  <c:v>0.17</c:v>
                </c:pt>
                <c:pt idx="2">
                  <c:v>-0.06</c:v>
                </c:pt>
                <c:pt idx="3">
                  <c:v>-0.02</c:v>
                </c:pt>
                <c:pt idx="4" formatCode="0.00">
                  <c:v>-0.5</c:v>
                </c:pt>
              </c:numCache>
            </c:numRef>
          </c:val>
          <c:extLst>
            <c:ext xmlns:c16="http://schemas.microsoft.com/office/drawing/2014/chart" uri="{C3380CC4-5D6E-409C-BE32-E72D297353CC}">
              <c16:uniqueId val="{0000000A-E55E-4D88-BF93-C7C373235631}"/>
            </c:ext>
          </c:extLst>
        </c:ser>
        <c:dLbls>
          <c:showLegendKey val="0"/>
          <c:showVal val="1"/>
          <c:showCatName val="0"/>
          <c:showSerName val="0"/>
          <c:showPercent val="0"/>
          <c:showBubbleSize val="0"/>
        </c:dLbls>
        <c:gapWidth val="150"/>
        <c:axId val="214595584"/>
        <c:axId val="213111872"/>
      </c:barChart>
      <c:catAx>
        <c:axId val="214595584"/>
        <c:scaling>
          <c:orientation val="minMax"/>
        </c:scaling>
        <c:delete val="0"/>
        <c:axPos val="b"/>
        <c:numFmt formatCode="General" sourceLinked="0"/>
        <c:majorTickMark val="out"/>
        <c:minorTickMark val="none"/>
        <c:tickLblPos val="high"/>
        <c:spPr>
          <a:ln w="25400">
            <a:solidFill>
              <a:schemeClr val="tx1"/>
            </a:solidFill>
          </a:ln>
        </c:spPr>
        <c:crossAx val="213111872"/>
        <c:crossesAt val="0"/>
        <c:auto val="1"/>
        <c:lblAlgn val="ctr"/>
        <c:lblOffset val="0"/>
        <c:noMultiLvlLbl val="0"/>
      </c:catAx>
      <c:valAx>
        <c:axId val="213111872"/>
        <c:scaling>
          <c:orientation val="minMax"/>
          <c:max val="0.5"/>
          <c:min val="-0.5"/>
        </c:scaling>
        <c:delete val="0"/>
        <c:axPos val="l"/>
        <c:majorGridlines/>
        <c:numFmt formatCode="General" sourceLinked="1"/>
        <c:majorTickMark val="none"/>
        <c:minorTickMark val="none"/>
        <c:tickLblPos val="nextTo"/>
        <c:crossAx val="214595584"/>
        <c:crosses val="autoZero"/>
        <c:crossBetween val="between"/>
      </c:valAx>
      <c:spPr>
        <a:solidFill>
          <a:schemeClr val="bg1"/>
        </a:solidFill>
      </c:spPr>
    </c:plotArea>
    <c:plotVisOnly val="1"/>
    <c:dispBlanksAs val="gap"/>
    <c:showDLblsOverMax val="0"/>
  </c:chart>
  <c:spPr>
    <a:ln>
      <a:noFill/>
    </a:ln>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6977115148742"/>
          <c:y val="0.20513187599801774"/>
          <c:w val="0.86278977839634452"/>
          <c:h val="0.59810803369858501"/>
        </c:manualLayout>
      </c:layout>
      <c:barChart>
        <c:barDir val="col"/>
        <c:grouping val="clustered"/>
        <c:varyColors val="0"/>
        <c:ser>
          <c:idx val="0"/>
          <c:order val="0"/>
          <c:tx>
            <c:strRef>
              <c:f>'2nd'!$B$1</c:f>
              <c:strCache>
                <c:ptCount val="1"/>
                <c:pt idx="0">
                  <c:v>Effect Size</c:v>
                </c:pt>
              </c:strCache>
            </c:strRef>
          </c:tx>
          <c:spPr>
            <a:solidFill>
              <a:srgbClr val="FFFF00"/>
            </a:solidFill>
            <a:ln w="12700">
              <a:solidFill>
                <a:schemeClr val="tx1">
                  <a:lumMod val="50000"/>
                  <a:lumOff val="50000"/>
                </a:schemeClr>
              </a:solidFill>
            </a:ln>
          </c:spPr>
          <c:invertIfNegative val="0"/>
          <c:dPt>
            <c:idx val="0"/>
            <c:invertIfNegative val="0"/>
            <c:bubble3D val="0"/>
            <c:extLst>
              <c:ext xmlns:c16="http://schemas.microsoft.com/office/drawing/2014/chart" uri="{C3380CC4-5D6E-409C-BE32-E72D297353CC}">
                <c16:uniqueId val="{00000001-6904-46D3-98B2-1A93DD4730D8}"/>
              </c:ext>
            </c:extLst>
          </c:dPt>
          <c:dPt>
            <c:idx val="1"/>
            <c:invertIfNegative val="0"/>
            <c:bubble3D val="0"/>
            <c:extLst>
              <c:ext xmlns:c16="http://schemas.microsoft.com/office/drawing/2014/chart" uri="{C3380CC4-5D6E-409C-BE32-E72D297353CC}">
                <c16:uniqueId val="{00000003-6904-46D3-98B2-1A93DD4730D8}"/>
              </c:ext>
            </c:extLst>
          </c:dPt>
          <c:dPt>
            <c:idx val="2"/>
            <c:invertIfNegative val="0"/>
            <c:bubble3D val="0"/>
            <c:spPr>
              <a:solidFill>
                <a:srgbClr val="92D050"/>
              </a:solidFill>
              <a:ln w="12700">
                <a:solidFill>
                  <a:schemeClr val="tx1">
                    <a:lumMod val="50000"/>
                    <a:lumOff val="50000"/>
                  </a:schemeClr>
                </a:solidFill>
              </a:ln>
            </c:spPr>
            <c:extLst>
              <c:ext xmlns:c16="http://schemas.microsoft.com/office/drawing/2014/chart" uri="{C3380CC4-5D6E-409C-BE32-E72D297353CC}">
                <c16:uniqueId val="{00000005-6904-46D3-98B2-1A93DD4730D8}"/>
              </c:ext>
            </c:extLst>
          </c:dPt>
          <c:dPt>
            <c:idx val="3"/>
            <c:invertIfNegative val="0"/>
            <c:bubble3D val="0"/>
            <c:extLst>
              <c:ext xmlns:c16="http://schemas.microsoft.com/office/drawing/2014/chart" uri="{C3380CC4-5D6E-409C-BE32-E72D297353CC}">
                <c16:uniqueId val="{00000007-6904-46D3-98B2-1A93DD4730D8}"/>
              </c:ext>
            </c:extLst>
          </c:dPt>
          <c:dPt>
            <c:idx val="4"/>
            <c:invertIfNegative val="0"/>
            <c:bubble3D val="0"/>
            <c:extLst>
              <c:ext xmlns:c16="http://schemas.microsoft.com/office/drawing/2014/chart" uri="{C3380CC4-5D6E-409C-BE32-E72D297353CC}">
                <c16:uniqueId val="{00000009-6904-46D3-98B2-1A93DD4730D8}"/>
              </c:ext>
            </c:extLst>
          </c:dPt>
          <c:dLbls>
            <c:dLbl>
              <c:idx val="0"/>
              <c:layout>
                <c:manualLayout>
                  <c:x val="0"/>
                  <c:y val="-0.2059062782312544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904-46D3-98B2-1A93DD4730D8}"/>
                </c:ext>
              </c:extLst>
            </c:dLbl>
            <c:dLbl>
              <c:idx val="1"/>
              <c:layout>
                <c:manualLayout>
                  <c:x val="0"/>
                  <c:y val="0.6192977862699168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904-46D3-98B2-1A93DD4730D8}"/>
                </c:ext>
              </c:extLst>
            </c:dLbl>
            <c:dLbl>
              <c:idx val="2"/>
              <c:layout>
                <c:manualLayout>
                  <c:x val="0"/>
                  <c:y val="-0.1046065412566056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904-46D3-98B2-1A93DD4730D8}"/>
                </c:ext>
              </c:extLst>
            </c:dLbl>
            <c:dLbl>
              <c:idx val="3"/>
              <c:layout>
                <c:manualLayout>
                  <c:x val="0"/>
                  <c:y val="-0.20487396368811109"/>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6904-46D3-98B2-1A93DD4730D8}"/>
                </c:ext>
              </c:extLst>
            </c:dLbl>
            <c:dLbl>
              <c:idx val="4"/>
              <c:layout>
                <c:manualLayout>
                  <c:x val="-2.416669616145332E-3"/>
                  <c:y val="0.6294440491513635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6904-46D3-98B2-1A93DD4730D8}"/>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'2nd'!$A$2:$A$6</c:f>
              <c:strCache>
                <c:ptCount val="5"/>
                <c:pt idx="0">
                  <c:v>A</c:v>
                </c:pt>
                <c:pt idx="1">
                  <c:v>B</c:v>
                </c:pt>
                <c:pt idx="2">
                  <c:v>C</c:v>
                </c:pt>
                <c:pt idx="3">
                  <c:v>D</c:v>
                </c:pt>
                <c:pt idx="4">
                  <c:v>E</c:v>
                </c:pt>
              </c:strCache>
            </c:strRef>
          </c:cat>
          <c:val>
            <c:numRef>
              <c:f>'2nd'!$B$2:$B$6</c:f>
              <c:numCache>
                <c:formatCode>General</c:formatCode>
                <c:ptCount val="5"/>
                <c:pt idx="0">
                  <c:v>-0.06</c:v>
                </c:pt>
                <c:pt idx="1">
                  <c:v>0.18</c:v>
                </c:pt>
                <c:pt idx="2">
                  <c:v>-0.25</c:v>
                </c:pt>
                <c:pt idx="3">
                  <c:v>-7.0000000000000007E-2</c:v>
                </c:pt>
                <c:pt idx="4" formatCode="0.00">
                  <c:v>0.19</c:v>
                </c:pt>
              </c:numCache>
            </c:numRef>
          </c:val>
          <c:extLst>
            <c:ext xmlns:c16="http://schemas.microsoft.com/office/drawing/2014/chart" uri="{C3380CC4-5D6E-409C-BE32-E72D297353CC}">
              <c16:uniqueId val="{0000000A-6904-46D3-98B2-1A93DD4730D8}"/>
            </c:ext>
          </c:extLst>
        </c:ser>
        <c:dLbls>
          <c:showLegendKey val="0"/>
          <c:showVal val="1"/>
          <c:showCatName val="0"/>
          <c:showSerName val="0"/>
          <c:showPercent val="0"/>
          <c:showBubbleSize val="0"/>
        </c:dLbls>
        <c:gapWidth val="150"/>
        <c:axId val="214596096"/>
        <c:axId val="213113600"/>
      </c:barChart>
      <c:catAx>
        <c:axId val="214596096"/>
        <c:scaling>
          <c:orientation val="minMax"/>
        </c:scaling>
        <c:delete val="0"/>
        <c:axPos val="b"/>
        <c:numFmt formatCode="General" sourceLinked="0"/>
        <c:majorTickMark val="out"/>
        <c:minorTickMark val="none"/>
        <c:tickLblPos val="high"/>
        <c:spPr>
          <a:ln w="25400">
            <a:solidFill>
              <a:schemeClr val="tx1"/>
            </a:solidFill>
          </a:ln>
        </c:spPr>
        <c:crossAx val="213113600"/>
        <c:crossesAt val="0"/>
        <c:auto val="1"/>
        <c:lblAlgn val="ctr"/>
        <c:lblOffset val="0"/>
        <c:noMultiLvlLbl val="0"/>
      </c:catAx>
      <c:valAx>
        <c:axId val="213113600"/>
        <c:scaling>
          <c:orientation val="minMax"/>
          <c:max val="0.5"/>
          <c:min val="-0.5"/>
        </c:scaling>
        <c:delete val="0"/>
        <c:axPos val="l"/>
        <c:majorGridlines/>
        <c:numFmt formatCode="General" sourceLinked="1"/>
        <c:majorTickMark val="none"/>
        <c:minorTickMark val="none"/>
        <c:tickLblPos val="nextTo"/>
        <c:crossAx val="214596096"/>
        <c:crosses val="autoZero"/>
        <c:crossBetween val="between"/>
      </c:valAx>
      <c:spPr>
        <a:solidFill>
          <a:schemeClr val="bg1"/>
        </a:solidFill>
      </c:spPr>
    </c:plotArea>
    <c:plotVisOnly val="1"/>
    <c:dispBlanksAs val="gap"/>
    <c:showDLblsOverMax val="0"/>
  </c:chart>
  <c:spPr>
    <a:ln>
      <a:noFill/>
    </a:ln>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6977115148742"/>
          <c:y val="0.20513187599801774"/>
          <c:w val="0.86278977839634452"/>
          <c:h val="0.59810803369858501"/>
        </c:manualLayout>
      </c:layout>
      <c:barChart>
        <c:barDir val="col"/>
        <c:grouping val="clustered"/>
        <c:varyColors val="0"/>
        <c:ser>
          <c:idx val="0"/>
          <c:order val="0"/>
          <c:tx>
            <c:strRef>
              <c:f>'3rd'!$B$1</c:f>
              <c:strCache>
                <c:ptCount val="1"/>
                <c:pt idx="0">
                  <c:v>Effect Size</c:v>
                </c:pt>
              </c:strCache>
            </c:strRef>
          </c:tx>
          <c:spPr>
            <a:solidFill>
              <a:srgbClr val="FFFF00"/>
            </a:solidFill>
            <a:ln w="12700">
              <a:solidFill>
                <a:schemeClr val="tx1">
                  <a:lumMod val="50000"/>
                  <a:lumOff val="50000"/>
                </a:schemeClr>
              </a:solidFill>
            </a:ln>
          </c:spPr>
          <c:invertIfNegative val="0"/>
          <c:dPt>
            <c:idx val="0"/>
            <c:invertIfNegative val="0"/>
            <c:bubble3D val="0"/>
            <c:extLst>
              <c:ext xmlns:c16="http://schemas.microsoft.com/office/drawing/2014/chart" uri="{C3380CC4-5D6E-409C-BE32-E72D297353CC}">
                <c16:uniqueId val="{00000000-23A5-40C8-BDB3-FC89C5645B6F}"/>
              </c:ext>
            </c:extLst>
          </c:dPt>
          <c:dPt>
            <c:idx val="1"/>
            <c:invertIfNegative val="0"/>
            <c:bubble3D val="0"/>
            <c:extLst>
              <c:ext xmlns:c16="http://schemas.microsoft.com/office/drawing/2014/chart" uri="{C3380CC4-5D6E-409C-BE32-E72D297353CC}">
                <c16:uniqueId val="{00000001-23A5-40C8-BDB3-FC89C5645B6F}"/>
              </c:ext>
            </c:extLst>
          </c:dPt>
          <c:dPt>
            <c:idx val="2"/>
            <c:invertIfNegative val="0"/>
            <c:bubble3D val="0"/>
            <c:spPr>
              <a:solidFill>
                <a:srgbClr val="92D050"/>
              </a:solidFill>
              <a:ln w="12700">
                <a:solidFill>
                  <a:schemeClr val="tx1">
                    <a:lumMod val="50000"/>
                    <a:lumOff val="50000"/>
                  </a:schemeClr>
                </a:solidFill>
              </a:ln>
            </c:spPr>
            <c:extLst>
              <c:ext xmlns:c16="http://schemas.microsoft.com/office/drawing/2014/chart" uri="{C3380CC4-5D6E-409C-BE32-E72D297353CC}">
                <c16:uniqueId val="{00000003-23A5-40C8-BDB3-FC89C5645B6F}"/>
              </c:ext>
            </c:extLst>
          </c:dPt>
          <c:dPt>
            <c:idx val="3"/>
            <c:invertIfNegative val="0"/>
            <c:bubble3D val="0"/>
            <c:extLst>
              <c:ext xmlns:c16="http://schemas.microsoft.com/office/drawing/2014/chart" uri="{C3380CC4-5D6E-409C-BE32-E72D297353CC}">
                <c16:uniqueId val="{00000004-23A5-40C8-BDB3-FC89C5645B6F}"/>
              </c:ext>
            </c:extLst>
          </c:dPt>
          <c:dPt>
            <c:idx val="4"/>
            <c:invertIfNegative val="0"/>
            <c:bubble3D val="0"/>
            <c:spPr>
              <a:solidFill>
                <a:srgbClr val="92D050"/>
              </a:solidFill>
              <a:ln w="12700">
                <a:solidFill>
                  <a:schemeClr val="tx1">
                    <a:lumMod val="50000"/>
                    <a:lumOff val="50000"/>
                  </a:schemeClr>
                </a:solidFill>
              </a:ln>
            </c:spPr>
            <c:extLst>
              <c:ext xmlns:c16="http://schemas.microsoft.com/office/drawing/2014/chart" uri="{C3380CC4-5D6E-409C-BE32-E72D297353CC}">
                <c16:uniqueId val="{00000006-23A5-40C8-BDB3-FC89C5645B6F}"/>
              </c:ext>
            </c:extLst>
          </c:dPt>
          <c:dLbls>
            <c:dLbl>
              <c:idx val="0"/>
              <c:layout>
                <c:manualLayout>
                  <c:x val="0"/>
                  <c:y val="0.6048193999184541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3A5-40C8-BDB3-FC89C5645B6F}"/>
                </c:ext>
              </c:extLst>
            </c:dLbl>
            <c:dLbl>
              <c:idx val="1"/>
              <c:layout>
                <c:manualLayout>
                  <c:x val="0"/>
                  <c:y val="-0.2595706450916591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3A5-40C8-BDB3-FC89C5645B6F}"/>
                </c:ext>
              </c:extLst>
            </c:dLbl>
            <c:dLbl>
              <c:idx val="2"/>
              <c:layout>
                <c:manualLayout>
                  <c:x val="0"/>
                  <c:y val="-0.168063405898483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3A5-40C8-BDB3-FC89C5645B6F}"/>
                </c:ext>
              </c:extLst>
            </c:dLbl>
            <c:dLbl>
              <c:idx val="3"/>
              <c:layout>
                <c:manualLayout>
                  <c:x val="0"/>
                  <c:y val="-0.255639255534325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3A5-40C8-BDB3-FC89C5645B6F}"/>
                </c:ext>
              </c:extLst>
            </c:dLbl>
            <c:dLbl>
              <c:idx val="4"/>
              <c:layout>
                <c:manualLayout>
                  <c:x val="-2.4166696161455094E-3"/>
                  <c:y val="7.559980173165018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3A5-40C8-BDB3-FC89C5645B6F}"/>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'3rd'!$A$2:$A$6</c:f>
              <c:strCache>
                <c:ptCount val="5"/>
                <c:pt idx="0">
                  <c:v>A</c:v>
                </c:pt>
                <c:pt idx="1">
                  <c:v>B</c:v>
                </c:pt>
                <c:pt idx="2">
                  <c:v>C</c:v>
                </c:pt>
                <c:pt idx="3">
                  <c:v>D</c:v>
                </c:pt>
                <c:pt idx="4">
                  <c:v>E</c:v>
                </c:pt>
              </c:strCache>
            </c:strRef>
          </c:cat>
          <c:val>
            <c:numRef>
              <c:f>'3rd'!$B$2:$B$6</c:f>
              <c:numCache>
                <c:formatCode>0.00</c:formatCode>
                <c:ptCount val="5"/>
                <c:pt idx="0">
                  <c:v>0.1</c:v>
                </c:pt>
                <c:pt idx="1">
                  <c:v>-0.04</c:v>
                </c:pt>
                <c:pt idx="2">
                  <c:v>-0.2</c:v>
                </c:pt>
                <c:pt idx="3">
                  <c:v>-0.03</c:v>
                </c:pt>
                <c:pt idx="4">
                  <c:v>-0.53</c:v>
                </c:pt>
              </c:numCache>
            </c:numRef>
          </c:val>
          <c:extLst>
            <c:ext xmlns:c16="http://schemas.microsoft.com/office/drawing/2014/chart" uri="{C3380CC4-5D6E-409C-BE32-E72D297353CC}">
              <c16:uniqueId val="{00000007-23A5-40C8-BDB3-FC89C5645B6F}"/>
            </c:ext>
          </c:extLst>
        </c:ser>
        <c:dLbls>
          <c:showLegendKey val="0"/>
          <c:showVal val="1"/>
          <c:showCatName val="0"/>
          <c:showSerName val="0"/>
          <c:showPercent val="0"/>
          <c:showBubbleSize val="0"/>
        </c:dLbls>
        <c:gapWidth val="150"/>
        <c:axId val="213565440"/>
        <c:axId val="213836352"/>
      </c:barChart>
      <c:catAx>
        <c:axId val="213565440"/>
        <c:scaling>
          <c:orientation val="minMax"/>
        </c:scaling>
        <c:delete val="0"/>
        <c:axPos val="b"/>
        <c:numFmt formatCode="General" sourceLinked="0"/>
        <c:majorTickMark val="out"/>
        <c:minorTickMark val="none"/>
        <c:tickLblPos val="high"/>
        <c:spPr>
          <a:ln w="25400">
            <a:solidFill>
              <a:schemeClr val="tx1"/>
            </a:solidFill>
          </a:ln>
        </c:spPr>
        <c:crossAx val="213836352"/>
        <c:crossesAt val="0"/>
        <c:auto val="1"/>
        <c:lblAlgn val="ctr"/>
        <c:lblOffset val="0"/>
        <c:noMultiLvlLbl val="0"/>
      </c:catAx>
      <c:valAx>
        <c:axId val="213836352"/>
        <c:scaling>
          <c:orientation val="minMax"/>
          <c:max val="0.5"/>
          <c:min val="-0.60000000000000009"/>
        </c:scaling>
        <c:delete val="0"/>
        <c:axPos val="l"/>
        <c:majorGridlines/>
        <c:numFmt formatCode="0.00" sourceLinked="1"/>
        <c:majorTickMark val="none"/>
        <c:minorTickMark val="none"/>
        <c:tickLblPos val="nextTo"/>
        <c:crossAx val="213565440"/>
        <c:crosses val="autoZero"/>
        <c:crossBetween val="between"/>
      </c:valAx>
      <c:spPr>
        <a:solidFill>
          <a:schemeClr val="bg1"/>
        </a:solidFill>
      </c:spPr>
    </c:plotArea>
    <c:plotVisOnly val="1"/>
    <c:dispBlanksAs val="gap"/>
    <c:showDLblsOverMax val="0"/>
  </c:chart>
  <c:spPr>
    <a:ln>
      <a:noFill/>
    </a:ln>
  </c:sp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6977115148742"/>
          <c:y val="0.20513187599801774"/>
          <c:w val="0.86278977839634452"/>
          <c:h val="0.59810803369858501"/>
        </c:manualLayout>
      </c:layout>
      <c:barChart>
        <c:barDir val="col"/>
        <c:grouping val="clustered"/>
        <c:varyColors val="0"/>
        <c:ser>
          <c:idx val="0"/>
          <c:order val="0"/>
          <c:tx>
            <c:strRef>
              <c:f>'General Victimization'!$B$1</c:f>
              <c:strCache>
                <c:ptCount val="1"/>
                <c:pt idx="0">
                  <c:v>Effect Size</c:v>
                </c:pt>
              </c:strCache>
            </c:strRef>
          </c:tx>
          <c:spPr>
            <a:ln w="12700">
              <a:solidFill>
                <a:schemeClr val="tx1">
                  <a:lumMod val="50000"/>
                  <a:lumOff val="50000"/>
                </a:schemeClr>
              </a:solidFill>
            </a:ln>
          </c:spPr>
          <c:invertIfNegative val="0"/>
          <c:dPt>
            <c:idx val="0"/>
            <c:invertIfNegative val="0"/>
            <c:bubble3D val="0"/>
            <c:spPr>
              <a:solidFill>
                <a:srgbClr val="92D050"/>
              </a:solidFill>
              <a:ln w="12700">
                <a:solidFill>
                  <a:schemeClr val="tx1">
                    <a:lumMod val="50000"/>
                    <a:lumOff val="50000"/>
                  </a:schemeClr>
                </a:solidFill>
              </a:ln>
            </c:spPr>
            <c:extLst>
              <c:ext xmlns:c16="http://schemas.microsoft.com/office/drawing/2014/chart" uri="{C3380CC4-5D6E-409C-BE32-E72D297353CC}">
                <c16:uniqueId val="{00000001-BF2C-472B-9147-A48054D3E115}"/>
              </c:ext>
            </c:extLst>
          </c:dPt>
          <c:dPt>
            <c:idx val="1"/>
            <c:invertIfNegative val="0"/>
            <c:bubble3D val="0"/>
            <c:spPr>
              <a:solidFill>
                <a:srgbClr val="92D050"/>
              </a:solidFill>
              <a:ln w="12700">
                <a:solidFill>
                  <a:schemeClr val="tx1">
                    <a:lumMod val="50000"/>
                    <a:lumOff val="50000"/>
                  </a:schemeClr>
                </a:solidFill>
              </a:ln>
            </c:spPr>
            <c:extLst>
              <c:ext xmlns:c16="http://schemas.microsoft.com/office/drawing/2014/chart" uri="{C3380CC4-5D6E-409C-BE32-E72D297353CC}">
                <c16:uniqueId val="{00000003-BF2C-472B-9147-A48054D3E115}"/>
              </c:ext>
            </c:extLst>
          </c:dPt>
          <c:dPt>
            <c:idx val="2"/>
            <c:invertIfNegative val="0"/>
            <c:bubble3D val="0"/>
            <c:spPr>
              <a:solidFill>
                <a:srgbClr val="92D050"/>
              </a:solidFill>
              <a:ln w="12700">
                <a:solidFill>
                  <a:schemeClr val="tx1">
                    <a:lumMod val="50000"/>
                    <a:lumOff val="50000"/>
                  </a:schemeClr>
                </a:solidFill>
              </a:ln>
            </c:spPr>
            <c:extLst>
              <c:ext xmlns:c16="http://schemas.microsoft.com/office/drawing/2014/chart" uri="{C3380CC4-5D6E-409C-BE32-E72D297353CC}">
                <c16:uniqueId val="{00000005-BF2C-472B-9147-A48054D3E115}"/>
              </c:ext>
            </c:extLst>
          </c:dPt>
          <c:dPt>
            <c:idx val="3"/>
            <c:invertIfNegative val="0"/>
            <c:bubble3D val="0"/>
            <c:spPr>
              <a:solidFill>
                <a:srgbClr val="92D050"/>
              </a:solidFill>
              <a:ln w="12700">
                <a:solidFill>
                  <a:schemeClr val="tx1">
                    <a:lumMod val="50000"/>
                    <a:lumOff val="50000"/>
                  </a:schemeClr>
                </a:solidFill>
              </a:ln>
            </c:spPr>
            <c:extLst>
              <c:ext xmlns:c16="http://schemas.microsoft.com/office/drawing/2014/chart" uri="{C3380CC4-5D6E-409C-BE32-E72D297353CC}">
                <c16:uniqueId val="{00000007-BF2C-472B-9147-A48054D3E115}"/>
              </c:ext>
            </c:extLst>
          </c:dPt>
          <c:dPt>
            <c:idx val="4"/>
            <c:invertIfNegative val="0"/>
            <c:bubble3D val="0"/>
            <c:spPr>
              <a:solidFill>
                <a:srgbClr val="FFFF00"/>
              </a:solidFill>
              <a:ln w="12700">
                <a:solidFill>
                  <a:schemeClr val="tx1">
                    <a:lumMod val="50000"/>
                    <a:lumOff val="50000"/>
                  </a:schemeClr>
                </a:solidFill>
              </a:ln>
            </c:spPr>
            <c:extLst>
              <c:ext xmlns:c16="http://schemas.microsoft.com/office/drawing/2014/chart" uri="{C3380CC4-5D6E-409C-BE32-E72D297353CC}">
                <c16:uniqueId val="{00000009-BF2C-472B-9147-A48054D3E115}"/>
              </c:ext>
            </c:extLst>
          </c:dPt>
          <c:dLbls>
            <c:dLbl>
              <c:idx val="0"/>
              <c:layout>
                <c:manualLayout>
                  <c:x val="0"/>
                  <c:y val="-0.1678321678321678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F2C-472B-9147-A48054D3E115}"/>
                </c:ext>
              </c:extLst>
            </c:dLbl>
            <c:dLbl>
              <c:idx val="1"/>
              <c:layout>
                <c:manualLayout>
                  <c:x val="0"/>
                  <c:y val="-2.797202797202797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F2C-472B-9147-A48054D3E115}"/>
                </c:ext>
              </c:extLst>
            </c:dLbl>
            <c:dLbl>
              <c:idx val="2"/>
              <c:layout>
                <c:manualLayout>
                  <c:x val="0"/>
                  <c:y val="-4.582587722710661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F2C-472B-9147-A48054D3E115}"/>
                </c:ext>
              </c:extLst>
            </c:dLbl>
            <c:dLbl>
              <c:idx val="3"/>
              <c:layout>
                <c:manualLayout>
                  <c:x val="0"/>
                  <c:y val="-6.526806526806526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BF2C-472B-9147-A48054D3E115}"/>
                </c:ext>
              </c:extLst>
            </c:dLbl>
            <c:dLbl>
              <c:idx val="4"/>
              <c:layout>
                <c:manualLayout>
                  <c:x val="-1.1837366616657815E-16"/>
                  <c:y val="-0.23310023310023309"/>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BF2C-472B-9147-A48054D3E115}"/>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'General Victimization'!$A$2:$A$6</c:f>
              <c:strCache>
                <c:ptCount val="5"/>
                <c:pt idx="0">
                  <c:v>A</c:v>
                </c:pt>
                <c:pt idx="1">
                  <c:v>B</c:v>
                </c:pt>
                <c:pt idx="2">
                  <c:v>C</c:v>
                </c:pt>
                <c:pt idx="3">
                  <c:v>D</c:v>
                </c:pt>
                <c:pt idx="4">
                  <c:v>E</c:v>
                </c:pt>
              </c:strCache>
            </c:strRef>
          </c:cat>
          <c:val>
            <c:numRef>
              <c:f>'General Victimization'!$B$2:$B$6</c:f>
              <c:numCache>
                <c:formatCode>General</c:formatCode>
                <c:ptCount val="5"/>
                <c:pt idx="0">
                  <c:v>-0.26</c:v>
                </c:pt>
                <c:pt idx="1">
                  <c:v>-0.49</c:v>
                </c:pt>
                <c:pt idx="2">
                  <c:v>-0.39</c:v>
                </c:pt>
                <c:pt idx="3">
                  <c:v>-0.43</c:v>
                </c:pt>
                <c:pt idx="4">
                  <c:v>-0.14000000000000001</c:v>
                </c:pt>
              </c:numCache>
            </c:numRef>
          </c:val>
          <c:extLst>
            <c:ext xmlns:c16="http://schemas.microsoft.com/office/drawing/2014/chart" uri="{C3380CC4-5D6E-409C-BE32-E72D297353CC}">
              <c16:uniqueId val="{0000000A-BF2C-472B-9147-A48054D3E115}"/>
            </c:ext>
          </c:extLst>
        </c:ser>
        <c:dLbls>
          <c:showLegendKey val="0"/>
          <c:showVal val="1"/>
          <c:showCatName val="0"/>
          <c:showSerName val="0"/>
          <c:showPercent val="0"/>
          <c:showBubbleSize val="0"/>
        </c:dLbls>
        <c:gapWidth val="150"/>
        <c:axId val="213673472"/>
        <c:axId val="213106688"/>
      </c:barChart>
      <c:catAx>
        <c:axId val="213673472"/>
        <c:scaling>
          <c:orientation val="minMax"/>
        </c:scaling>
        <c:delete val="0"/>
        <c:axPos val="b"/>
        <c:numFmt formatCode="General" sourceLinked="0"/>
        <c:majorTickMark val="out"/>
        <c:minorTickMark val="none"/>
        <c:tickLblPos val="high"/>
        <c:spPr>
          <a:ln w="25400">
            <a:solidFill>
              <a:schemeClr val="tx1"/>
            </a:solidFill>
          </a:ln>
        </c:spPr>
        <c:crossAx val="213106688"/>
        <c:crossesAt val="0"/>
        <c:auto val="1"/>
        <c:lblAlgn val="ctr"/>
        <c:lblOffset val="0"/>
        <c:noMultiLvlLbl val="0"/>
      </c:catAx>
      <c:valAx>
        <c:axId val="213106688"/>
        <c:scaling>
          <c:orientation val="minMax"/>
          <c:max val="0.5"/>
          <c:min val="-0.5"/>
        </c:scaling>
        <c:delete val="0"/>
        <c:axPos val="l"/>
        <c:majorGridlines/>
        <c:numFmt formatCode="General" sourceLinked="1"/>
        <c:majorTickMark val="none"/>
        <c:minorTickMark val="none"/>
        <c:tickLblPos val="nextTo"/>
        <c:crossAx val="213673472"/>
        <c:crosses val="autoZero"/>
        <c:crossBetween val="between"/>
      </c:valAx>
      <c:spPr>
        <a:solidFill>
          <a:schemeClr val="bg1"/>
        </a:solidFill>
      </c:spPr>
    </c:plotArea>
    <c:plotVisOnly val="1"/>
    <c:dispBlanksAs val="gap"/>
    <c:showDLblsOverMax val="0"/>
  </c:chart>
  <c:spPr>
    <a:ln>
      <a:noFill/>
    </a:ln>
  </c:sp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6977115148742"/>
          <c:y val="0.20513187599801774"/>
          <c:w val="0.86278977839634452"/>
          <c:h val="0.59810803369858501"/>
        </c:manualLayout>
      </c:layout>
      <c:barChart>
        <c:barDir val="col"/>
        <c:grouping val="clustered"/>
        <c:varyColors val="0"/>
        <c:ser>
          <c:idx val="0"/>
          <c:order val="0"/>
          <c:tx>
            <c:strRef>
              <c:f>'General Perpetration'!$B$1</c:f>
              <c:strCache>
                <c:ptCount val="1"/>
                <c:pt idx="0">
                  <c:v>Effect Size</c:v>
                </c:pt>
              </c:strCache>
            </c:strRef>
          </c:tx>
          <c:spPr>
            <a:ln w="12700">
              <a:solidFill>
                <a:schemeClr val="tx1">
                  <a:lumMod val="50000"/>
                  <a:lumOff val="50000"/>
                </a:schemeClr>
              </a:solidFill>
            </a:ln>
          </c:spPr>
          <c:invertIfNegative val="0"/>
          <c:dPt>
            <c:idx val="0"/>
            <c:invertIfNegative val="0"/>
            <c:bubble3D val="0"/>
            <c:spPr>
              <a:solidFill>
                <a:srgbClr val="92D050"/>
              </a:solidFill>
              <a:ln w="12700">
                <a:solidFill>
                  <a:schemeClr val="tx1">
                    <a:lumMod val="50000"/>
                    <a:lumOff val="50000"/>
                  </a:schemeClr>
                </a:solidFill>
              </a:ln>
            </c:spPr>
            <c:extLst>
              <c:ext xmlns:c16="http://schemas.microsoft.com/office/drawing/2014/chart" uri="{C3380CC4-5D6E-409C-BE32-E72D297353CC}">
                <c16:uniqueId val="{00000001-393D-4D83-98CE-7BAC65FF9F4F}"/>
              </c:ext>
            </c:extLst>
          </c:dPt>
          <c:dPt>
            <c:idx val="1"/>
            <c:invertIfNegative val="0"/>
            <c:bubble3D val="0"/>
            <c:spPr>
              <a:solidFill>
                <a:srgbClr val="92D050"/>
              </a:solidFill>
              <a:ln w="12700">
                <a:solidFill>
                  <a:schemeClr val="tx1">
                    <a:lumMod val="50000"/>
                    <a:lumOff val="50000"/>
                  </a:schemeClr>
                </a:solidFill>
              </a:ln>
            </c:spPr>
            <c:extLst>
              <c:ext xmlns:c16="http://schemas.microsoft.com/office/drawing/2014/chart" uri="{C3380CC4-5D6E-409C-BE32-E72D297353CC}">
                <c16:uniqueId val="{00000003-393D-4D83-98CE-7BAC65FF9F4F}"/>
              </c:ext>
            </c:extLst>
          </c:dPt>
          <c:dPt>
            <c:idx val="2"/>
            <c:invertIfNegative val="0"/>
            <c:bubble3D val="0"/>
            <c:spPr>
              <a:solidFill>
                <a:srgbClr val="92D050"/>
              </a:solidFill>
              <a:ln w="12700">
                <a:solidFill>
                  <a:schemeClr val="tx1">
                    <a:lumMod val="50000"/>
                    <a:lumOff val="50000"/>
                  </a:schemeClr>
                </a:solidFill>
              </a:ln>
            </c:spPr>
            <c:extLst>
              <c:ext xmlns:c16="http://schemas.microsoft.com/office/drawing/2014/chart" uri="{C3380CC4-5D6E-409C-BE32-E72D297353CC}">
                <c16:uniqueId val="{00000005-393D-4D83-98CE-7BAC65FF9F4F}"/>
              </c:ext>
            </c:extLst>
          </c:dPt>
          <c:dPt>
            <c:idx val="3"/>
            <c:invertIfNegative val="0"/>
            <c:bubble3D val="0"/>
            <c:spPr>
              <a:solidFill>
                <a:srgbClr val="92D050"/>
              </a:solidFill>
              <a:ln w="12700">
                <a:solidFill>
                  <a:schemeClr val="tx1">
                    <a:lumMod val="50000"/>
                    <a:lumOff val="50000"/>
                  </a:schemeClr>
                </a:solidFill>
              </a:ln>
            </c:spPr>
            <c:extLst>
              <c:ext xmlns:c16="http://schemas.microsoft.com/office/drawing/2014/chart" uri="{C3380CC4-5D6E-409C-BE32-E72D297353CC}">
                <c16:uniqueId val="{00000007-393D-4D83-98CE-7BAC65FF9F4F}"/>
              </c:ext>
            </c:extLst>
          </c:dPt>
          <c:dPt>
            <c:idx val="4"/>
            <c:invertIfNegative val="0"/>
            <c:bubble3D val="0"/>
            <c:spPr>
              <a:solidFill>
                <a:srgbClr val="92D050"/>
              </a:solidFill>
              <a:ln w="12700">
                <a:solidFill>
                  <a:schemeClr val="tx1">
                    <a:lumMod val="50000"/>
                    <a:lumOff val="50000"/>
                  </a:schemeClr>
                </a:solidFill>
              </a:ln>
            </c:spPr>
            <c:extLst>
              <c:ext xmlns:c16="http://schemas.microsoft.com/office/drawing/2014/chart" uri="{C3380CC4-5D6E-409C-BE32-E72D297353CC}">
                <c16:uniqueId val="{00000009-393D-4D83-98CE-7BAC65FF9F4F}"/>
              </c:ext>
            </c:extLst>
          </c:dPt>
          <c:dLbls>
            <c:dLbl>
              <c:idx val="0"/>
              <c:layout>
                <c:manualLayout>
                  <c:x val="0"/>
                  <c:y val="-0.1678321678321678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93D-4D83-98CE-7BAC65FF9F4F}"/>
                </c:ext>
              </c:extLst>
            </c:dLbl>
            <c:dLbl>
              <c:idx val="1"/>
              <c:layout>
                <c:manualLayout>
                  <c:x val="0"/>
                  <c:y val="-2.797202797202797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93D-4D83-98CE-7BAC65FF9F4F}"/>
                </c:ext>
              </c:extLst>
            </c:dLbl>
            <c:dLbl>
              <c:idx val="2"/>
              <c:layout>
                <c:manualLayout>
                  <c:x val="0"/>
                  <c:y val="-0.1219740092578529"/>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93D-4D83-98CE-7BAC65FF9F4F}"/>
                </c:ext>
              </c:extLst>
            </c:dLbl>
            <c:dLbl>
              <c:idx val="3"/>
              <c:layout>
                <c:manualLayout>
                  <c:x val="0"/>
                  <c:y val="-6.526806526806526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393D-4D83-98CE-7BAC65FF9F4F}"/>
                </c:ext>
              </c:extLst>
            </c:dLbl>
            <c:dLbl>
              <c:idx val="4"/>
              <c:layout>
                <c:manualLayout>
                  <c:x val="-1.1837366616657815E-16"/>
                  <c:y val="-0.23310023310023309"/>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393D-4D83-98CE-7BAC65FF9F4F}"/>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'General Perpetration'!$A$2:$A$6</c:f>
              <c:strCache>
                <c:ptCount val="5"/>
                <c:pt idx="0">
                  <c:v>A</c:v>
                </c:pt>
                <c:pt idx="1">
                  <c:v>B</c:v>
                </c:pt>
                <c:pt idx="2">
                  <c:v>C</c:v>
                </c:pt>
                <c:pt idx="3">
                  <c:v>D</c:v>
                </c:pt>
                <c:pt idx="4">
                  <c:v>E</c:v>
                </c:pt>
              </c:strCache>
            </c:strRef>
          </c:cat>
          <c:val>
            <c:numRef>
              <c:f>'General Perpetration'!$B$2:$B$6</c:f>
              <c:numCache>
                <c:formatCode>General</c:formatCode>
                <c:ptCount val="5"/>
                <c:pt idx="0">
                  <c:v>-0.22</c:v>
                </c:pt>
                <c:pt idx="1">
                  <c:v>-0.39</c:v>
                </c:pt>
                <c:pt idx="2">
                  <c:v>-0.22</c:v>
                </c:pt>
                <c:pt idx="3">
                  <c:v>-0.46</c:v>
                </c:pt>
                <c:pt idx="4">
                  <c:v>-0.23</c:v>
                </c:pt>
              </c:numCache>
            </c:numRef>
          </c:val>
          <c:extLst>
            <c:ext xmlns:c16="http://schemas.microsoft.com/office/drawing/2014/chart" uri="{C3380CC4-5D6E-409C-BE32-E72D297353CC}">
              <c16:uniqueId val="{0000000A-393D-4D83-98CE-7BAC65FF9F4F}"/>
            </c:ext>
          </c:extLst>
        </c:ser>
        <c:dLbls>
          <c:showLegendKey val="0"/>
          <c:showVal val="1"/>
          <c:showCatName val="0"/>
          <c:showSerName val="0"/>
          <c:showPercent val="0"/>
          <c:showBubbleSize val="0"/>
        </c:dLbls>
        <c:gapWidth val="150"/>
        <c:axId val="213673984"/>
        <c:axId val="213108416"/>
      </c:barChart>
      <c:catAx>
        <c:axId val="213673984"/>
        <c:scaling>
          <c:orientation val="minMax"/>
        </c:scaling>
        <c:delete val="0"/>
        <c:axPos val="b"/>
        <c:numFmt formatCode="General" sourceLinked="0"/>
        <c:majorTickMark val="out"/>
        <c:minorTickMark val="none"/>
        <c:tickLblPos val="high"/>
        <c:spPr>
          <a:ln w="25400">
            <a:solidFill>
              <a:schemeClr val="tx1"/>
            </a:solidFill>
          </a:ln>
        </c:spPr>
        <c:crossAx val="213108416"/>
        <c:crossesAt val="0"/>
        <c:auto val="1"/>
        <c:lblAlgn val="ctr"/>
        <c:lblOffset val="0"/>
        <c:noMultiLvlLbl val="0"/>
      </c:catAx>
      <c:valAx>
        <c:axId val="213108416"/>
        <c:scaling>
          <c:orientation val="minMax"/>
          <c:max val="0.5"/>
          <c:min val="-0.5"/>
        </c:scaling>
        <c:delete val="0"/>
        <c:axPos val="l"/>
        <c:majorGridlines/>
        <c:numFmt formatCode="General" sourceLinked="1"/>
        <c:majorTickMark val="none"/>
        <c:minorTickMark val="none"/>
        <c:tickLblPos val="nextTo"/>
        <c:crossAx val="213673984"/>
        <c:crosses val="autoZero"/>
        <c:crossBetween val="between"/>
      </c:valAx>
      <c:spPr>
        <a:solidFill>
          <a:schemeClr val="bg1"/>
        </a:solidFill>
      </c:spPr>
    </c:plotArea>
    <c:plotVisOnly val="1"/>
    <c:dispBlanksAs val="gap"/>
    <c:showDLblsOverMax val="0"/>
  </c:chart>
  <c:spPr>
    <a:ln>
      <a:noFill/>
    </a:ln>
  </c:sp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3B980E-428E-4F5D-AEAF-93393F3D592E}" type="datetimeFigureOut">
              <a:rPr lang="en-US" smtClean="0"/>
              <a:t>11/6/2019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396768-9C3B-4FDB-B25A-3736C8131373}" type="slidenum">
              <a:rPr lang="en-US" smtClean="0"/>
              <a:t>‹#›</a:t>
            </a:fld>
            <a:endParaRPr lang="en-US"/>
          </a:p>
        </p:txBody>
      </p:sp>
    </p:spTree>
    <p:extLst>
      <p:ext uri="{BB962C8B-B14F-4D97-AF65-F5344CB8AC3E}">
        <p14:creationId xmlns:p14="http://schemas.microsoft.com/office/powerpoint/2010/main" val="1051257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Meta-analytic and review studies of common generalized bullying prevention programs (second step, </a:t>
            </a:r>
            <a:r>
              <a:rPr lang="en-US" sz="1200" kern="1200" dirty="0" err="1">
                <a:solidFill>
                  <a:schemeClr val="tx1"/>
                </a:solidFill>
                <a:effectLst/>
                <a:latin typeface="+mn-lt"/>
                <a:ea typeface="+mn-ea"/>
                <a:cs typeface="+mn-cs"/>
              </a:rPr>
              <a:t>KiVA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Olweus</a:t>
            </a:r>
            <a:r>
              <a:rPr lang="en-US" sz="1200" kern="1200" dirty="0">
                <a:solidFill>
                  <a:schemeClr val="tx1"/>
                </a:solidFill>
                <a:effectLst/>
                <a:latin typeface="+mn-lt"/>
                <a:ea typeface="+mn-ea"/>
                <a:cs typeface="+mn-cs"/>
              </a:rPr>
              <a:t>’ model),however, provide limited evidence for the effectiveness of these programs in preventing or even reducing school-based bullying.  Most evaluations of these programs suggest that, at the very best, they lead to minimal reductions in general bullying behavior in schools.  However, </a:t>
            </a:r>
            <a:r>
              <a:rPr lang="en-US" sz="1200" kern="1200" dirty="0" err="1">
                <a:solidFill>
                  <a:schemeClr val="tx1"/>
                </a:solidFill>
                <a:effectLst/>
                <a:latin typeface="+mn-lt"/>
                <a:ea typeface="+mn-ea"/>
                <a:cs typeface="+mn-cs"/>
              </a:rPr>
              <a:t>Espelage</a:t>
            </a:r>
            <a:r>
              <a:rPr lang="en-US" sz="1200" kern="1200" dirty="0">
                <a:solidFill>
                  <a:schemeClr val="tx1"/>
                </a:solidFill>
                <a:effectLst/>
                <a:latin typeface="+mn-lt"/>
                <a:ea typeface="+mn-ea"/>
                <a:cs typeface="+mn-cs"/>
              </a:rPr>
              <a:t>, XXXX and others have argued, that these generalized bullying programs do little to nothing to reduce bullying that is motivated by bias or stigma associated with particular marginalized social groups within society such as bullying related to race/ethnicity, religion, social class OR sexual orientation and gender identity.  In fact, research provides some evidence that generalized bullying programs are wholly ineffective in reducing these more targeted types of bullying; specifically SOGI related bullying.  </a:t>
            </a:r>
          </a:p>
          <a:p>
            <a:r>
              <a:rPr lang="en-US" sz="1200" kern="1200" dirty="0">
                <a:solidFill>
                  <a:schemeClr val="tx1"/>
                </a:solidFill>
                <a:effectLst/>
                <a:latin typeface="+mn-lt"/>
                <a:ea typeface="+mn-ea"/>
                <a:cs typeface="+mn-cs"/>
              </a:rPr>
              <a:t>Being the targets of bias-motivated or stigmatized bullying, however, has serious and detrimental effects for young peoples’ health, education, and development above and beyond those of being a victim of more generalized forms of bullying.  </a:t>
            </a:r>
          </a:p>
          <a:p>
            <a:endParaRPr lang="en-US" dirty="0"/>
          </a:p>
        </p:txBody>
      </p:sp>
      <p:sp>
        <p:nvSpPr>
          <p:cNvPr id="4" name="Slide Number Placeholder 3"/>
          <p:cNvSpPr>
            <a:spLocks noGrp="1"/>
          </p:cNvSpPr>
          <p:nvPr>
            <p:ph type="sldNum" sz="quarter" idx="10"/>
          </p:nvPr>
        </p:nvSpPr>
        <p:spPr/>
        <p:txBody>
          <a:bodyPr/>
          <a:lstStyle/>
          <a:p>
            <a:fld id="{A8396768-9C3B-4FDB-B25A-3736C8131373}" type="slidenum">
              <a:rPr lang="en-US" smtClean="0"/>
              <a:t>2</a:t>
            </a:fld>
            <a:endParaRPr lang="en-US"/>
          </a:p>
        </p:txBody>
      </p:sp>
    </p:spTree>
    <p:extLst>
      <p:ext uri="{BB962C8B-B14F-4D97-AF65-F5344CB8AC3E}">
        <p14:creationId xmlns:p14="http://schemas.microsoft.com/office/powerpoint/2010/main" val="3944390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TT</a:t>
            </a:r>
            <a:r>
              <a:rPr lang="en-US" baseline="0" dirty="0"/>
              <a:t> NOTE: </a:t>
            </a:r>
            <a:r>
              <a:rPr lang="en-US" dirty="0"/>
              <a:t>Student Reports.</a:t>
            </a:r>
            <a:r>
              <a:rPr lang="en-US" baseline="0" dirty="0"/>
              <a:t> Comparisons between Wave 1 (Feb 2015) and Wave 4 (May 2017)</a:t>
            </a:r>
            <a:endParaRPr lang="en-US" dirty="0"/>
          </a:p>
          <a:p>
            <a:endParaRPr lang="en-US" dirty="0"/>
          </a:p>
          <a:p>
            <a:r>
              <a:rPr lang="en-US" dirty="0"/>
              <a:t>EXPLAIN  STOPLIGHT  COLOR</a:t>
            </a:r>
            <a:r>
              <a:rPr lang="en-US" baseline="0" dirty="0"/>
              <a:t>  CODING</a:t>
            </a:r>
            <a:endParaRPr lang="en-US" dirty="0"/>
          </a:p>
          <a:p>
            <a:endParaRPr lang="en-US" dirty="0"/>
          </a:p>
          <a:p>
            <a:r>
              <a:rPr lang="en-US" dirty="0"/>
              <a:t>Analytic plan:  For this talk we’re focusing only</a:t>
            </a:r>
            <a:r>
              <a:rPr lang="en-US" baseline="0" dirty="0"/>
              <a:t> on the students reports on the survey (not parents or teachers).  Also, given the diversity of schools in terms of size, demographic make-up, geographic region we will report out the results at the school level.  Further, due to the vast differences in the size of the school and thus the sample available for participation in the survey, we chose to report results as effect sizes rather than more traditional significant testing.  Also, for the sake of time, we’re only going to talk about the effects on bullying behaviors today (not the school climate measures!)</a:t>
            </a:r>
          </a:p>
          <a:p>
            <a:endParaRPr lang="en-US" baseline="0" dirty="0"/>
          </a:p>
          <a:p>
            <a:r>
              <a:rPr lang="en-US" baseline="0" dirty="0"/>
              <a:t>So, what you see here is that each bar represents a different school (A – E).  Each bar represents the effect size for the degree of change from the Time 1 survey (given in Year 1 of the project) to the Time 4 survey (given in Year 3.).  Bars that are green represent a meaningful effect size in the expected direction (e.g. reduction of bullying, increase in school climate).  Given our data and the length of time of the project we calculated any effect size over .2 (the cutoff for small effect sizes) as meaningful (either in the positive of negative direction).  Yellow bars represent non-meaningful effect sizes (no meaningful change from T1 to T4).  Red bars represent meaningful effect sizes but the change was in the unexpected direction (e.g. bullying increased, school climate got worse.)</a:t>
            </a:r>
          </a:p>
          <a:p>
            <a:endParaRPr lang="en-US" baseline="0" dirty="0"/>
          </a:p>
          <a:p>
            <a:r>
              <a:rPr lang="en-US" baseline="0" dirty="0"/>
              <a:t>So, as you see here, for general reports of bullying victimization and bullying perpetration we saw meaningful change across the five schools (except for school E for victimization).  These effect sizes are comparable to or bigger than effect sizes found in studies evaluating other types of bullying prevention programs (e.g. </a:t>
            </a:r>
            <a:r>
              <a:rPr lang="en-US" baseline="0" dirty="0" err="1"/>
              <a:t>KiVA</a:t>
            </a:r>
            <a:r>
              <a:rPr lang="en-US" baseline="0" dirty="0"/>
              <a:t>, </a:t>
            </a:r>
            <a:r>
              <a:rPr lang="en-US" baseline="0" dirty="0" err="1"/>
              <a:t>Olweus</a:t>
            </a:r>
            <a:r>
              <a:rPr lang="en-US" baseline="0" dirty="0"/>
              <a:t>, Steps to Respect)  I can show you this comparison if you are interested and if we have time.</a:t>
            </a:r>
          </a:p>
          <a:p>
            <a:endParaRPr lang="en-US" baseline="0" dirty="0"/>
          </a:p>
          <a:p>
            <a:r>
              <a:rPr lang="en-US" baseline="0" dirty="0"/>
              <a:t>So, yay! Overall, we see a positive effect of the program on levels of victimization and perpetration.</a:t>
            </a:r>
            <a:endParaRPr lang="en-US" dirty="0"/>
          </a:p>
        </p:txBody>
      </p:sp>
      <p:sp>
        <p:nvSpPr>
          <p:cNvPr id="4" name="Slide Number Placeholder 3"/>
          <p:cNvSpPr>
            <a:spLocks noGrp="1"/>
          </p:cNvSpPr>
          <p:nvPr>
            <p:ph type="sldNum" sz="quarter" idx="10"/>
          </p:nvPr>
        </p:nvSpPr>
        <p:spPr/>
        <p:txBody>
          <a:bodyPr/>
          <a:lstStyle/>
          <a:p>
            <a:fld id="{A8396768-9C3B-4FDB-B25A-3736C8131373}" type="slidenum">
              <a:rPr lang="en-US" smtClean="0"/>
              <a:t>13</a:t>
            </a:fld>
            <a:endParaRPr lang="en-US"/>
          </a:p>
        </p:txBody>
      </p:sp>
    </p:spTree>
    <p:extLst>
      <p:ext uri="{BB962C8B-B14F-4D97-AF65-F5344CB8AC3E}">
        <p14:creationId xmlns:p14="http://schemas.microsoft.com/office/powerpoint/2010/main" val="27064860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141B4D"/>
                </a:solidFill>
                <a:latin typeface="Arial"/>
                <a:cs typeface="Arial"/>
              </a:rPr>
              <a:t>The approach proved to be fairly successful; even into year 3 in which the intensive supports were no longer there and the project staff was simply helping the schools to develop systems to enable them to sustain the work into the future.</a:t>
            </a:r>
          </a:p>
          <a:p>
            <a:endParaRPr lang="en-US" dirty="0"/>
          </a:p>
          <a:p>
            <a:r>
              <a:rPr lang="en-US" dirty="0"/>
              <a:t>In relation to Bias-based bullying, however, we saw very few meaningful changes in students reports of these experiences.</a:t>
            </a:r>
            <a:r>
              <a:rPr lang="en-US" baseline="0" dirty="0"/>
              <a:t>  So, even though the approach set out to specifically target bias-motivated bullying, we did NOT see the effects in these areas.  We have hypothesized a couple of reasons why this might be the case.  In reviewing the action plans for each school that were developed by the school climate team as a result of reviewing and making sense of their data; we came to the realization that very few schools developed/implemented specific strategies that focused on the types of bias that emerged as their three highest reported types of bias-motivated bullying.  So, even though they had those data, the strategies and focus of the action plans tended to be more general.  In part, this was likely due to the short length of time of the intervention approach.  While this was a two year project with a third year of limited additional support; it involved really only 1 cycle of the approach (from data collection to action planning to evaluating).  In addition, the schools were engaged in several universal activities related to the project (cluster meetings; required PD’s around SEL, youth engagement, etc.)  So, this evaluation seems to underscore yet again, that to move the needle on bias-motivated bullying  approaches need to be both focused/specific to the type of bias but also comprehensive.  I’ll say more about this in a minute.</a:t>
            </a:r>
          </a:p>
          <a:p>
            <a:endParaRPr lang="en-US" baseline="0" dirty="0"/>
          </a:p>
          <a:p>
            <a:r>
              <a:rPr lang="en-US" baseline="0" dirty="0"/>
              <a:t>The other reason why we did not see more significant change related to bias-motivated bullying, may also have had to do with this idea of naming and visibility.  That is, for example, by asking students to report of these types of bullying in the survey and by naming interactions they may be having with their peers as bias-motivated; students may have become more aware of the role that bias might be playing in these interactions and then subsequently may have been more likely to report on these interactions in this way.  So, it could be the case that more students are reporting on interactions as bias-related even if the overall negative interactions they are having has not changed or even gone down a little.  In our focus group conversations with young people, one of the things they did talk about was having an increased understanding of bullying and bias-motivated bullying and what it was….that their awareness regarding these issues had expanded.  So,  this could be part of the reason for less positive effects in this area.  NEED TO CHECK IF ANY OF THESE WENT UP AT T2 OR T3…WOULD ALSO MAKE THE CASE FOR THIS.</a:t>
            </a:r>
          </a:p>
          <a:p>
            <a:endParaRPr lang="en-US" dirty="0"/>
          </a:p>
        </p:txBody>
      </p:sp>
      <p:sp>
        <p:nvSpPr>
          <p:cNvPr id="4" name="Slide Number Placeholder 3"/>
          <p:cNvSpPr>
            <a:spLocks noGrp="1"/>
          </p:cNvSpPr>
          <p:nvPr>
            <p:ph type="sldNum" sz="quarter" idx="10"/>
          </p:nvPr>
        </p:nvSpPr>
        <p:spPr/>
        <p:txBody>
          <a:bodyPr/>
          <a:lstStyle/>
          <a:p>
            <a:fld id="{A8396768-9C3B-4FDB-B25A-3736C8131373}" type="slidenum">
              <a:rPr lang="en-US" smtClean="0"/>
              <a:t>14</a:t>
            </a:fld>
            <a:endParaRPr lang="en-US"/>
          </a:p>
        </p:txBody>
      </p:sp>
    </p:spTree>
    <p:extLst>
      <p:ext uri="{BB962C8B-B14F-4D97-AF65-F5344CB8AC3E}">
        <p14:creationId xmlns:p14="http://schemas.microsoft.com/office/powerpoint/2010/main" val="4970967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reduce bias-motivated bullying approaches /strategies</a:t>
            </a:r>
            <a:r>
              <a:rPr lang="en-US" baseline="0" dirty="0"/>
              <a:t> need to be both focused and comprehensive.  Focused in that they need to address the specific types of bias connected to the bullying.  So, if the focus is on racialized bullying, then schools need to engage in anti-racism work or work that addresses anti-blackness and White privilege for example.  In relation to SOGI related bullying this means focused intervention that include conversations or professional development for teachers about sexual orientation and gender identity, for example.</a:t>
            </a:r>
          </a:p>
          <a:p>
            <a:endParaRPr lang="en-US" baseline="0" dirty="0"/>
          </a:p>
          <a:p>
            <a:r>
              <a:rPr lang="en-US" baseline="0" dirty="0"/>
              <a:t>But, in addition to being focused or targeted; they also need to be comprehensive.  So, what do I mean by that.  I mean that these focused strategies need to infused into all aspects of the educational context.  Policies need to be inclusive and enumerated; professional development for teachers (e.g. teaching with poverty in mind; implicit bias training, SOGI specific PD); discipline practices need to take into consideration the ways in which the practices are biased and/or differentially affecting different populations of students.  So for example, if queer kids are being punished or disciplined because they are engaging in retaliatory bullying as a results of a lack of intervention in bullying interactions they are experiencing this only contributes to a more negative or hostile climate for these students. </a:t>
            </a:r>
          </a:p>
          <a:p>
            <a:endParaRPr lang="en-US" baseline="0" dirty="0"/>
          </a:p>
          <a:p>
            <a:r>
              <a:rPr lang="en-US" baseline="0" dirty="0"/>
              <a:t>So, what might this look like?</a:t>
            </a:r>
          </a:p>
        </p:txBody>
      </p:sp>
      <p:sp>
        <p:nvSpPr>
          <p:cNvPr id="4" name="Slide Number Placeholder 3"/>
          <p:cNvSpPr>
            <a:spLocks noGrp="1"/>
          </p:cNvSpPr>
          <p:nvPr>
            <p:ph type="sldNum" sz="quarter" idx="10"/>
          </p:nvPr>
        </p:nvSpPr>
        <p:spPr/>
        <p:txBody>
          <a:bodyPr/>
          <a:lstStyle/>
          <a:p>
            <a:fld id="{A8396768-9C3B-4FDB-B25A-3736C8131373}" type="slidenum">
              <a:rPr lang="en-US" smtClean="0"/>
              <a:t>15</a:t>
            </a:fld>
            <a:endParaRPr lang="en-US"/>
          </a:p>
        </p:txBody>
      </p:sp>
    </p:spTree>
    <p:extLst>
      <p:ext uri="{BB962C8B-B14F-4D97-AF65-F5344CB8AC3E}">
        <p14:creationId xmlns:p14="http://schemas.microsoft.com/office/powerpoint/2010/main" val="35461552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If we go back to the Comprehensive School Transformation model presented earlier, this could serve as a roadmap for how to do this focused but comprehensive work in terms of how to infuse specific and focused strategies in a comprehensive way.  But I think we have also learned from this projects as well; that the approach to how we do this is critical;  our approaches need to be based in building relationships across stakeholders, developing a shared school culture, and emerging from local data.  They must be locally controlled but draw on diverse and available sources and sites of expertise.  And they must be multifaceted yet at the same time coordinated.  And, if you would like to more comprehensive discussion about using the CST approach in relation to SOGI related bullying; my colleagues and I have a chapter in Stephen and my book specifically on that topic.</a:t>
            </a:r>
          </a:p>
          <a:p>
            <a:endParaRPr lang="en-US" dirty="0"/>
          </a:p>
          <a:p>
            <a:endParaRPr lang="en-US" dirty="0"/>
          </a:p>
          <a:p>
            <a:r>
              <a:rPr lang="en-US" baseline="0" dirty="0"/>
              <a:t>So, while we did not find the effects we thought we would in relation to bias-motivated bullying reduction; I think results of this evaluation are critical in furthering our understanding in that they provide additional evidence that generalized approaches do little to reduce bullying that is related to bias and that in addition to these generalized approaches, we continue to need specific, focused interventions related to specific types of bias/social stigma.  It is not enough to just tell kids to be nice or to have empathy for each other.  We need to engage in difficult/hard conversations about systemic oppression and privilege; structural racism, sexism, ableism, and classism, white supremacy and heteronormativity.   Empathy is not enough!</a:t>
            </a:r>
          </a:p>
          <a:p>
            <a:endParaRPr lang="en-US" baseline="0" dirty="0"/>
          </a:p>
          <a:p>
            <a:endParaRPr lang="en-US" dirty="0"/>
          </a:p>
          <a:p>
            <a:endParaRPr lang="en-US" dirty="0"/>
          </a:p>
        </p:txBody>
      </p:sp>
      <p:sp>
        <p:nvSpPr>
          <p:cNvPr id="4" name="Slide Number Placeholder 3"/>
          <p:cNvSpPr>
            <a:spLocks noGrp="1"/>
          </p:cNvSpPr>
          <p:nvPr>
            <p:ph type="sldNum" sz="quarter" idx="10"/>
          </p:nvPr>
        </p:nvSpPr>
        <p:spPr/>
        <p:txBody>
          <a:bodyPr/>
          <a:lstStyle/>
          <a:p>
            <a:fld id="{A8396768-9C3B-4FDB-B25A-3736C8131373}" type="slidenum">
              <a:rPr lang="en-US" smtClean="0"/>
              <a:t>16</a:t>
            </a:fld>
            <a:endParaRPr lang="en-US"/>
          </a:p>
        </p:txBody>
      </p:sp>
    </p:spTree>
    <p:extLst>
      <p:ext uri="{BB962C8B-B14F-4D97-AF65-F5344CB8AC3E}">
        <p14:creationId xmlns:p14="http://schemas.microsoft.com/office/powerpoint/2010/main" val="9396895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A8396768-9C3B-4FDB-B25A-3736C8131373}" type="slidenum">
              <a:rPr lang="en-US" smtClean="0"/>
              <a:t>17</a:t>
            </a:fld>
            <a:endParaRPr lang="en-US"/>
          </a:p>
        </p:txBody>
      </p:sp>
    </p:spTree>
    <p:extLst>
      <p:ext uri="{BB962C8B-B14F-4D97-AF65-F5344CB8AC3E}">
        <p14:creationId xmlns:p14="http://schemas.microsoft.com/office/powerpoint/2010/main" val="17701831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 this presentation, I will describe and present evaluation data from a unique collaborative project aimed at developing a whole school model for reducing bias-motivated or stigmatized bullying (including SOGI-related bullying).  The model drew from the strengths of state-level community based organization that had expertise in bullying and harassment prevention specifically around biased-motivated or stigmatized bullying and SOGI-related bullying and a national organization that had expertise around whole school approaches to improving school climate and was ignited by a by a funder who cared about bias-motivated bullying, specifically religiously based bullying and harassment who had experience working with both organizations as separate grantees. </a:t>
            </a:r>
          </a:p>
          <a:p>
            <a:r>
              <a:rPr lang="en-US" sz="1200" kern="1200" dirty="0">
                <a:solidFill>
                  <a:schemeClr val="tx1"/>
                </a:solidFill>
                <a:effectLst/>
                <a:latin typeface="+mn-lt"/>
                <a:ea typeface="+mn-ea"/>
                <a:cs typeface="+mn-cs"/>
              </a:rPr>
              <a:t>The specific focus of the two-year project was to support a collaborative process between the two organizations to develop a comprehensive approach to reduce bias-motivated bullying through improving school climate that would be pilot tested in five middle schools within the state of Illinois.</a:t>
            </a:r>
          </a:p>
          <a:p>
            <a:endParaRPr lang="en-US" dirty="0"/>
          </a:p>
        </p:txBody>
      </p:sp>
      <p:sp>
        <p:nvSpPr>
          <p:cNvPr id="4" name="Slide Number Placeholder 3"/>
          <p:cNvSpPr>
            <a:spLocks noGrp="1"/>
          </p:cNvSpPr>
          <p:nvPr>
            <p:ph type="sldNum" sz="quarter" idx="10"/>
          </p:nvPr>
        </p:nvSpPr>
        <p:spPr/>
        <p:txBody>
          <a:bodyPr/>
          <a:lstStyle/>
          <a:p>
            <a:fld id="{A8396768-9C3B-4FDB-B25A-3736C8131373}" type="slidenum">
              <a:rPr lang="en-US" smtClean="0"/>
              <a:t>3</a:t>
            </a:fld>
            <a:endParaRPr lang="en-US"/>
          </a:p>
        </p:txBody>
      </p:sp>
    </p:spTree>
    <p:extLst>
      <p:ext uri="{BB962C8B-B14F-4D97-AF65-F5344CB8AC3E}">
        <p14:creationId xmlns:p14="http://schemas.microsoft.com/office/powerpoint/2010/main" val="23172907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Maybe get rid of</a:t>
            </a:r>
          </a:p>
        </p:txBody>
      </p:sp>
      <p:sp>
        <p:nvSpPr>
          <p:cNvPr id="4" name="Slide Number Placeholder 3"/>
          <p:cNvSpPr>
            <a:spLocks noGrp="1"/>
          </p:cNvSpPr>
          <p:nvPr>
            <p:ph type="sldNum" sz="quarter" idx="10"/>
          </p:nvPr>
        </p:nvSpPr>
        <p:spPr/>
        <p:txBody>
          <a:bodyPr/>
          <a:lstStyle/>
          <a:p>
            <a:fld id="{A8396768-9C3B-4FDB-B25A-3736C8131373}" type="slidenum">
              <a:rPr lang="en-US" smtClean="0"/>
              <a:t>5</a:t>
            </a:fld>
            <a:endParaRPr lang="en-US"/>
          </a:p>
        </p:txBody>
      </p:sp>
    </p:spTree>
    <p:extLst>
      <p:ext uri="{BB962C8B-B14F-4D97-AF65-F5344CB8AC3E}">
        <p14:creationId xmlns:p14="http://schemas.microsoft.com/office/powerpoint/2010/main" val="36995858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TT NOTE: Geographically</a:t>
            </a:r>
            <a:r>
              <a:rPr lang="en-US" baseline="0" dirty="0"/>
              <a:t> and demographically diverse communities</a:t>
            </a:r>
            <a:endParaRPr lang="en-US" dirty="0"/>
          </a:p>
        </p:txBody>
      </p:sp>
      <p:sp>
        <p:nvSpPr>
          <p:cNvPr id="4" name="Slide Number Placeholder 3"/>
          <p:cNvSpPr>
            <a:spLocks noGrp="1"/>
          </p:cNvSpPr>
          <p:nvPr>
            <p:ph type="sldNum" sz="quarter" idx="10"/>
          </p:nvPr>
        </p:nvSpPr>
        <p:spPr/>
        <p:txBody>
          <a:bodyPr/>
          <a:lstStyle/>
          <a:p>
            <a:fld id="{A8396768-9C3B-4FDB-B25A-3736C8131373}" type="slidenum">
              <a:rPr lang="en-US" smtClean="0"/>
              <a:t>6</a:t>
            </a:fld>
            <a:endParaRPr lang="en-US"/>
          </a:p>
        </p:txBody>
      </p:sp>
    </p:spTree>
    <p:extLst>
      <p:ext uri="{BB962C8B-B14F-4D97-AF65-F5344CB8AC3E}">
        <p14:creationId xmlns:p14="http://schemas.microsoft.com/office/powerpoint/2010/main" val="14934523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TT NOTE:</a:t>
            </a:r>
            <a:r>
              <a:rPr lang="en-US" baseline="0" dirty="0"/>
              <a:t> Focus in this talk is on CAST Survey results. [Added the waves]</a:t>
            </a:r>
            <a:endParaRPr lang="en-US" dirty="0"/>
          </a:p>
        </p:txBody>
      </p:sp>
      <p:sp>
        <p:nvSpPr>
          <p:cNvPr id="4" name="Slide Number Placeholder 3"/>
          <p:cNvSpPr>
            <a:spLocks noGrp="1"/>
          </p:cNvSpPr>
          <p:nvPr>
            <p:ph type="sldNum" sz="quarter" idx="10"/>
          </p:nvPr>
        </p:nvSpPr>
        <p:spPr/>
        <p:txBody>
          <a:bodyPr/>
          <a:lstStyle/>
          <a:p>
            <a:fld id="{A8396768-9C3B-4FDB-B25A-3736C8131373}" type="slidenum">
              <a:rPr lang="en-US" smtClean="0"/>
              <a:t>7</a:t>
            </a:fld>
            <a:endParaRPr lang="en-US"/>
          </a:p>
        </p:txBody>
      </p:sp>
    </p:spTree>
    <p:extLst>
      <p:ext uri="{BB962C8B-B14F-4D97-AF65-F5344CB8AC3E}">
        <p14:creationId xmlns:p14="http://schemas.microsoft.com/office/powerpoint/2010/main" val="25103035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TT</a:t>
            </a:r>
            <a:r>
              <a:rPr lang="en-US" baseline="0" dirty="0"/>
              <a:t> NOTE: I believe NSCC refers to these as the four domains, and there are alternately 10 or 12 dimensions (2 extra for staff: professional relationships and school leadership).</a:t>
            </a:r>
            <a:endParaRPr lang="en-US" dirty="0"/>
          </a:p>
        </p:txBody>
      </p:sp>
      <p:sp>
        <p:nvSpPr>
          <p:cNvPr id="4" name="Slide Number Placeholder 3"/>
          <p:cNvSpPr>
            <a:spLocks noGrp="1"/>
          </p:cNvSpPr>
          <p:nvPr>
            <p:ph type="sldNum" sz="quarter" idx="10"/>
          </p:nvPr>
        </p:nvSpPr>
        <p:spPr/>
        <p:txBody>
          <a:bodyPr/>
          <a:lstStyle/>
          <a:p>
            <a:fld id="{A8396768-9C3B-4FDB-B25A-3736C8131373}" type="slidenum">
              <a:rPr lang="en-US" smtClean="0"/>
              <a:t>9</a:t>
            </a:fld>
            <a:endParaRPr lang="en-US"/>
          </a:p>
        </p:txBody>
      </p:sp>
    </p:spTree>
    <p:extLst>
      <p:ext uri="{BB962C8B-B14F-4D97-AF65-F5344CB8AC3E}">
        <p14:creationId xmlns:p14="http://schemas.microsoft.com/office/powerpoint/2010/main" val="34545097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TT</a:t>
            </a:r>
            <a:r>
              <a:rPr lang="en-US" baseline="0" dirty="0"/>
              <a:t> NOTE: </a:t>
            </a:r>
            <a:r>
              <a:rPr lang="en-US" dirty="0"/>
              <a:t>Student Reports.</a:t>
            </a:r>
            <a:r>
              <a:rPr lang="en-US" baseline="0" dirty="0"/>
              <a:t> Comparisons between Wave 1 (Feb 2015) and Wave 4 (May 2017)</a:t>
            </a:r>
            <a:endParaRPr lang="en-US" dirty="0"/>
          </a:p>
          <a:p>
            <a:endParaRPr lang="en-US" dirty="0"/>
          </a:p>
          <a:p>
            <a:r>
              <a:rPr lang="en-US" dirty="0"/>
              <a:t>EXPLAIN  STOPLIGHT  COLOR</a:t>
            </a:r>
            <a:r>
              <a:rPr lang="en-US" baseline="0" dirty="0"/>
              <a:t>  CODING</a:t>
            </a:r>
            <a:endParaRPr lang="en-US" dirty="0"/>
          </a:p>
          <a:p>
            <a:endParaRPr lang="en-US" dirty="0"/>
          </a:p>
          <a:p>
            <a:r>
              <a:rPr lang="en-US" dirty="0"/>
              <a:t>Analytic plan:  For this talk we’re focusing only</a:t>
            </a:r>
            <a:r>
              <a:rPr lang="en-US" baseline="0" dirty="0"/>
              <a:t> on the students reports on the survey (not parents or teachers).  Also, given the diversity of schools in terms of size, demographic make-up, geographic region we will report out the results at the school level.  Further, due to the vast differences in the size of the school and thus the sample available for participation in the survey, we chose to report results as effect sizes rather than more traditional significant testing.  Also, for the sake of time, we’re only going to talk about the effects on bullying behaviors today (not the school climate measures!)</a:t>
            </a:r>
          </a:p>
          <a:p>
            <a:endParaRPr lang="en-US" baseline="0" dirty="0"/>
          </a:p>
          <a:p>
            <a:r>
              <a:rPr lang="en-US" baseline="0" dirty="0"/>
              <a:t>So, what you see here is that each bar represents a different school (A – E).  Each bar represents the effect size for the degree of change from the Time 1 survey (given in Year 1 of the project) to the Time 4 survey (given in Year 3.).  Bars that are green represent a meaningful effect size in the expected direction (e.g. reduction of bullying, increase in school climate).  Given our data and the length of time of the project we calculated any effect size over .2 (the cutoff for small effect sizes) as meaningful (either in the positive of negative direction).  Yellow bars represent non-meaningful effect sizes (no meaningful change from T1 to T4).  Red bars represent meaningful effect sizes but the change was in the unexpected direction (e.g. bullying increased, school climate got worse.)</a:t>
            </a:r>
          </a:p>
          <a:p>
            <a:endParaRPr lang="en-US" baseline="0" dirty="0"/>
          </a:p>
          <a:p>
            <a:r>
              <a:rPr lang="en-US" baseline="0" dirty="0"/>
              <a:t>So, as you see here, for general reports of bullying victimization and bullying perpetration we saw meaningful change across the five schools (except for school E for victimization).  These effect sizes are comparable to or bigger than effect sizes found in studies evaluating other types of bullying prevention programs (e.g. </a:t>
            </a:r>
            <a:r>
              <a:rPr lang="en-US" baseline="0" dirty="0" err="1"/>
              <a:t>KiVA</a:t>
            </a:r>
            <a:r>
              <a:rPr lang="en-US" baseline="0" dirty="0"/>
              <a:t>, </a:t>
            </a:r>
            <a:r>
              <a:rPr lang="en-US" baseline="0" dirty="0" err="1"/>
              <a:t>Olweus</a:t>
            </a:r>
            <a:r>
              <a:rPr lang="en-US" baseline="0" dirty="0"/>
              <a:t>, Steps to Respect)  I can show you this comparison if you are interested and if we have time.</a:t>
            </a:r>
          </a:p>
          <a:p>
            <a:endParaRPr lang="en-US" baseline="0" dirty="0"/>
          </a:p>
          <a:p>
            <a:r>
              <a:rPr lang="en-US" baseline="0" dirty="0"/>
              <a:t>So, yay! Overall, we see a positive effect of the program on levels of victimization and perpetration.</a:t>
            </a:r>
            <a:endParaRPr lang="en-US" dirty="0"/>
          </a:p>
        </p:txBody>
      </p:sp>
      <p:sp>
        <p:nvSpPr>
          <p:cNvPr id="4" name="Slide Number Placeholder 3"/>
          <p:cNvSpPr>
            <a:spLocks noGrp="1"/>
          </p:cNvSpPr>
          <p:nvPr>
            <p:ph type="sldNum" sz="quarter" idx="10"/>
          </p:nvPr>
        </p:nvSpPr>
        <p:spPr/>
        <p:txBody>
          <a:bodyPr/>
          <a:lstStyle/>
          <a:p>
            <a:fld id="{A8396768-9C3B-4FDB-B25A-3736C8131373}" type="slidenum">
              <a:rPr lang="en-US" smtClean="0"/>
              <a:t>10</a:t>
            </a:fld>
            <a:endParaRPr lang="en-US"/>
          </a:p>
        </p:txBody>
      </p:sp>
    </p:spTree>
    <p:extLst>
      <p:ext uri="{BB962C8B-B14F-4D97-AF65-F5344CB8AC3E}">
        <p14:creationId xmlns:p14="http://schemas.microsoft.com/office/powerpoint/2010/main" val="15132262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TT</a:t>
            </a:r>
            <a:r>
              <a:rPr lang="en-US" baseline="0" dirty="0"/>
              <a:t> NOTE: </a:t>
            </a:r>
            <a:r>
              <a:rPr lang="en-US" dirty="0"/>
              <a:t>Student Reports. </a:t>
            </a:r>
            <a:r>
              <a:rPr lang="en-US" baseline="0" dirty="0"/>
              <a:t>Comparisons between Wave 1 (Feb 2015) and Wave 4 (May 2017)</a:t>
            </a:r>
            <a:endParaRPr lang="en-US" dirty="0"/>
          </a:p>
          <a:p>
            <a:endParaRPr lang="en-US" dirty="0"/>
          </a:p>
          <a:p>
            <a:r>
              <a:rPr lang="en-US" dirty="0"/>
              <a:t>When we look a</a:t>
            </a:r>
            <a:r>
              <a:rPr lang="en-US" baseline="0" dirty="0"/>
              <a:t>t the results for the impact of the CAST approach on bias-motivated bullying we see a much difference story.  Here we see very few meaningful effect sizes.  Just a reminder here.  Based on the Time 1 survey, we identified the top three types of bias-motivated bullying that were reported by students in each school.  You will see what those were in the table at the bottom of the slide.  They differed by school but in general, body shape and size, SES, and racial/ethnic bullying were frequently within the top three.  Sexual orientation based bullying was in the top three in only 1 school.  These were based on the overall mean score of the frequency with which the students in each school reported.  </a:t>
            </a:r>
          </a:p>
          <a:p>
            <a:endParaRPr lang="en-US" baseline="0" dirty="0"/>
          </a:p>
          <a:p>
            <a:r>
              <a:rPr lang="en-US" baseline="0" dirty="0"/>
              <a:t>So, in terms of bias-motivated bullying, we saw meaningful changes in only two schools.  One school saw meaningful change in two types of bias while another saw meaningful change in 1. (need to put in specifically what these were….)</a:t>
            </a:r>
          </a:p>
          <a:p>
            <a:endParaRPr lang="en-US" baseline="0" dirty="0"/>
          </a:p>
          <a:p>
            <a:r>
              <a:rPr lang="en-US" baseline="0" dirty="0"/>
              <a:t>So, Not yay!  It appears that the CAST approach was NOT very effective in reducing bias-motivated bullying.  At least in the way we chose to assess and measure it.</a:t>
            </a:r>
          </a:p>
          <a:p>
            <a:endParaRPr lang="en-US" baseline="0" dirty="0"/>
          </a:p>
          <a:p>
            <a:r>
              <a:rPr lang="en-US" baseline="0" dirty="0"/>
              <a:t>But, given the nature of the symposium….let’s also look at what was going on more generally in regard to bully related to sexual orientation and gender identity.</a:t>
            </a:r>
            <a:endParaRPr lang="en-US" dirty="0"/>
          </a:p>
        </p:txBody>
      </p:sp>
      <p:sp>
        <p:nvSpPr>
          <p:cNvPr id="4" name="Slide Number Placeholder 3"/>
          <p:cNvSpPr>
            <a:spLocks noGrp="1"/>
          </p:cNvSpPr>
          <p:nvPr>
            <p:ph type="sldNum" sz="quarter" idx="10"/>
          </p:nvPr>
        </p:nvSpPr>
        <p:spPr/>
        <p:txBody>
          <a:bodyPr/>
          <a:lstStyle/>
          <a:p>
            <a:fld id="{A8396768-9C3B-4FDB-B25A-3736C8131373}" type="slidenum">
              <a:rPr lang="en-US" smtClean="0"/>
              <a:t>11</a:t>
            </a:fld>
            <a:endParaRPr lang="en-US"/>
          </a:p>
        </p:txBody>
      </p:sp>
    </p:spTree>
    <p:extLst>
      <p:ext uri="{BB962C8B-B14F-4D97-AF65-F5344CB8AC3E}">
        <p14:creationId xmlns:p14="http://schemas.microsoft.com/office/powerpoint/2010/main" val="27489874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TT</a:t>
            </a:r>
            <a:r>
              <a:rPr lang="en-US" baseline="0" dirty="0"/>
              <a:t> NOTE: </a:t>
            </a:r>
            <a:r>
              <a:rPr lang="en-US" dirty="0"/>
              <a:t>Student Reports.</a:t>
            </a:r>
            <a:r>
              <a:rPr lang="en-US" baseline="0" dirty="0"/>
              <a:t> Comparisons between Wave 1 (Feb 2015) and Wave 4 (May 2017)</a:t>
            </a:r>
            <a:endParaRPr lang="en-US" dirty="0"/>
          </a:p>
          <a:p>
            <a:endParaRPr lang="en-US" dirty="0"/>
          </a:p>
          <a:p>
            <a:r>
              <a:rPr lang="en-US" dirty="0"/>
              <a:t>EXPLAIN  STOPLIGHT  COLOR</a:t>
            </a:r>
            <a:r>
              <a:rPr lang="en-US" baseline="0" dirty="0"/>
              <a:t>  CODING</a:t>
            </a:r>
            <a:endParaRPr lang="en-US" dirty="0"/>
          </a:p>
          <a:p>
            <a:endParaRPr lang="en-US" dirty="0"/>
          </a:p>
          <a:p>
            <a:r>
              <a:rPr lang="en-US" dirty="0"/>
              <a:t>Analytic plan:  For this talk we’re focusing only</a:t>
            </a:r>
            <a:r>
              <a:rPr lang="en-US" baseline="0" dirty="0"/>
              <a:t> on the students reports on the survey (not parents or teachers).  Also, given the diversity of schools in terms of size, demographic make-up, geographic region we will report out the results at the school level.  Further, due to the vast differences in the size of the school and thus the sample available for participation in the survey, we chose to report results as effect sizes rather than more traditional significant testing.  Also, for the sake of time, we’re only going to talk about the effects on bullying behaviors today (not the school climate measures!)</a:t>
            </a:r>
          </a:p>
          <a:p>
            <a:endParaRPr lang="en-US" baseline="0" dirty="0"/>
          </a:p>
          <a:p>
            <a:r>
              <a:rPr lang="en-US" baseline="0" dirty="0"/>
              <a:t>So, what you see here is that each bar represents a different school (A – E).  Each bar represents the effect size for the degree of change from the Time 1 survey (given in Year 1 of the project) to the Time 4 survey (given in Year 3.).  Bars that are green represent a meaningful effect size in the expected direction (e.g. reduction of bullying, increase in school climate).  Given our data and the length of time of the project we calculated any effect size over .2 (the cutoff for small effect sizes) as meaningful (either in the positive of negative direction).  Yellow bars represent non-meaningful effect sizes (no meaningful change from T1 to T4).  Red bars represent meaningful effect sizes but the change was in the unexpected direction (e.g. bullying increased, school climate got worse.)</a:t>
            </a:r>
          </a:p>
          <a:p>
            <a:endParaRPr lang="en-US" baseline="0" dirty="0"/>
          </a:p>
          <a:p>
            <a:r>
              <a:rPr lang="en-US" baseline="0" dirty="0"/>
              <a:t>So, as you see here, for general reports of bullying victimization and bullying perpetration we saw meaningful change across the five schools (except for school E for victimization).  These effect sizes are comparable to or bigger than effect sizes found in studies evaluating other types of bullying prevention programs (e.g. </a:t>
            </a:r>
            <a:r>
              <a:rPr lang="en-US" baseline="0" dirty="0" err="1"/>
              <a:t>KiVA</a:t>
            </a:r>
            <a:r>
              <a:rPr lang="en-US" baseline="0" dirty="0"/>
              <a:t>, </a:t>
            </a:r>
            <a:r>
              <a:rPr lang="en-US" baseline="0" dirty="0" err="1"/>
              <a:t>Olweus</a:t>
            </a:r>
            <a:r>
              <a:rPr lang="en-US" baseline="0" dirty="0"/>
              <a:t>, Steps to Respect)  I can show you this comparison if you are interested and if we have time.</a:t>
            </a:r>
          </a:p>
          <a:p>
            <a:endParaRPr lang="en-US" baseline="0" dirty="0"/>
          </a:p>
          <a:p>
            <a:r>
              <a:rPr lang="en-US" baseline="0" dirty="0"/>
              <a:t>So, yay! Overall, we see a positive effect of the program on levels of victimization and perpetration.</a:t>
            </a:r>
            <a:endParaRPr lang="en-US" dirty="0"/>
          </a:p>
        </p:txBody>
      </p:sp>
      <p:sp>
        <p:nvSpPr>
          <p:cNvPr id="4" name="Slide Number Placeholder 3"/>
          <p:cNvSpPr>
            <a:spLocks noGrp="1"/>
          </p:cNvSpPr>
          <p:nvPr>
            <p:ph type="sldNum" sz="quarter" idx="10"/>
          </p:nvPr>
        </p:nvSpPr>
        <p:spPr/>
        <p:txBody>
          <a:bodyPr/>
          <a:lstStyle/>
          <a:p>
            <a:fld id="{A8396768-9C3B-4FDB-B25A-3736C8131373}" type="slidenum">
              <a:rPr lang="en-US" smtClean="0"/>
              <a:t>12</a:t>
            </a:fld>
            <a:endParaRPr lang="en-US"/>
          </a:p>
        </p:txBody>
      </p:sp>
    </p:spTree>
    <p:extLst>
      <p:ext uri="{BB962C8B-B14F-4D97-AF65-F5344CB8AC3E}">
        <p14:creationId xmlns:p14="http://schemas.microsoft.com/office/powerpoint/2010/main" val="2748987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11D8A70-2FD2-FF4A-B312-6AF69B241328}" type="datetimeFigureOut">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B4976E-53F1-814D-8A98-7F6D7DFA6AFD}" type="slidenum">
              <a:rPr lang="en-US" smtClean="0"/>
              <a:t>‹#›</a:t>
            </a:fld>
            <a:endParaRPr lang="en-US"/>
          </a:p>
        </p:txBody>
      </p:sp>
    </p:spTree>
    <p:extLst>
      <p:ext uri="{BB962C8B-B14F-4D97-AF65-F5344CB8AC3E}">
        <p14:creationId xmlns:p14="http://schemas.microsoft.com/office/powerpoint/2010/main" val="2999206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1D8A70-2FD2-FF4A-B312-6AF69B241328}" type="datetimeFigureOut">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B4976E-53F1-814D-8A98-7F6D7DFA6AFD}" type="slidenum">
              <a:rPr lang="en-US" smtClean="0"/>
              <a:t>‹#›</a:t>
            </a:fld>
            <a:endParaRPr lang="en-US"/>
          </a:p>
        </p:txBody>
      </p:sp>
    </p:spTree>
    <p:extLst>
      <p:ext uri="{BB962C8B-B14F-4D97-AF65-F5344CB8AC3E}">
        <p14:creationId xmlns:p14="http://schemas.microsoft.com/office/powerpoint/2010/main" val="3830129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1D8A70-2FD2-FF4A-B312-6AF69B241328}" type="datetimeFigureOut">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B4976E-53F1-814D-8A98-7F6D7DFA6AFD}" type="slidenum">
              <a:rPr lang="en-US" smtClean="0"/>
              <a:t>‹#›</a:t>
            </a:fld>
            <a:endParaRPr lang="en-US"/>
          </a:p>
        </p:txBody>
      </p:sp>
    </p:spTree>
    <p:extLst>
      <p:ext uri="{BB962C8B-B14F-4D97-AF65-F5344CB8AC3E}">
        <p14:creationId xmlns:p14="http://schemas.microsoft.com/office/powerpoint/2010/main" val="1645910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1D8A70-2FD2-FF4A-B312-6AF69B241328}" type="datetimeFigureOut">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B4976E-53F1-814D-8A98-7F6D7DFA6AFD}" type="slidenum">
              <a:rPr lang="en-US" smtClean="0"/>
              <a:t>‹#›</a:t>
            </a:fld>
            <a:endParaRPr lang="en-US"/>
          </a:p>
        </p:txBody>
      </p:sp>
    </p:spTree>
    <p:extLst>
      <p:ext uri="{BB962C8B-B14F-4D97-AF65-F5344CB8AC3E}">
        <p14:creationId xmlns:p14="http://schemas.microsoft.com/office/powerpoint/2010/main" val="151200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1D8A70-2FD2-FF4A-B312-6AF69B241328}" type="datetimeFigureOut">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B4976E-53F1-814D-8A98-7F6D7DFA6AFD}" type="slidenum">
              <a:rPr lang="en-US" smtClean="0"/>
              <a:t>‹#›</a:t>
            </a:fld>
            <a:endParaRPr lang="en-US"/>
          </a:p>
        </p:txBody>
      </p:sp>
    </p:spTree>
    <p:extLst>
      <p:ext uri="{BB962C8B-B14F-4D97-AF65-F5344CB8AC3E}">
        <p14:creationId xmlns:p14="http://schemas.microsoft.com/office/powerpoint/2010/main" val="194031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11D8A70-2FD2-FF4A-B312-6AF69B241328}" type="datetimeFigureOut">
              <a:rPr lang="en-US" smtClean="0"/>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B4976E-53F1-814D-8A98-7F6D7DFA6AFD}" type="slidenum">
              <a:rPr lang="en-US" smtClean="0"/>
              <a:t>‹#›</a:t>
            </a:fld>
            <a:endParaRPr lang="en-US"/>
          </a:p>
        </p:txBody>
      </p:sp>
    </p:spTree>
    <p:extLst>
      <p:ext uri="{BB962C8B-B14F-4D97-AF65-F5344CB8AC3E}">
        <p14:creationId xmlns:p14="http://schemas.microsoft.com/office/powerpoint/2010/main" val="4208926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11D8A70-2FD2-FF4A-B312-6AF69B241328}" type="datetimeFigureOut">
              <a:rPr lang="en-US" smtClean="0"/>
              <a:t>11/6/2019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B4976E-53F1-814D-8A98-7F6D7DFA6AFD}" type="slidenum">
              <a:rPr lang="en-US" smtClean="0"/>
              <a:t>‹#›</a:t>
            </a:fld>
            <a:endParaRPr lang="en-US"/>
          </a:p>
        </p:txBody>
      </p:sp>
    </p:spTree>
    <p:extLst>
      <p:ext uri="{BB962C8B-B14F-4D97-AF65-F5344CB8AC3E}">
        <p14:creationId xmlns:p14="http://schemas.microsoft.com/office/powerpoint/2010/main" val="449037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11D8A70-2FD2-FF4A-B312-6AF69B241328}" type="datetimeFigureOut">
              <a:rPr lang="en-US" smtClean="0"/>
              <a:t>11/6/2019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B4976E-53F1-814D-8A98-7F6D7DFA6AFD}" type="slidenum">
              <a:rPr lang="en-US" smtClean="0"/>
              <a:t>‹#›</a:t>
            </a:fld>
            <a:endParaRPr lang="en-US"/>
          </a:p>
        </p:txBody>
      </p:sp>
    </p:spTree>
    <p:extLst>
      <p:ext uri="{BB962C8B-B14F-4D97-AF65-F5344CB8AC3E}">
        <p14:creationId xmlns:p14="http://schemas.microsoft.com/office/powerpoint/2010/main" val="3956965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1D8A70-2FD2-FF4A-B312-6AF69B241328}" type="datetimeFigureOut">
              <a:rPr lang="en-US" smtClean="0"/>
              <a:t>11/6/2019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B4976E-53F1-814D-8A98-7F6D7DFA6AFD}" type="slidenum">
              <a:rPr lang="en-US" smtClean="0"/>
              <a:t>‹#›</a:t>
            </a:fld>
            <a:endParaRPr lang="en-US"/>
          </a:p>
        </p:txBody>
      </p:sp>
    </p:spTree>
    <p:extLst>
      <p:ext uri="{BB962C8B-B14F-4D97-AF65-F5344CB8AC3E}">
        <p14:creationId xmlns:p14="http://schemas.microsoft.com/office/powerpoint/2010/main" val="2812909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11D8A70-2FD2-FF4A-B312-6AF69B241328}" type="datetimeFigureOut">
              <a:rPr lang="en-US" smtClean="0"/>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B4976E-53F1-814D-8A98-7F6D7DFA6AFD}" type="slidenum">
              <a:rPr lang="en-US" smtClean="0"/>
              <a:t>‹#›</a:t>
            </a:fld>
            <a:endParaRPr lang="en-US"/>
          </a:p>
        </p:txBody>
      </p:sp>
    </p:spTree>
    <p:extLst>
      <p:ext uri="{BB962C8B-B14F-4D97-AF65-F5344CB8AC3E}">
        <p14:creationId xmlns:p14="http://schemas.microsoft.com/office/powerpoint/2010/main" val="3641471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11D8A70-2FD2-FF4A-B312-6AF69B241328}" type="datetimeFigureOut">
              <a:rPr lang="en-US" smtClean="0"/>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B4976E-53F1-814D-8A98-7F6D7DFA6AFD}" type="slidenum">
              <a:rPr lang="en-US" smtClean="0"/>
              <a:t>‹#›</a:t>
            </a:fld>
            <a:endParaRPr lang="en-US"/>
          </a:p>
        </p:txBody>
      </p:sp>
    </p:spTree>
    <p:extLst>
      <p:ext uri="{BB962C8B-B14F-4D97-AF65-F5344CB8AC3E}">
        <p14:creationId xmlns:p14="http://schemas.microsoft.com/office/powerpoint/2010/main" val="1279200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1D8A70-2FD2-FF4A-B312-6AF69B241328}" type="datetimeFigureOut">
              <a:rPr lang="en-US" smtClean="0"/>
              <a:t>11/6/2019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B4976E-53F1-814D-8A98-7F6D7DFA6AFD}" type="slidenum">
              <a:rPr lang="en-US" smtClean="0"/>
              <a:t>‹#›</a:t>
            </a:fld>
            <a:endParaRPr lang="en-US"/>
          </a:p>
        </p:txBody>
      </p:sp>
    </p:spTree>
    <p:extLst>
      <p:ext uri="{BB962C8B-B14F-4D97-AF65-F5344CB8AC3E}">
        <p14:creationId xmlns:p14="http://schemas.microsoft.com/office/powerpoint/2010/main" val="34639401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chart" Target="../charts/chart4.xml"/><Relationship Id="rId3" Type="http://schemas.openxmlformats.org/officeDocument/2006/relationships/image" Target="../media/image1.jpeg"/><Relationship Id="rId7"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chart" Target="../charts/chart2.xml"/><Relationship Id="rId5" Type="http://schemas.openxmlformats.org/officeDocument/2006/relationships/chart" Target="../charts/chart1.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chart" Target="../charts/chart6.xml"/><Relationship Id="rId5" Type="http://schemas.openxmlformats.org/officeDocument/2006/relationships/chart" Target="../charts/chart5.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chart" Target="../charts/chart9.xml"/><Relationship Id="rId5" Type="http://schemas.openxmlformats.org/officeDocument/2006/relationships/chart" Target="../charts/chart8.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5.pn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1.jpe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 name="Picture 10" descr="http://www.psvillinois.org/images/cast%20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5363" y="2665615"/>
            <a:ext cx="3997696" cy="3028558"/>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766036" y="304704"/>
            <a:ext cx="7772400" cy="2141576"/>
          </a:xfrm>
        </p:spPr>
        <p:txBody>
          <a:bodyPr>
            <a:noAutofit/>
          </a:bodyPr>
          <a:lstStyle/>
          <a:p>
            <a:r>
              <a:rPr lang="en-US" sz="3600" dirty="0">
                <a:solidFill>
                  <a:srgbClr val="141B4D"/>
                </a:solidFill>
              </a:rPr>
              <a:t>Reducing bias-motivated bullying in middle schools: An evaluation of Communities Aligning for School Transformation</a:t>
            </a:r>
          </a:p>
        </p:txBody>
      </p:sp>
      <p:sp>
        <p:nvSpPr>
          <p:cNvPr id="3" name="Subtitle 2"/>
          <p:cNvSpPr>
            <a:spLocks noGrp="1"/>
          </p:cNvSpPr>
          <p:nvPr>
            <p:ph type="subTitle" idx="1"/>
          </p:nvPr>
        </p:nvSpPr>
        <p:spPr>
          <a:xfrm>
            <a:off x="2430795" y="5239109"/>
            <a:ext cx="6400800" cy="1400018"/>
          </a:xfrm>
        </p:spPr>
        <p:txBody>
          <a:bodyPr>
            <a:normAutofit/>
          </a:bodyPr>
          <a:lstStyle/>
          <a:p>
            <a:pPr algn="r"/>
            <a:r>
              <a:rPr lang="en-US" sz="1600" dirty="0">
                <a:solidFill>
                  <a:srgbClr val="141B4D"/>
                </a:solidFill>
                <a:latin typeface="Arial"/>
                <a:cs typeface="Arial"/>
              </a:rPr>
              <a:t>Stacey S. Horn</a:t>
            </a:r>
          </a:p>
          <a:p>
            <a:pPr algn="r"/>
            <a:r>
              <a:rPr lang="en-US" sz="1600" dirty="0">
                <a:solidFill>
                  <a:srgbClr val="141B4D"/>
                </a:solidFill>
                <a:latin typeface="Arial"/>
                <a:cs typeface="Arial"/>
              </a:rPr>
              <a:t>University of Illinois at Chicago</a:t>
            </a:r>
          </a:p>
          <a:p>
            <a:pPr algn="r"/>
            <a:r>
              <a:rPr lang="en-US" sz="1600" dirty="0">
                <a:solidFill>
                  <a:srgbClr val="141B4D"/>
                </a:solidFill>
                <a:latin typeface="Arial"/>
                <a:cs typeface="Arial"/>
              </a:rPr>
              <a:t>Sarah Schriber</a:t>
            </a:r>
          </a:p>
          <a:p>
            <a:pPr algn="r"/>
            <a:r>
              <a:rPr lang="en-US" sz="1600" dirty="0">
                <a:solidFill>
                  <a:srgbClr val="141B4D"/>
                </a:solidFill>
                <a:latin typeface="Arial"/>
                <a:cs typeface="Arial"/>
              </a:rPr>
              <a:t>Prevent School Violence Illinois</a:t>
            </a:r>
          </a:p>
          <a:p>
            <a:pPr algn="r"/>
            <a:endParaRPr lang="en-US" sz="2000" dirty="0">
              <a:solidFill>
                <a:srgbClr val="141B4D"/>
              </a:solidFill>
              <a:latin typeface="Arial"/>
              <a:cs typeface="Arial"/>
            </a:endParaRPr>
          </a:p>
        </p:txBody>
      </p:sp>
      <p:pic>
        <p:nvPicPr>
          <p:cNvPr id="1028" name="Picture 4" descr="https://www.schoolclimate.org/themes/schoolclimate/assets/includes/img/NSCC-tagline-logo5-768x10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616" y="6232864"/>
            <a:ext cx="1770060" cy="28358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616" y="5453948"/>
            <a:ext cx="1113852" cy="70623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Logo Preview"/>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4616" y="4913976"/>
            <a:ext cx="680787" cy="4672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83304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9791" y="351359"/>
            <a:ext cx="6172200" cy="739151"/>
          </a:xfrm>
        </p:spPr>
        <p:txBody>
          <a:bodyPr>
            <a:normAutofit/>
          </a:bodyPr>
          <a:lstStyle/>
          <a:p>
            <a:r>
              <a:rPr lang="en-US" sz="3600" b="1" dirty="0">
                <a:solidFill>
                  <a:srgbClr val="141B4D"/>
                </a:solidFill>
                <a:latin typeface="Arial"/>
                <a:cs typeface="Arial"/>
              </a:rPr>
              <a:t>Results: School Climate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68950130"/>
              </p:ext>
            </p:extLst>
          </p:nvPr>
        </p:nvGraphicFramePr>
        <p:xfrm>
          <a:off x="665019" y="1422401"/>
          <a:ext cx="7906326" cy="4294907"/>
        </p:xfrm>
        <a:graphic>
          <a:graphicData uri="http://schemas.openxmlformats.org/drawingml/2006/table">
            <a:tbl>
              <a:tblPr firstRow="1" bandRow="1">
                <a:tableStyleId>{5C22544A-7EE6-4342-B048-85BDC9FD1C3A}</a:tableStyleId>
              </a:tblPr>
              <a:tblGrid>
                <a:gridCol w="1451444">
                  <a:extLst>
                    <a:ext uri="{9D8B030D-6E8A-4147-A177-3AD203B41FA5}">
                      <a16:colId xmlns:a16="http://schemas.microsoft.com/office/drawing/2014/main" val="20000"/>
                    </a:ext>
                  </a:extLst>
                </a:gridCol>
                <a:gridCol w="1342585">
                  <a:extLst>
                    <a:ext uri="{9D8B030D-6E8A-4147-A177-3AD203B41FA5}">
                      <a16:colId xmlns:a16="http://schemas.microsoft.com/office/drawing/2014/main" val="20001"/>
                    </a:ext>
                  </a:extLst>
                </a:gridCol>
                <a:gridCol w="5112297">
                  <a:extLst>
                    <a:ext uri="{9D8B030D-6E8A-4147-A177-3AD203B41FA5}">
                      <a16:colId xmlns:a16="http://schemas.microsoft.com/office/drawing/2014/main" val="20002"/>
                    </a:ext>
                  </a:extLst>
                </a:gridCol>
              </a:tblGrid>
              <a:tr h="491872">
                <a:tc>
                  <a:txBody>
                    <a:bodyPr/>
                    <a:lstStyle/>
                    <a:p>
                      <a:r>
                        <a:rPr lang="en-US" sz="1400" dirty="0">
                          <a:latin typeface="Arial" panose="020B0604020202020204" pitchFamily="34" charset="0"/>
                          <a:cs typeface="Arial" panose="020B0604020202020204" pitchFamily="34" charset="0"/>
                        </a:rPr>
                        <a:t>Type</a:t>
                      </a:r>
                    </a:p>
                  </a:txBody>
                  <a:tcPr marL="68580" marR="68580" marT="34290" marB="34290"/>
                </a:tc>
                <a:tc>
                  <a:txBody>
                    <a:bodyPr/>
                    <a:lstStyle/>
                    <a:p>
                      <a:r>
                        <a:rPr lang="en-US" sz="1400" dirty="0">
                          <a:latin typeface="Arial" panose="020B0604020202020204" pitchFamily="34" charset="0"/>
                          <a:cs typeface="Arial" panose="020B0604020202020204" pitchFamily="34" charset="0"/>
                        </a:rPr>
                        <a:t>Δ Range</a:t>
                      </a:r>
                    </a:p>
                  </a:txBody>
                  <a:tcPr marL="68580" marR="68580" marT="34290" marB="34290"/>
                </a:tc>
                <a:tc>
                  <a:txBody>
                    <a:bodyPr/>
                    <a:lstStyle/>
                    <a:p>
                      <a:r>
                        <a:rPr lang="en-US" sz="1400" dirty="0">
                          <a:latin typeface="Arial" panose="020B0604020202020204" pitchFamily="34" charset="0"/>
                          <a:cs typeface="Arial" panose="020B0604020202020204" pitchFamily="34" charset="0"/>
                        </a:rPr>
                        <a:t>Cohen’s </a:t>
                      </a:r>
                      <a:r>
                        <a:rPr lang="en-US" sz="1400" i="1" dirty="0">
                          <a:latin typeface="Arial" panose="020B0604020202020204" pitchFamily="34" charset="0"/>
                          <a:cs typeface="Arial" panose="020B0604020202020204" pitchFamily="34" charset="0"/>
                        </a:rPr>
                        <a:t>d</a:t>
                      </a:r>
                      <a:r>
                        <a:rPr lang="en-US" sz="1400" i="1" baseline="0" dirty="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Effect</a:t>
                      </a:r>
                      <a:r>
                        <a:rPr lang="en-US" sz="1400" baseline="0" dirty="0">
                          <a:latin typeface="Arial" panose="020B0604020202020204" pitchFamily="34" charset="0"/>
                          <a:cs typeface="Arial" panose="020B0604020202020204" pitchFamily="34" charset="0"/>
                        </a:rPr>
                        <a:t> Sizes</a:t>
                      </a:r>
                      <a:endParaRPr lang="en-US" sz="1400" dirty="0">
                        <a:latin typeface="Arial" panose="020B0604020202020204" pitchFamily="34" charset="0"/>
                        <a:cs typeface="Arial" panose="020B0604020202020204" pitchFamily="34" charset="0"/>
                      </a:endParaRPr>
                    </a:p>
                  </a:txBody>
                  <a:tcPr marL="68580" marR="68580" marT="34290" marB="34290"/>
                </a:tc>
                <a:extLst>
                  <a:ext uri="{0D108BD9-81ED-4DB2-BD59-A6C34878D82A}">
                    <a16:rowId xmlns:a16="http://schemas.microsoft.com/office/drawing/2014/main" val="10000"/>
                  </a:ext>
                </a:extLst>
              </a:tr>
              <a:tr h="940644">
                <a:tc>
                  <a:txBody>
                    <a:bodyPr/>
                    <a:lstStyle/>
                    <a:p>
                      <a:r>
                        <a:rPr lang="en-US" sz="1400" b="0" baseline="0" dirty="0">
                          <a:latin typeface="Arial" panose="020B0604020202020204" pitchFamily="34" charset="0"/>
                          <a:cs typeface="Arial" panose="020B0604020202020204" pitchFamily="34" charset="0"/>
                        </a:rPr>
                        <a:t>Safety</a:t>
                      </a:r>
                    </a:p>
                    <a:p>
                      <a:endParaRPr lang="en-US" sz="1400" b="0" dirty="0">
                        <a:latin typeface="Arial" panose="020B0604020202020204" pitchFamily="34" charset="0"/>
                        <a:cs typeface="Arial" panose="020B0604020202020204" pitchFamily="34" charset="0"/>
                      </a:endParaRPr>
                    </a:p>
                  </a:txBody>
                  <a:tcPr marL="68580" marR="68580" marT="34290" marB="34290" anchor="ctr"/>
                </a:tc>
                <a:tc>
                  <a:txBody>
                    <a:bodyPr/>
                    <a:lstStyle/>
                    <a:p>
                      <a:endParaRPr lang="en-US" sz="1400" b="0" dirty="0">
                        <a:latin typeface="Arial" panose="020B0604020202020204" pitchFamily="34" charset="0"/>
                        <a:cs typeface="Arial" panose="020B0604020202020204" pitchFamily="34" charset="0"/>
                      </a:endParaRPr>
                    </a:p>
                    <a:p>
                      <a:r>
                        <a:rPr lang="en-US" sz="1400" b="0" dirty="0">
                          <a:latin typeface="Arial" panose="020B0604020202020204" pitchFamily="34" charset="0"/>
                          <a:cs typeface="Arial" panose="020B0604020202020204" pitchFamily="34" charset="0"/>
                        </a:rPr>
                        <a:t>-0.23 to .29</a:t>
                      </a:r>
                    </a:p>
                  </a:txBody>
                  <a:tcPr marL="68580" marR="68580" marT="34290" marB="34290" anchor="ctr"/>
                </a:tc>
                <a:tc>
                  <a:txBody>
                    <a:bodyPr/>
                    <a:lstStyle/>
                    <a:p>
                      <a:endParaRPr lang="en-US" sz="1100" dirty="0">
                        <a:latin typeface="Arial" panose="020B0604020202020204" pitchFamily="34" charset="0"/>
                        <a:cs typeface="Arial" panose="020B0604020202020204" pitchFamily="34" charset="0"/>
                      </a:endParaRPr>
                    </a:p>
                  </a:txBody>
                  <a:tcPr marL="68580" marR="68580" marT="34290" marB="34290"/>
                </a:tc>
                <a:extLst>
                  <a:ext uri="{0D108BD9-81ED-4DB2-BD59-A6C34878D82A}">
                    <a16:rowId xmlns:a16="http://schemas.microsoft.com/office/drawing/2014/main" val="10001"/>
                  </a:ext>
                </a:extLst>
              </a:tr>
              <a:tr h="981103">
                <a:tc>
                  <a:txBody>
                    <a:bodyPr/>
                    <a:lstStyle/>
                    <a:p>
                      <a:endParaRPr lang="en-US" sz="1400" b="0" dirty="0">
                        <a:latin typeface="Arial" panose="020B0604020202020204" pitchFamily="34" charset="0"/>
                        <a:cs typeface="Arial" panose="020B0604020202020204" pitchFamily="34" charset="0"/>
                      </a:endParaRPr>
                    </a:p>
                    <a:p>
                      <a:r>
                        <a:rPr lang="en-US" sz="1400" b="0" dirty="0">
                          <a:latin typeface="Arial" panose="020B0604020202020204" pitchFamily="34" charset="0"/>
                          <a:cs typeface="Arial" panose="020B0604020202020204" pitchFamily="34" charset="0"/>
                        </a:rPr>
                        <a:t>Teaching and Learning</a:t>
                      </a:r>
                      <a:endParaRPr lang="en-US" sz="1400" b="0" baseline="0" dirty="0">
                        <a:latin typeface="Arial" panose="020B0604020202020204" pitchFamily="34" charset="0"/>
                        <a:cs typeface="Arial" panose="020B0604020202020204" pitchFamily="34" charset="0"/>
                      </a:endParaRPr>
                    </a:p>
                    <a:p>
                      <a:endParaRPr lang="en-US" sz="1400" b="0" dirty="0">
                        <a:latin typeface="Arial" panose="020B0604020202020204" pitchFamily="34" charset="0"/>
                        <a:cs typeface="Arial" panose="020B0604020202020204" pitchFamily="34" charset="0"/>
                      </a:endParaRPr>
                    </a:p>
                  </a:txBody>
                  <a:tcPr marL="68580" marR="68580" marT="34290" marB="34290" anchor="ctr"/>
                </a:tc>
                <a:tc>
                  <a:txBody>
                    <a:bodyPr/>
                    <a:lstStyle/>
                    <a:p>
                      <a:endParaRPr lang="en-US" sz="1400" b="0" dirty="0">
                        <a:latin typeface="Arial" panose="020B0604020202020204" pitchFamily="34" charset="0"/>
                        <a:cs typeface="Arial" panose="020B0604020202020204" pitchFamily="34" charset="0"/>
                      </a:endParaRPr>
                    </a:p>
                    <a:p>
                      <a:r>
                        <a:rPr lang="en-US" sz="1400" b="0" dirty="0">
                          <a:latin typeface="Arial" panose="020B0604020202020204" pitchFamily="34" charset="0"/>
                          <a:cs typeface="Arial" panose="020B0604020202020204" pitchFamily="34" charset="0"/>
                        </a:rPr>
                        <a:t>0.0</a:t>
                      </a:r>
                      <a:r>
                        <a:rPr lang="en-US" sz="1400" b="0" baseline="0" dirty="0">
                          <a:latin typeface="Arial" panose="020B0604020202020204" pitchFamily="34" charset="0"/>
                          <a:cs typeface="Arial" panose="020B0604020202020204" pitchFamily="34" charset="0"/>
                        </a:rPr>
                        <a:t> to .32</a:t>
                      </a:r>
                      <a:endParaRPr lang="en-US" sz="1400" b="0" dirty="0">
                        <a:latin typeface="Arial" panose="020B0604020202020204" pitchFamily="34" charset="0"/>
                        <a:cs typeface="Arial" panose="020B0604020202020204" pitchFamily="34" charset="0"/>
                      </a:endParaRPr>
                    </a:p>
                  </a:txBody>
                  <a:tcPr marL="68580" marR="68580" marT="34290" marB="34290" anchor="ctr"/>
                </a:tc>
                <a:tc>
                  <a:txBody>
                    <a:bodyPr/>
                    <a:lstStyle/>
                    <a:p>
                      <a:endParaRPr lang="en-US" sz="1100" dirty="0">
                        <a:latin typeface="Arial" panose="020B0604020202020204" pitchFamily="34" charset="0"/>
                        <a:cs typeface="Arial" panose="020B0604020202020204" pitchFamily="34" charset="0"/>
                      </a:endParaRPr>
                    </a:p>
                  </a:txBody>
                  <a:tcPr marL="68580" marR="68580" marT="34290" marB="34290"/>
                </a:tc>
                <a:extLst>
                  <a:ext uri="{0D108BD9-81ED-4DB2-BD59-A6C34878D82A}">
                    <a16:rowId xmlns:a16="http://schemas.microsoft.com/office/drawing/2014/main" val="10002"/>
                  </a:ext>
                </a:extLst>
              </a:tr>
              <a:tr h="940644">
                <a:tc>
                  <a:txBody>
                    <a:bodyPr/>
                    <a:lstStyle/>
                    <a:p>
                      <a:r>
                        <a:rPr lang="en-US" sz="1400" b="0" dirty="0">
                          <a:latin typeface="Arial" panose="020B0604020202020204" pitchFamily="34" charset="0"/>
                          <a:cs typeface="Arial" panose="020B0604020202020204" pitchFamily="34" charset="0"/>
                        </a:rPr>
                        <a:t>Interpersonal Relationships</a:t>
                      </a:r>
                    </a:p>
                  </a:txBody>
                  <a:tcPr marL="68580" marR="68580" marT="34290" marB="34290" anchor="ctr"/>
                </a:tc>
                <a:tc>
                  <a:txBody>
                    <a:bodyPr/>
                    <a:lstStyle/>
                    <a:p>
                      <a:r>
                        <a:rPr lang="en-US" sz="1400" b="0" dirty="0">
                          <a:latin typeface="Arial" panose="020B0604020202020204" pitchFamily="34" charset="0"/>
                          <a:cs typeface="Arial" panose="020B0604020202020204" pitchFamily="34" charset="0"/>
                        </a:rPr>
                        <a:t>-0.42 to .3</a:t>
                      </a:r>
                    </a:p>
                  </a:txBody>
                  <a:tcPr marL="68580" marR="68580" marT="34290" marB="34290" anchor="ctr"/>
                </a:tc>
                <a:tc>
                  <a:txBody>
                    <a:bodyPr/>
                    <a:lstStyle/>
                    <a:p>
                      <a:endParaRPr lang="en-US" sz="1100" dirty="0">
                        <a:latin typeface="Arial" panose="020B0604020202020204" pitchFamily="34" charset="0"/>
                        <a:cs typeface="Arial" panose="020B0604020202020204" pitchFamily="34" charset="0"/>
                      </a:endParaRPr>
                    </a:p>
                  </a:txBody>
                  <a:tcPr marL="68580" marR="68580" marT="34290" marB="34290"/>
                </a:tc>
                <a:extLst>
                  <a:ext uri="{0D108BD9-81ED-4DB2-BD59-A6C34878D82A}">
                    <a16:rowId xmlns:a16="http://schemas.microsoft.com/office/drawing/2014/main" val="1313499447"/>
                  </a:ext>
                </a:extLst>
              </a:tr>
              <a:tr h="940644">
                <a:tc>
                  <a:txBody>
                    <a:bodyPr/>
                    <a:lstStyle/>
                    <a:p>
                      <a:r>
                        <a:rPr lang="en-US" sz="1400" b="0" dirty="0">
                          <a:latin typeface="Arial" panose="020B0604020202020204" pitchFamily="34" charset="0"/>
                          <a:cs typeface="Arial" panose="020B0604020202020204" pitchFamily="34" charset="0"/>
                        </a:rPr>
                        <a:t>Institutional</a:t>
                      </a:r>
                      <a:r>
                        <a:rPr lang="en-US" sz="1400" b="0" baseline="0" dirty="0">
                          <a:latin typeface="Arial" panose="020B0604020202020204" pitchFamily="34" charset="0"/>
                          <a:cs typeface="Arial" panose="020B0604020202020204" pitchFamily="34" charset="0"/>
                        </a:rPr>
                        <a:t> Environment</a:t>
                      </a:r>
                      <a:endParaRPr lang="en-US" sz="1400" b="0" dirty="0">
                        <a:latin typeface="Arial" panose="020B0604020202020204" pitchFamily="34" charset="0"/>
                        <a:cs typeface="Arial" panose="020B0604020202020204" pitchFamily="34" charset="0"/>
                      </a:endParaRPr>
                    </a:p>
                  </a:txBody>
                  <a:tcPr marL="68580" marR="68580" marT="34290" marB="34290" anchor="ctr"/>
                </a:tc>
                <a:tc>
                  <a:txBody>
                    <a:bodyPr/>
                    <a:lstStyle/>
                    <a:p>
                      <a:r>
                        <a:rPr lang="en-US" sz="1400" b="0" dirty="0">
                          <a:latin typeface="Arial" panose="020B0604020202020204" pitchFamily="34" charset="0"/>
                          <a:cs typeface="Arial" panose="020B0604020202020204" pitchFamily="34" charset="0"/>
                        </a:rPr>
                        <a:t>-0.24 to .23</a:t>
                      </a:r>
                    </a:p>
                  </a:txBody>
                  <a:tcPr marL="68580" marR="68580" marT="34290" marB="34290" anchor="ctr"/>
                </a:tc>
                <a:tc>
                  <a:txBody>
                    <a:bodyPr/>
                    <a:lstStyle/>
                    <a:p>
                      <a:endParaRPr lang="en-US" sz="1100" dirty="0">
                        <a:latin typeface="Arial" panose="020B0604020202020204" pitchFamily="34" charset="0"/>
                        <a:cs typeface="Arial" panose="020B0604020202020204" pitchFamily="34" charset="0"/>
                      </a:endParaRPr>
                    </a:p>
                  </a:txBody>
                  <a:tcPr marL="68580" marR="68580" marT="34290" marB="34290"/>
                </a:tc>
                <a:extLst>
                  <a:ext uri="{0D108BD9-81ED-4DB2-BD59-A6C34878D82A}">
                    <a16:rowId xmlns:a16="http://schemas.microsoft.com/office/drawing/2014/main" val="1163967766"/>
                  </a:ext>
                </a:extLst>
              </a:tr>
            </a:tbl>
          </a:graphicData>
        </a:graphic>
      </p:graphicFrame>
      <p:pic>
        <p:nvPicPr>
          <p:cNvPr id="8" name="Picture 10" descr="http://www.psvillinois.org/images/cast%20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49932" y="5925366"/>
            <a:ext cx="1231078" cy="93263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Logo Preview"/>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2427" y="5937182"/>
            <a:ext cx="960598" cy="65934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4" name="Chart 13"/>
          <p:cNvGraphicFramePr>
            <a:graphicFrameLocks/>
          </p:cNvGraphicFramePr>
          <p:nvPr>
            <p:extLst>
              <p:ext uri="{D42A27DB-BD31-4B8C-83A1-F6EECF244321}">
                <p14:modId xmlns:p14="http://schemas.microsoft.com/office/powerpoint/2010/main" val="3895899622"/>
              </p:ext>
            </p:extLst>
          </p:nvPr>
        </p:nvGraphicFramePr>
        <p:xfrm>
          <a:off x="3426691" y="1866338"/>
          <a:ext cx="5144654" cy="1044751"/>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5" name="Chart 14"/>
          <p:cNvGraphicFramePr>
            <a:graphicFrameLocks/>
          </p:cNvGraphicFramePr>
          <p:nvPr>
            <p:extLst>
              <p:ext uri="{D42A27DB-BD31-4B8C-83A1-F6EECF244321}">
                <p14:modId xmlns:p14="http://schemas.microsoft.com/office/powerpoint/2010/main" val="2744909219"/>
              </p:ext>
            </p:extLst>
          </p:nvPr>
        </p:nvGraphicFramePr>
        <p:xfrm>
          <a:off x="3426691" y="2826327"/>
          <a:ext cx="5144653" cy="997528"/>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7" name="Chart 16"/>
          <p:cNvGraphicFramePr>
            <a:graphicFrameLocks/>
          </p:cNvGraphicFramePr>
          <p:nvPr>
            <p:extLst>
              <p:ext uri="{D42A27DB-BD31-4B8C-83A1-F6EECF244321}">
                <p14:modId xmlns:p14="http://schemas.microsoft.com/office/powerpoint/2010/main" val="235237477"/>
              </p:ext>
            </p:extLst>
          </p:nvPr>
        </p:nvGraphicFramePr>
        <p:xfrm>
          <a:off x="3426691" y="3868405"/>
          <a:ext cx="5144654" cy="915439"/>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9" name="Chart 18"/>
          <p:cNvGraphicFramePr>
            <a:graphicFrameLocks/>
          </p:cNvGraphicFramePr>
          <p:nvPr>
            <p:extLst>
              <p:ext uri="{D42A27DB-BD31-4B8C-83A1-F6EECF244321}">
                <p14:modId xmlns:p14="http://schemas.microsoft.com/office/powerpoint/2010/main" val="2301632383"/>
              </p:ext>
            </p:extLst>
          </p:nvPr>
        </p:nvGraphicFramePr>
        <p:xfrm>
          <a:off x="3426691" y="4783844"/>
          <a:ext cx="5144653" cy="978014"/>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2998064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10" descr="http://www.psvillinois.org/images/cast%20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34470" y="5529731"/>
            <a:ext cx="1641437" cy="1243512"/>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57200" y="435829"/>
            <a:ext cx="8229600" cy="985534"/>
          </a:xfrm>
        </p:spPr>
        <p:txBody>
          <a:bodyPr>
            <a:normAutofit/>
          </a:bodyPr>
          <a:lstStyle/>
          <a:p>
            <a:r>
              <a:rPr lang="en-US" sz="3500" b="1" dirty="0">
                <a:solidFill>
                  <a:srgbClr val="141B4D"/>
                </a:solidFill>
                <a:latin typeface="Arial"/>
                <a:cs typeface="Arial"/>
              </a:rPr>
              <a:t>Results: Bias-Based Bullying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96354513"/>
              </p:ext>
            </p:extLst>
          </p:nvPr>
        </p:nvGraphicFramePr>
        <p:xfrm>
          <a:off x="490538" y="1255467"/>
          <a:ext cx="8229600" cy="3845560"/>
        </p:xfrm>
        <a:graphic>
          <a:graphicData uri="http://schemas.openxmlformats.org/drawingml/2006/table">
            <a:tbl>
              <a:tblPr firstRow="1" bandRow="1">
                <a:tableStyleId>{5C22544A-7EE6-4342-B048-85BDC9FD1C3A}</a:tableStyleId>
              </a:tblPr>
              <a:tblGrid>
                <a:gridCol w="1510790">
                  <a:extLst>
                    <a:ext uri="{9D8B030D-6E8A-4147-A177-3AD203B41FA5}">
                      <a16:colId xmlns:a16="http://schemas.microsoft.com/office/drawing/2014/main" val="20000"/>
                    </a:ext>
                  </a:extLst>
                </a:gridCol>
                <a:gridCol w="1397480">
                  <a:extLst>
                    <a:ext uri="{9D8B030D-6E8A-4147-A177-3AD203B41FA5}">
                      <a16:colId xmlns:a16="http://schemas.microsoft.com/office/drawing/2014/main" val="20001"/>
                    </a:ext>
                  </a:extLst>
                </a:gridCol>
                <a:gridCol w="5321330">
                  <a:extLst>
                    <a:ext uri="{9D8B030D-6E8A-4147-A177-3AD203B41FA5}">
                      <a16:colId xmlns:a16="http://schemas.microsoft.com/office/drawing/2014/main" val="20002"/>
                    </a:ext>
                  </a:extLst>
                </a:gridCol>
              </a:tblGrid>
              <a:tr h="370840">
                <a:tc>
                  <a:txBody>
                    <a:bodyPr/>
                    <a:lstStyle/>
                    <a:p>
                      <a:r>
                        <a:rPr lang="en-US" sz="1800" dirty="0">
                          <a:latin typeface="Arial" panose="020B0604020202020204" pitchFamily="34" charset="0"/>
                          <a:cs typeface="Arial" panose="020B0604020202020204" pitchFamily="34" charset="0"/>
                        </a:rPr>
                        <a:t>Type</a:t>
                      </a:r>
                    </a:p>
                  </a:txBody>
                  <a:tcPr/>
                </a:tc>
                <a:tc>
                  <a:txBody>
                    <a:bodyPr/>
                    <a:lstStyle/>
                    <a:p>
                      <a:r>
                        <a:rPr lang="en-US" sz="1800" dirty="0">
                          <a:latin typeface="Arial" panose="020B0604020202020204" pitchFamily="34" charset="0"/>
                          <a:cs typeface="Arial" panose="020B0604020202020204" pitchFamily="34" charset="0"/>
                        </a:rPr>
                        <a:t>Δ Range</a:t>
                      </a:r>
                    </a:p>
                  </a:txBody>
                  <a:tcPr/>
                </a:tc>
                <a:tc>
                  <a:txBody>
                    <a:bodyPr/>
                    <a:lstStyle/>
                    <a:p>
                      <a:r>
                        <a:rPr lang="en-US" sz="1800" dirty="0">
                          <a:latin typeface="Arial" panose="020B0604020202020204" pitchFamily="34" charset="0"/>
                          <a:cs typeface="Arial" panose="020B0604020202020204" pitchFamily="34" charset="0"/>
                        </a:rPr>
                        <a:t>Cohen’s </a:t>
                      </a:r>
                      <a:r>
                        <a:rPr lang="en-US" sz="1800" i="1" dirty="0">
                          <a:latin typeface="Arial" panose="020B0604020202020204" pitchFamily="34" charset="0"/>
                          <a:cs typeface="Arial" panose="020B0604020202020204" pitchFamily="34" charset="0"/>
                        </a:rPr>
                        <a:t>d</a:t>
                      </a:r>
                      <a:r>
                        <a:rPr lang="en-US" sz="1800" i="1" baseline="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Effect</a:t>
                      </a:r>
                      <a:r>
                        <a:rPr lang="en-US" sz="1800" baseline="0" dirty="0">
                          <a:latin typeface="Arial" panose="020B0604020202020204" pitchFamily="34" charset="0"/>
                          <a:cs typeface="Arial" panose="020B0604020202020204" pitchFamily="34" charset="0"/>
                        </a:rPr>
                        <a:t> Sizes</a:t>
                      </a:r>
                      <a:endParaRPr lang="en-US"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70840">
                <a:tc>
                  <a:txBody>
                    <a:bodyPr/>
                    <a:lstStyle/>
                    <a:p>
                      <a:endParaRPr lang="en-US" sz="1400" baseline="0" dirty="0">
                        <a:latin typeface="Arial" panose="020B0604020202020204" pitchFamily="34" charset="0"/>
                        <a:cs typeface="Arial" panose="020B0604020202020204" pitchFamily="34" charset="0"/>
                      </a:endParaRPr>
                    </a:p>
                    <a:p>
                      <a:r>
                        <a:rPr lang="en-US" sz="1400" baseline="0" dirty="0">
                          <a:latin typeface="Arial" panose="020B0604020202020204" pitchFamily="34" charset="0"/>
                          <a:cs typeface="Arial" panose="020B0604020202020204" pitchFamily="34" charset="0"/>
                        </a:rPr>
                        <a:t>Bias-Based </a:t>
                      </a:r>
                    </a:p>
                    <a:p>
                      <a:r>
                        <a:rPr lang="en-US" sz="1400" baseline="0" dirty="0">
                          <a:latin typeface="Arial" panose="020B0604020202020204" pitchFamily="34" charset="0"/>
                          <a:cs typeface="Arial" panose="020B0604020202020204" pitchFamily="34" charset="0"/>
                        </a:rPr>
                        <a:t>Victimization: 1</a:t>
                      </a:r>
                      <a:r>
                        <a:rPr lang="en-US" sz="1400" baseline="30000" dirty="0">
                          <a:latin typeface="Arial" panose="020B0604020202020204" pitchFamily="34" charset="0"/>
                          <a:cs typeface="Arial" panose="020B0604020202020204" pitchFamily="34" charset="0"/>
                        </a:rPr>
                        <a:t>st</a:t>
                      </a:r>
                      <a:r>
                        <a:rPr lang="en-US" sz="1400" baseline="0" dirty="0">
                          <a:latin typeface="Arial" panose="020B0604020202020204" pitchFamily="34" charset="0"/>
                          <a:cs typeface="Arial" panose="020B0604020202020204" pitchFamily="34" charset="0"/>
                        </a:rPr>
                        <a:t> Most Prevalent</a:t>
                      </a:r>
                    </a:p>
                    <a:p>
                      <a:endParaRPr lang="en-US" sz="1400" dirty="0">
                        <a:latin typeface="Arial" panose="020B0604020202020204" pitchFamily="34" charset="0"/>
                        <a:cs typeface="Arial" panose="020B0604020202020204" pitchFamily="34" charset="0"/>
                      </a:endParaRPr>
                    </a:p>
                  </a:txBody>
                  <a:tcPr/>
                </a:tc>
                <a:tc>
                  <a:txBody>
                    <a:bodyPr/>
                    <a:lstStyle/>
                    <a:p>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-0.44 to +0.20</a:t>
                      </a:r>
                    </a:p>
                  </a:txBody>
                  <a:tcPr/>
                </a:tc>
                <a:tc>
                  <a:txBody>
                    <a:bodyPr/>
                    <a:lstStyle/>
                    <a:p>
                      <a:endParaRPr lang="en-US"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a:txBody>
                    <a:bodyPr/>
                    <a:lstStyle/>
                    <a:p>
                      <a:endParaRPr lang="en-US" sz="1400" dirty="0">
                        <a:latin typeface="Arial" panose="020B0604020202020204" pitchFamily="34" charset="0"/>
                        <a:cs typeface="Arial" panose="020B0604020202020204" pitchFamily="34" charset="0"/>
                      </a:endParaRPr>
                    </a:p>
                    <a:p>
                      <a:r>
                        <a:rPr lang="en-US" sz="1400" baseline="0" dirty="0">
                          <a:latin typeface="Arial" panose="020B0604020202020204" pitchFamily="34" charset="0"/>
                          <a:cs typeface="Arial" panose="020B0604020202020204" pitchFamily="34" charset="0"/>
                        </a:rPr>
                        <a:t>Bias-Based </a:t>
                      </a:r>
                    </a:p>
                    <a:p>
                      <a:r>
                        <a:rPr lang="en-US" sz="1400" baseline="0" dirty="0">
                          <a:latin typeface="Arial" panose="020B0604020202020204" pitchFamily="34" charset="0"/>
                          <a:cs typeface="Arial" panose="020B0604020202020204" pitchFamily="34" charset="0"/>
                        </a:rPr>
                        <a:t>Victimization: 2</a:t>
                      </a:r>
                      <a:r>
                        <a:rPr lang="en-US" sz="1400" baseline="30000" dirty="0">
                          <a:latin typeface="Arial" panose="020B0604020202020204" pitchFamily="34" charset="0"/>
                          <a:cs typeface="Arial" panose="020B0604020202020204" pitchFamily="34" charset="0"/>
                        </a:rPr>
                        <a:t>nd</a:t>
                      </a:r>
                      <a:r>
                        <a:rPr lang="en-US" sz="1400" baseline="0" dirty="0">
                          <a:latin typeface="Arial" panose="020B0604020202020204" pitchFamily="34" charset="0"/>
                          <a:cs typeface="Arial" panose="020B0604020202020204" pitchFamily="34" charset="0"/>
                        </a:rPr>
                        <a:t>  Most Prevalent</a:t>
                      </a:r>
                    </a:p>
                    <a:p>
                      <a:endParaRPr lang="en-US" sz="1400" dirty="0">
                        <a:latin typeface="Arial" panose="020B0604020202020204" pitchFamily="34" charset="0"/>
                        <a:cs typeface="Arial" panose="020B0604020202020204" pitchFamily="34" charset="0"/>
                      </a:endParaRPr>
                    </a:p>
                  </a:txBody>
                  <a:tcPr/>
                </a:tc>
                <a:tc>
                  <a:txBody>
                    <a:bodyPr/>
                    <a:lstStyle/>
                    <a:p>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-0.22</a:t>
                      </a:r>
                      <a:r>
                        <a:rPr lang="en-US" sz="1400" baseline="0" dirty="0">
                          <a:latin typeface="Arial" panose="020B0604020202020204" pitchFamily="34" charset="0"/>
                          <a:cs typeface="Arial" panose="020B0604020202020204" pitchFamily="34" charset="0"/>
                        </a:rPr>
                        <a:t> to +0.21</a:t>
                      </a:r>
                      <a:endParaRPr lang="en-US" sz="1400" dirty="0">
                        <a:latin typeface="Arial" panose="020B0604020202020204" pitchFamily="34" charset="0"/>
                        <a:cs typeface="Arial" panose="020B0604020202020204" pitchFamily="34" charset="0"/>
                      </a:endParaRPr>
                    </a:p>
                  </a:txBody>
                  <a:tcPr/>
                </a:tc>
                <a:tc>
                  <a:txBody>
                    <a:bodyPr/>
                    <a:lstStyle/>
                    <a:p>
                      <a:endParaRPr lang="en-US"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370840">
                <a:tc>
                  <a:txBody>
                    <a:bodyPr/>
                    <a:lstStyle/>
                    <a:p>
                      <a:endParaRPr lang="en-US" sz="1400" baseline="0" dirty="0">
                        <a:latin typeface="Arial" panose="020B0604020202020204" pitchFamily="34" charset="0"/>
                        <a:cs typeface="Arial" panose="020B0604020202020204" pitchFamily="34" charset="0"/>
                      </a:endParaRPr>
                    </a:p>
                    <a:p>
                      <a:r>
                        <a:rPr lang="en-US" sz="1400" baseline="0" dirty="0">
                          <a:latin typeface="Arial" panose="020B0604020202020204" pitchFamily="34" charset="0"/>
                          <a:cs typeface="Arial" panose="020B0604020202020204" pitchFamily="34" charset="0"/>
                        </a:rPr>
                        <a:t>Bias-Based </a:t>
                      </a:r>
                    </a:p>
                    <a:p>
                      <a:r>
                        <a:rPr lang="en-US" sz="1400" baseline="0" dirty="0">
                          <a:latin typeface="Arial" panose="020B0604020202020204" pitchFamily="34" charset="0"/>
                          <a:cs typeface="Arial" panose="020B0604020202020204" pitchFamily="34" charset="0"/>
                        </a:rPr>
                        <a:t>Victimization: 3</a:t>
                      </a:r>
                      <a:r>
                        <a:rPr lang="en-US" sz="1400" baseline="30000" dirty="0">
                          <a:latin typeface="Arial" panose="020B0604020202020204" pitchFamily="34" charset="0"/>
                          <a:cs typeface="Arial" panose="020B0604020202020204" pitchFamily="34" charset="0"/>
                        </a:rPr>
                        <a:t>rd</a:t>
                      </a:r>
                      <a:r>
                        <a:rPr lang="en-US" sz="1400" baseline="0" dirty="0">
                          <a:latin typeface="Arial" panose="020B0604020202020204" pitchFamily="34" charset="0"/>
                          <a:cs typeface="Arial" panose="020B0604020202020204" pitchFamily="34" charset="0"/>
                        </a:rPr>
                        <a:t>  Most Prevalent</a:t>
                      </a:r>
                    </a:p>
                    <a:p>
                      <a:endParaRPr lang="en-US" sz="1400" dirty="0">
                        <a:latin typeface="Arial" panose="020B0604020202020204" pitchFamily="34" charset="0"/>
                        <a:cs typeface="Arial" panose="020B0604020202020204" pitchFamily="34" charset="0"/>
                      </a:endParaRPr>
                    </a:p>
                  </a:txBody>
                  <a:tcPr/>
                </a:tc>
                <a:tc>
                  <a:txBody>
                    <a:bodyPr/>
                    <a:lstStyle/>
                    <a:p>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-0.47</a:t>
                      </a:r>
                      <a:r>
                        <a:rPr lang="en-US" sz="1400" baseline="0" dirty="0">
                          <a:latin typeface="Arial" panose="020B0604020202020204" pitchFamily="34" charset="0"/>
                          <a:cs typeface="Arial" panose="020B0604020202020204" pitchFamily="34" charset="0"/>
                        </a:rPr>
                        <a:t> to +0.09</a:t>
                      </a:r>
                      <a:endParaRPr lang="en-US" sz="1400" dirty="0">
                        <a:latin typeface="Arial" panose="020B0604020202020204" pitchFamily="34" charset="0"/>
                        <a:cs typeface="Arial" panose="020B0604020202020204" pitchFamily="34" charset="0"/>
                      </a:endParaRPr>
                    </a:p>
                  </a:txBody>
                  <a:tcPr/>
                </a:tc>
                <a:tc>
                  <a:txBody>
                    <a:bodyPr/>
                    <a:lstStyle/>
                    <a:p>
                      <a:endParaRPr lang="en-US"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bl>
          </a:graphicData>
        </a:graphic>
      </p:graphicFrame>
      <p:pic>
        <p:nvPicPr>
          <p:cNvPr id="9" name="Picture 8" descr="Logo Preview"/>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572" y="5834905"/>
            <a:ext cx="1280797" cy="87912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Chart 6"/>
          <p:cNvGraphicFramePr>
            <a:graphicFrameLocks/>
          </p:cNvGraphicFramePr>
          <p:nvPr>
            <p:extLst>
              <p:ext uri="{D42A27DB-BD31-4B8C-83A1-F6EECF244321}">
                <p14:modId xmlns:p14="http://schemas.microsoft.com/office/powerpoint/2010/main" val="1910324235"/>
              </p:ext>
            </p:extLst>
          </p:nvPr>
        </p:nvGraphicFramePr>
        <p:xfrm>
          <a:off x="3431634" y="1716681"/>
          <a:ext cx="5255166" cy="1000664"/>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0" name="Chart 9"/>
          <p:cNvGraphicFramePr>
            <a:graphicFrameLocks/>
          </p:cNvGraphicFramePr>
          <p:nvPr>
            <p:extLst>
              <p:ext uri="{D42A27DB-BD31-4B8C-83A1-F6EECF244321}">
                <p14:modId xmlns:p14="http://schemas.microsoft.com/office/powerpoint/2010/main" val="2700366247"/>
              </p:ext>
            </p:extLst>
          </p:nvPr>
        </p:nvGraphicFramePr>
        <p:xfrm>
          <a:off x="3431634" y="2869745"/>
          <a:ext cx="5255166" cy="1000664"/>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1" name="Chart 10"/>
          <p:cNvGraphicFramePr>
            <a:graphicFrameLocks/>
          </p:cNvGraphicFramePr>
          <p:nvPr>
            <p:extLst>
              <p:ext uri="{D42A27DB-BD31-4B8C-83A1-F6EECF244321}">
                <p14:modId xmlns:p14="http://schemas.microsoft.com/office/powerpoint/2010/main" val="3343729019"/>
              </p:ext>
            </p:extLst>
          </p:nvPr>
        </p:nvGraphicFramePr>
        <p:xfrm>
          <a:off x="3431634" y="4022809"/>
          <a:ext cx="5255166" cy="1000664"/>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662740054"/>
              </p:ext>
            </p:extLst>
          </p:nvPr>
        </p:nvGraphicFramePr>
        <p:xfrm>
          <a:off x="1826415" y="5164814"/>
          <a:ext cx="5491170" cy="1036320"/>
        </p:xfrm>
        <a:graphic>
          <a:graphicData uri="http://schemas.openxmlformats.org/drawingml/2006/table">
            <a:tbl>
              <a:tblPr firstRow="1" bandRow="1">
                <a:tableStyleId>{5C22544A-7EE6-4342-B048-85BDC9FD1C3A}</a:tableStyleId>
              </a:tblPr>
              <a:tblGrid>
                <a:gridCol w="398310">
                  <a:extLst>
                    <a:ext uri="{9D8B030D-6E8A-4147-A177-3AD203B41FA5}">
                      <a16:colId xmlns:a16="http://schemas.microsoft.com/office/drawing/2014/main" val="20005"/>
                    </a:ext>
                  </a:extLst>
                </a:gridCol>
                <a:gridCol w="1018572">
                  <a:extLst>
                    <a:ext uri="{9D8B030D-6E8A-4147-A177-3AD203B41FA5}">
                      <a16:colId xmlns:a16="http://schemas.microsoft.com/office/drawing/2014/main" val="20000"/>
                    </a:ext>
                  </a:extLst>
                </a:gridCol>
                <a:gridCol w="1018572">
                  <a:extLst>
                    <a:ext uri="{9D8B030D-6E8A-4147-A177-3AD203B41FA5}">
                      <a16:colId xmlns:a16="http://schemas.microsoft.com/office/drawing/2014/main" val="20001"/>
                    </a:ext>
                  </a:extLst>
                </a:gridCol>
                <a:gridCol w="1018572">
                  <a:extLst>
                    <a:ext uri="{9D8B030D-6E8A-4147-A177-3AD203B41FA5}">
                      <a16:colId xmlns:a16="http://schemas.microsoft.com/office/drawing/2014/main" val="20002"/>
                    </a:ext>
                  </a:extLst>
                </a:gridCol>
                <a:gridCol w="1018572">
                  <a:extLst>
                    <a:ext uri="{9D8B030D-6E8A-4147-A177-3AD203B41FA5}">
                      <a16:colId xmlns:a16="http://schemas.microsoft.com/office/drawing/2014/main" val="20003"/>
                    </a:ext>
                  </a:extLst>
                </a:gridCol>
                <a:gridCol w="1018572">
                  <a:extLst>
                    <a:ext uri="{9D8B030D-6E8A-4147-A177-3AD203B41FA5}">
                      <a16:colId xmlns:a16="http://schemas.microsoft.com/office/drawing/2014/main" val="20004"/>
                    </a:ext>
                  </a:extLst>
                </a:gridCol>
              </a:tblGrid>
              <a:tr h="218345">
                <a:tc>
                  <a:txBody>
                    <a:bodyPr/>
                    <a:lstStyle/>
                    <a:p>
                      <a:pPr algn="ctr"/>
                      <a:endParaRPr lang="en-US" sz="1100" dirty="0">
                        <a:latin typeface="Arial" panose="020B0604020202020204" pitchFamily="34" charset="0"/>
                        <a:cs typeface="Arial" panose="020B0604020202020204" pitchFamily="34" charset="0"/>
                      </a:endParaRPr>
                    </a:p>
                  </a:txBody>
                  <a:tcPr/>
                </a:tc>
                <a:tc>
                  <a:txBody>
                    <a:bodyPr/>
                    <a:lstStyle/>
                    <a:p>
                      <a:pPr algn="ctr"/>
                      <a:r>
                        <a:rPr lang="en-US" sz="1100" dirty="0">
                          <a:latin typeface="Arial" panose="020B0604020202020204" pitchFamily="34" charset="0"/>
                          <a:cs typeface="Arial" panose="020B0604020202020204" pitchFamily="34" charset="0"/>
                        </a:rPr>
                        <a:t>A</a:t>
                      </a:r>
                    </a:p>
                  </a:txBody>
                  <a:tcPr/>
                </a:tc>
                <a:tc>
                  <a:txBody>
                    <a:bodyPr/>
                    <a:lstStyle/>
                    <a:p>
                      <a:pPr algn="ctr"/>
                      <a:r>
                        <a:rPr lang="en-US" sz="1100" dirty="0">
                          <a:latin typeface="Arial" panose="020B0604020202020204" pitchFamily="34" charset="0"/>
                          <a:cs typeface="Arial" panose="020B0604020202020204" pitchFamily="34" charset="0"/>
                        </a:rPr>
                        <a:t>B</a:t>
                      </a:r>
                    </a:p>
                  </a:txBody>
                  <a:tcPr/>
                </a:tc>
                <a:tc>
                  <a:txBody>
                    <a:bodyPr/>
                    <a:lstStyle/>
                    <a:p>
                      <a:pPr algn="ctr"/>
                      <a:r>
                        <a:rPr lang="en-US" sz="1100" dirty="0">
                          <a:latin typeface="Arial" panose="020B0604020202020204" pitchFamily="34" charset="0"/>
                          <a:cs typeface="Arial" panose="020B0604020202020204" pitchFamily="34" charset="0"/>
                        </a:rPr>
                        <a:t>C</a:t>
                      </a:r>
                    </a:p>
                  </a:txBody>
                  <a:tcPr/>
                </a:tc>
                <a:tc>
                  <a:txBody>
                    <a:bodyPr/>
                    <a:lstStyle/>
                    <a:p>
                      <a:pPr algn="ctr"/>
                      <a:r>
                        <a:rPr lang="en-US" sz="1100" dirty="0">
                          <a:latin typeface="Arial" panose="020B0604020202020204" pitchFamily="34" charset="0"/>
                          <a:cs typeface="Arial" panose="020B0604020202020204" pitchFamily="34" charset="0"/>
                        </a:rPr>
                        <a:t>D</a:t>
                      </a:r>
                    </a:p>
                  </a:txBody>
                  <a:tcPr/>
                </a:tc>
                <a:tc>
                  <a:txBody>
                    <a:bodyPr/>
                    <a:lstStyle/>
                    <a:p>
                      <a:pPr algn="ctr"/>
                      <a:r>
                        <a:rPr lang="en-US" sz="1100" dirty="0">
                          <a:latin typeface="Arial" panose="020B0604020202020204" pitchFamily="34" charset="0"/>
                          <a:cs typeface="Arial" panose="020B0604020202020204" pitchFamily="34" charset="0"/>
                        </a:rPr>
                        <a:t>E</a:t>
                      </a:r>
                    </a:p>
                  </a:txBody>
                  <a:tcPr/>
                </a:tc>
                <a:extLst>
                  <a:ext uri="{0D108BD9-81ED-4DB2-BD59-A6C34878D82A}">
                    <a16:rowId xmlns:a16="http://schemas.microsoft.com/office/drawing/2014/main" val="10000"/>
                  </a:ext>
                </a:extLst>
              </a:tr>
              <a:tr h="218345">
                <a:tc>
                  <a:txBody>
                    <a:bodyPr/>
                    <a:lstStyle/>
                    <a:p>
                      <a:r>
                        <a:rPr lang="en-US" sz="1100" dirty="0">
                          <a:latin typeface="Arial" panose="020B0604020202020204" pitchFamily="34" charset="0"/>
                          <a:cs typeface="Arial" panose="020B0604020202020204" pitchFamily="34" charset="0"/>
                        </a:rPr>
                        <a:t>1</a:t>
                      </a:r>
                      <a:r>
                        <a:rPr lang="en-US" sz="1100" baseline="30000" dirty="0">
                          <a:latin typeface="Arial" panose="020B0604020202020204" pitchFamily="34" charset="0"/>
                          <a:cs typeface="Arial" panose="020B0604020202020204" pitchFamily="34" charset="0"/>
                        </a:rPr>
                        <a:t>st</a:t>
                      </a:r>
                      <a:endParaRPr lang="en-US" sz="1100" dirty="0">
                        <a:latin typeface="Arial" panose="020B0604020202020204" pitchFamily="34" charset="0"/>
                        <a:cs typeface="Arial" panose="020B0604020202020204" pitchFamily="34" charset="0"/>
                      </a:endParaRPr>
                    </a:p>
                  </a:txBody>
                  <a:tcPr/>
                </a:tc>
                <a:tc>
                  <a:txBody>
                    <a:bodyPr/>
                    <a:lstStyle/>
                    <a:p>
                      <a:r>
                        <a:rPr lang="en-US" sz="1100" dirty="0">
                          <a:latin typeface="Arial" panose="020B0604020202020204" pitchFamily="34" charset="0"/>
                          <a:cs typeface="Arial" panose="020B0604020202020204" pitchFamily="34" charset="0"/>
                        </a:rPr>
                        <a:t>Size/Shape</a:t>
                      </a:r>
                    </a:p>
                  </a:txBody>
                  <a:tcPr/>
                </a:tc>
                <a:tc>
                  <a:txBody>
                    <a:bodyPr/>
                    <a:lstStyle/>
                    <a:p>
                      <a:r>
                        <a:rPr lang="en-US" sz="1100" dirty="0">
                          <a:latin typeface="Arial" panose="020B0604020202020204" pitchFamily="34" charset="0"/>
                          <a:cs typeface="Arial" panose="020B0604020202020204" pitchFamily="34" charset="0"/>
                        </a:rPr>
                        <a:t>Size/Shape</a:t>
                      </a:r>
                    </a:p>
                  </a:txBody>
                  <a:tcPr/>
                </a:tc>
                <a:tc>
                  <a:txBody>
                    <a:bodyPr/>
                    <a:lstStyle/>
                    <a:p>
                      <a:r>
                        <a:rPr lang="en-US" sz="1100" dirty="0">
                          <a:latin typeface="Arial" panose="020B0604020202020204" pitchFamily="34" charset="0"/>
                          <a:cs typeface="Arial" panose="020B0604020202020204" pitchFamily="34" charset="0"/>
                        </a:rPr>
                        <a:t>Size/Shape</a:t>
                      </a:r>
                    </a:p>
                  </a:txBody>
                  <a:tcPr/>
                </a:tc>
                <a:tc>
                  <a:txBody>
                    <a:bodyPr/>
                    <a:lstStyle/>
                    <a:p>
                      <a:r>
                        <a:rPr lang="en-US" sz="1100" dirty="0">
                          <a:latin typeface="Arial" panose="020B0604020202020204" pitchFamily="34" charset="0"/>
                          <a:cs typeface="Arial" panose="020B0604020202020204" pitchFamily="34" charset="0"/>
                        </a:rPr>
                        <a:t>Size/Shape</a:t>
                      </a:r>
                    </a:p>
                  </a:txBody>
                  <a:tcPr/>
                </a:tc>
                <a:tc>
                  <a:txBody>
                    <a:bodyPr/>
                    <a:lstStyle/>
                    <a:p>
                      <a:r>
                        <a:rPr lang="en-US" sz="1100" dirty="0">
                          <a:latin typeface="Arial" panose="020B0604020202020204" pitchFamily="34" charset="0"/>
                          <a:cs typeface="Arial" panose="020B0604020202020204" pitchFamily="34" charset="0"/>
                        </a:rPr>
                        <a:t>Racial</a:t>
                      </a:r>
                    </a:p>
                  </a:txBody>
                  <a:tcPr>
                    <a:solidFill>
                      <a:srgbClr val="92D050"/>
                    </a:solidFill>
                  </a:tcPr>
                </a:tc>
                <a:extLst>
                  <a:ext uri="{0D108BD9-81ED-4DB2-BD59-A6C34878D82A}">
                    <a16:rowId xmlns:a16="http://schemas.microsoft.com/office/drawing/2014/main" val="10001"/>
                  </a:ext>
                </a:extLst>
              </a:tr>
              <a:tr h="218345">
                <a:tc>
                  <a:txBody>
                    <a:bodyPr/>
                    <a:lstStyle/>
                    <a:p>
                      <a:r>
                        <a:rPr lang="en-US" sz="1100" dirty="0">
                          <a:latin typeface="Arial" panose="020B0604020202020204" pitchFamily="34" charset="0"/>
                          <a:cs typeface="Arial" panose="020B0604020202020204" pitchFamily="34" charset="0"/>
                        </a:rPr>
                        <a:t>2</a:t>
                      </a:r>
                      <a:r>
                        <a:rPr lang="en-US" sz="1100" baseline="30000" dirty="0">
                          <a:latin typeface="Arial" panose="020B0604020202020204" pitchFamily="34" charset="0"/>
                          <a:cs typeface="Arial" panose="020B0604020202020204" pitchFamily="34" charset="0"/>
                        </a:rPr>
                        <a:t>nd</a:t>
                      </a:r>
                      <a:endParaRPr lang="en-US" sz="1100" dirty="0">
                        <a:latin typeface="Arial" panose="020B0604020202020204" pitchFamily="34" charset="0"/>
                        <a:cs typeface="Arial" panose="020B0604020202020204" pitchFamily="34" charset="0"/>
                      </a:endParaRPr>
                    </a:p>
                  </a:txBody>
                  <a:tcPr/>
                </a:tc>
                <a:tc>
                  <a:txBody>
                    <a:bodyPr/>
                    <a:lstStyle/>
                    <a:p>
                      <a:r>
                        <a:rPr lang="en-US" sz="1100" dirty="0">
                          <a:latin typeface="Arial" panose="020B0604020202020204" pitchFamily="34" charset="0"/>
                          <a:cs typeface="Arial" panose="020B0604020202020204" pitchFamily="34" charset="0"/>
                        </a:rPr>
                        <a:t>SES</a:t>
                      </a:r>
                    </a:p>
                  </a:txBody>
                  <a:tcPr/>
                </a:tc>
                <a:tc>
                  <a:txBody>
                    <a:bodyPr/>
                    <a:lstStyle/>
                    <a:p>
                      <a:r>
                        <a:rPr lang="en-US" sz="1100" dirty="0">
                          <a:latin typeface="Arial" panose="020B0604020202020204" pitchFamily="34" charset="0"/>
                          <a:cs typeface="Arial" panose="020B0604020202020204" pitchFamily="34" charset="0"/>
                        </a:rPr>
                        <a:t>Racial</a:t>
                      </a:r>
                    </a:p>
                  </a:txBody>
                  <a:tcPr/>
                </a:tc>
                <a:tc>
                  <a:txBody>
                    <a:bodyPr/>
                    <a:lstStyle/>
                    <a:p>
                      <a:r>
                        <a:rPr lang="en-US" sz="1100" dirty="0">
                          <a:latin typeface="Arial" panose="020B0604020202020204" pitchFamily="34" charset="0"/>
                          <a:cs typeface="Arial" panose="020B0604020202020204" pitchFamily="34" charset="0"/>
                        </a:rPr>
                        <a:t>Racial</a:t>
                      </a:r>
                    </a:p>
                  </a:txBody>
                  <a:tcPr>
                    <a:solidFill>
                      <a:srgbClr val="92D050"/>
                    </a:solidFill>
                  </a:tcPr>
                </a:tc>
                <a:tc>
                  <a:txBody>
                    <a:bodyPr/>
                    <a:lstStyle/>
                    <a:p>
                      <a:r>
                        <a:rPr lang="en-US" sz="1100" dirty="0">
                          <a:latin typeface="Arial" panose="020B0604020202020204" pitchFamily="34" charset="0"/>
                          <a:cs typeface="Arial" panose="020B0604020202020204" pitchFamily="34" charset="0"/>
                        </a:rPr>
                        <a:t>Racial</a:t>
                      </a:r>
                    </a:p>
                  </a:txBody>
                  <a:tcPr/>
                </a:tc>
                <a:tc>
                  <a:txBody>
                    <a:bodyPr/>
                    <a:lstStyle/>
                    <a:p>
                      <a:r>
                        <a:rPr lang="en-US" sz="1100" dirty="0">
                          <a:latin typeface="Arial" panose="020B0604020202020204" pitchFamily="34" charset="0"/>
                          <a:cs typeface="Arial" panose="020B0604020202020204" pitchFamily="34" charset="0"/>
                        </a:rPr>
                        <a:t>Size/Shape</a:t>
                      </a:r>
                    </a:p>
                  </a:txBody>
                  <a:tcPr/>
                </a:tc>
                <a:extLst>
                  <a:ext uri="{0D108BD9-81ED-4DB2-BD59-A6C34878D82A}">
                    <a16:rowId xmlns:a16="http://schemas.microsoft.com/office/drawing/2014/main" val="10002"/>
                  </a:ext>
                </a:extLst>
              </a:tr>
              <a:tr h="218345">
                <a:tc>
                  <a:txBody>
                    <a:bodyPr/>
                    <a:lstStyle/>
                    <a:p>
                      <a:r>
                        <a:rPr lang="en-US" sz="1100" dirty="0">
                          <a:latin typeface="Arial" panose="020B0604020202020204" pitchFamily="34" charset="0"/>
                          <a:cs typeface="Arial" panose="020B0604020202020204" pitchFamily="34" charset="0"/>
                        </a:rPr>
                        <a:t>3</a:t>
                      </a:r>
                      <a:r>
                        <a:rPr lang="en-US" sz="1100" baseline="30000" dirty="0">
                          <a:latin typeface="Arial" panose="020B0604020202020204" pitchFamily="34" charset="0"/>
                          <a:cs typeface="Arial" panose="020B0604020202020204" pitchFamily="34" charset="0"/>
                        </a:rPr>
                        <a:t>rd</a:t>
                      </a:r>
                      <a:endParaRPr lang="en-US" sz="1100" dirty="0">
                        <a:latin typeface="Arial" panose="020B0604020202020204" pitchFamily="34" charset="0"/>
                        <a:cs typeface="Arial" panose="020B0604020202020204" pitchFamily="34" charset="0"/>
                      </a:endParaRPr>
                    </a:p>
                  </a:txBody>
                  <a:tcPr/>
                </a:tc>
                <a:tc>
                  <a:txBody>
                    <a:bodyPr/>
                    <a:lstStyle/>
                    <a:p>
                      <a:r>
                        <a:rPr lang="en-US" sz="1100" dirty="0">
                          <a:latin typeface="Arial" panose="020B0604020202020204" pitchFamily="34" charset="0"/>
                          <a:cs typeface="Arial" panose="020B0604020202020204" pitchFamily="34" charset="0"/>
                        </a:rPr>
                        <a:t>Racial</a:t>
                      </a:r>
                    </a:p>
                  </a:txBody>
                  <a:tcPr/>
                </a:tc>
                <a:tc>
                  <a:txBody>
                    <a:bodyPr/>
                    <a:lstStyle/>
                    <a:p>
                      <a:r>
                        <a:rPr lang="en-US" sz="1100" dirty="0">
                          <a:latin typeface="Arial" panose="020B0604020202020204" pitchFamily="34" charset="0"/>
                          <a:cs typeface="Arial" panose="020B0604020202020204" pitchFamily="34" charset="0"/>
                        </a:rPr>
                        <a:t>SES</a:t>
                      </a:r>
                    </a:p>
                  </a:txBody>
                  <a:tcPr/>
                </a:tc>
                <a:tc>
                  <a:txBody>
                    <a:bodyPr/>
                    <a:lstStyle/>
                    <a:p>
                      <a:r>
                        <a:rPr lang="en-US" sz="1100" dirty="0">
                          <a:latin typeface="Arial" panose="020B0604020202020204" pitchFamily="34" charset="0"/>
                          <a:cs typeface="Arial" panose="020B0604020202020204" pitchFamily="34" charset="0"/>
                        </a:rPr>
                        <a:t>SES</a:t>
                      </a:r>
                    </a:p>
                  </a:txBody>
                  <a:tcPr>
                    <a:solidFill>
                      <a:srgbClr val="92D050"/>
                    </a:solidFill>
                  </a:tcPr>
                </a:tc>
                <a:tc>
                  <a:txBody>
                    <a:bodyPr/>
                    <a:lstStyle/>
                    <a:p>
                      <a:r>
                        <a:rPr lang="en-US" sz="1100" baseline="0" dirty="0">
                          <a:latin typeface="Arial" panose="020B0604020202020204" pitchFamily="34" charset="0"/>
                          <a:cs typeface="Arial" panose="020B0604020202020204" pitchFamily="34" charset="0"/>
                        </a:rPr>
                        <a:t>Orientation</a:t>
                      </a:r>
                      <a:endParaRPr lang="en-US" sz="1100" dirty="0">
                        <a:latin typeface="Arial" panose="020B0604020202020204" pitchFamily="34" charset="0"/>
                        <a:cs typeface="Arial" panose="020B0604020202020204" pitchFamily="34" charset="0"/>
                      </a:endParaRPr>
                    </a:p>
                  </a:txBody>
                  <a:tcPr/>
                </a:tc>
                <a:tc>
                  <a:txBody>
                    <a:bodyPr/>
                    <a:lstStyle/>
                    <a:p>
                      <a:r>
                        <a:rPr lang="en-US" sz="1100" dirty="0">
                          <a:latin typeface="Arial" panose="020B0604020202020204" pitchFamily="34" charset="0"/>
                          <a:cs typeface="Arial" panose="020B0604020202020204" pitchFamily="34" charset="0"/>
                        </a:rPr>
                        <a:t>SES</a:t>
                      </a:r>
                    </a:p>
                  </a:txBody>
                  <a:tcPr>
                    <a:solidFill>
                      <a:srgbClr val="92D050"/>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82992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5829"/>
            <a:ext cx="8229600" cy="985534"/>
          </a:xfrm>
        </p:spPr>
        <p:txBody>
          <a:bodyPr>
            <a:normAutofit/>
          </a:bodyPr>
          <a:lstStyle/>
          <a:p>
            <a:r>
              <a:rPr lang="en-US" sz="3500" b="1" dirty="0">
                <a:solidFill>
                  <a:srgbClr val="141B4D"/>
                </a:solidFill>
                <a:latin typeface="Arial"/>
                <a:cs typeface="Arial"/>
              </a:rPr>
              <a:t>Results: General Bullying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37969839"/>
              </p:ext>
            </p:extLst>
          </p:nvPr>
        </p:nvGraphicFramePr>
        <p:xfrm>
          <a:off x="490538" y="1755775"/>
          <a:ext cx="8229600" cy="2687320"/>
        </p:xfrm>
        <a:graphic>
          <a:graphicData uri="http://schemas.openxmlformats.org/drawingml/2006/table">
            <a:tbl>
              <a:tblPr firstRow="1" bandRow="1">
                <a:tableStyleId>{5C22544A-7EE6-4342-B048-85BDC9FD1C3A}</a:tableStyleId>
              </a:tblPr>
              <a:tblGrid>
                <a:gridCol w="1510790">
                  <a:extLst>
                    <a:ext uri="{9D8B030D-6E8A-4147-A177-3AD203B41FA5}">
                      <a16:colId xmlns:a16="http://schemas.microsoft.com/office/drawing/2014/main" val="20000"/>
                    </a:ext>
                  </a:extLst>
                </a:gridCol>
                <a:gridCol w="1397480">
                  <a:extLst>
                    <a:ext uri="{9D8B030D-6E8A-4147-A177-3AD203B41FA5}">
                      <a16:colId xmlns:a16="http://schemas.microsoft.com/office/drawing/2014/main" val="20001"/>
                    </a:ext>
                  </a:extLst>
                </a:gridCol>
                <a:gridCol w="5321330">
                  <a:extLst>
                    <a:ext uri="{9D8B030D-6E8A-4147-A177-3AD203B41FA5}">
                      <a16:colId xmlns:a16="http://schemas.microsoft.com/office/drawing/2014/main" val="20002"/>
                    </a:ext>
                  </a:extLst>
                </a:gridCol>
              </a:tblGrid>
              <a:tr h="370840">
                <a:tc>
                  <a:txBody>
                    <a:bodyPr/>
                    <a:lstStyle/>
                    <a:p>
                      <a:r>
                        <a:rPr lang="en-US" sz="1800" dirty="0">
                          <a:latin typeface="Arial" panose="020B0604020202020204" pitchFamily="34" charset="0"/>
                          <a:cs typeface="Arial" panose="020B0604020202020204" pitchFamily="34" charset="0"/>
                        </a:rPr>
                        <a:t>Type</a:t>
                      </a:r>
                    </a:p>
                  </a:txBody>
                  <a:tcPr/>
                </a:tc>
                <a:tc>
                  <a:txBody>
                    <a:bodyPr/>
                    <a:lstStyle/>
                    <a:p>
                      <a:r>
                        <a:rPr lang="en-US" sz="1800" dirty="0">
                          <a:latin typeface="Arial" panose="020B0604020202020204" pitchFamily="34" charset="0"/>
                          <a:cs typeface="Arial" panose="020B0604020202020204" pitchFamily="34" charset="0"/>
                        </a:rPr>
                        <a:t>Δ Range</a:t>
                      </a:r>
                    </a:p>
                  </a:txBody>
                  <a:tcPr/>
                </a:tc>
                <a:tc>
                  <a:txBody>
                    <a:bodyPr/>
                    <a:lstStyle/>
                    <a:p>
                      <a:r>
                        <a:rPr lang="en-US" sz="1800" dirty="0">
                          <a:latin typeface="Arial" panose="020B0604020202020204" pitchFamily="34" charset="0"/>
                          <a:cs typeface="Arial" panose="020B0604020202020204" pitchFamily="34" charset="0"/>
                        </a:rPr>
                        <a:t>Cohen’s </a:t>
                      </a:r>
                      <a:r>
                        <a:rPr lang="en-US" sz="1800" i="1" dirty="0">
                          <a:latin typeface="Arial" panose="020B0604020202020204" pitchFamily="34" charset="0"/>
                          <a:cs typeface="Arial" panose="020B0604020202020204" pitchFamily="34" charset="0"/>
                        </a:rPr>
                        <a:t>d</a:t>
                      </a:r>
                      <a:r>
                        <a:rPr lang="en-US" sz="1800" i="1" baseline="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Effect</a:t>
                      </a:r>
                      <a:r>
                        <a:rPr lang="en-US" sz="1800" baseline="0" dirty="0">
                          <a:latin typeface="Arial" panose="020B0604020202020204" pitchFamily="34" charset="0"/>
                          <a:cs typeface="Arial" panose="020B0604020202020204" pitchFamily="34" charset="0"/>
                        </a:rPr>
                        <a:t> Sizes</a:t>
                      </a:r>
                      <a:endParaRPr lang="en-US"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70840">
                <a:tc>
                  <a:txBody>
                    <a:bodyPr/>
                    <a:lstStyle/>
                    <a:p>
                      <a:endParaRPr lang="en-US" sz="1400" baseline="0" dirty="0">
                        <a:latin typeface="Arial" panose="020B0604020202020204" pitchFamily="34" charset="0"/>
                        <a:cs typeface="Arial" panose="020B0604020202020204" pitchFamily="34" charset="0"/>
                      </a:endParaRPr>
                    </a:p>
                    <a:p>
                      <a:r>
                        <a:rPr lang="en-US" sz="1400" baseline="0" dirty="0">
                          <a:latin typeface="Arial" panose="020B0604020202020204" pitchFamily="34" charset="0"/>
                          <a:cs typeface="Arial" panose="020B0604020202020204" pitchFamily="34" charset="0"/>
                        </a:rPr>
                        <a:t>General </a:t>
                      </a:r>
                    </a:p>
                    <a:p>
                      <a:r>
                        <a:rPr lang="en-US" sz="1400" baseline="0" dirty="0">
                          <a:latin typeface="Arial" panose="020B0604020202020204" pitchFamily="34" charset="0"/>
                          <a:cs typeface="Arial" panose="020B0604020202020204" pitchFamily="34" charset="0"/>
                        </a:rPr>
                        <a:t>Bullying Victimization</a:t>
                      </a:r>
                    </a:p>
                    <a:p>
                      <a:endParaRPr lang="en-US" sz="1400" dirty="0">
                        <a:latin typeface="Arial" panose="020B0604020202020204" pitchFamily="34" charset="0"/>
                        <a:cs typeface="Arial" panose="020B0604020202020204" pitchFamily="34" charset="0"/>
                      </a:endParaRPr>
                    </a:p>
                  </a:txBody>
                  <a:tcPr/>
                </a:tc>
                <a:tc>
                  <a:txBody>
                    <a:bodyPr/>
                    <a:lstStyle/>
                    <a:p>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-0.16 to -0.57</a:t>
                      </a:r>
                    </a:p>
                  </a:txBody>
                  <a:tcPr/>
                </a:tc>
                <a:tc>
                  <a:txBody>
                    <a:bodyPr/>
                    <a:lstStyle/>
                    <a:p>
                      <a:endParaRPr lang="en-US"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a:txBody>
                    <a:bodyPr/>
                    <a:lstStyle/>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General</a:t>
                      </a:r>
                      <a:r>
                        <a:rPr lang="en-US" sz="1400" baseline="0" dirty="0">
                          <a:latin typeface="Arial" panose="020B0604020202020204" pitchFamily="34" charset="0"/>
                          <a:cs typeface="Arial" panose="020B0604020202020204" pitchFamily="34" charset="0"/>
                        </a:rPr>
                        <a:t> </a:t>
                      </a:r>
                    </a:p>
                    <a:p>
                      <a:r>
                        <a:rPr lang="en-US" sz="1400" baseline="0" dirty="0">
                          <a:latin typeface="Arial" panose="020B0604020202020204" pitchFamily="34" charset="0"/>
                          <a:cs typeface="Arial" panose="020B0604020202020204" pitchFamily="34" charset="0"/>
                        </a:rPr>
                        <a:t>Bullying Perpetration</a:t>
                      </a:r>
                    </a:p>
                    <a:p>
                      <a:endParaRPr lang="en-US" sz="1400" dirty="0">
                        <a:latin typeface="Arial" panose="020B0604020202020204" pitchFamily="34" charset="0"/>
                        <a:cs typeface="Arial" panose="020B0604020202020204" pitchFamily="34" charset="0"/>
                      </a:endParaRPr>
                    </a:p>
                  </a:txBody>
                  <a:tcPr/>
                </a:tc>
                <a:tc>
                  <a:txBody>
                    <a:bodyPr/>
                    <a:lstStyle/>
                    <a:p>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-0.22</a:t>
                      </a:r>
                      <a:r>
                        <a:rPr lang="en-US" sz="1400" baseline="0" dirty="0">
                          <a:latin typeface="Arial" panose="020B0604020202020204" pitchFamily="34" charset="0"/>
                          <a:cs typeface="Arial" panose="020B0604020202020204" pitchFamily="34" charset="0"/>
                        </a:rPr>
                        <a:t> to -0.46</a:t>
                      </a:r>
                      <a:endParaRPr lang="en-US" sz="1400" dirty="0">
                        <a:latin typeface="Arial" panose="020B0604020202020204" pitchFamily="34" charset="0"/>
                        <a:cs typeface="Arial" panose="020B0604020202020204" pitchFamily="34" charset="0"/>
                      </a:endParaRPr>
                    </a:p>
                  </a:txBody>
                  <a:tcPr/>
                </a:tc>
                <a:tc>
                  <a:txBody>
                    <a:bodyPr/>
                    <a:lstStyle/>
                    <a:p>
                      <a:endParaRPr lang="en-US"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bl>
          </a:graphicData>
        </a:graphic>
      </p:graphicFrame>
      <p:pic>
        <p:nvPicPr>
          <p:cNvPr id="8" name="Picture 10" descr="http://www.psvillinois.org/images/cast%20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34470" y="5529731"/>
            <a:ext cx="1641437" cy="124351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Logo Preview"/>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572" y="5834905"/>
            <a:ext cx="1280797" cy="87912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Chart 6"/>
          <p:cNvGraphicFramePr>
            <a:graphicFrameLocks/>
          </p:cNvGraphicFramePr>
          <p:nvPr>
            <p:extLst>
              <p:ext uri="{D42A27DB-BD31-4B8C-83A1-F6EECF244321}">
                <p14:modId xmlns:p14="http://schemas.microsoft.com/office/powerpoint/2010/main" val="2252080340"/>
              </p:ext>
            </p:extLst>
          </p:nvPr>
        </p:nvGraphicFramePr>
        <p:xfrm>
          <a:off x="3431634" y="2216989"/>
          <a:ext cx="5255166" cy="1000664"/>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0" name="Chart 9"/>
          <p:cNvGraphicFramePr>
            <a:graphicFrameLocks/>
          </p:cNvGraphicFramePr>
          <p:nvPr>
            <p:extLst>
              <p:ext uri="{D42A27DB-BD31-4B8C-83A1-F6EECF244321}">
                <p14:modId xmlns:p14="http://schemas.microsoft.com/office/powerpoint/2010/main" val="2121225440"/>
              </p:ext>
            </p:extLst>
          </p:nvPr>
        </p:nvGraphicFramePr>
        <p:xfrm>
          <a:off x="3431634" y="3370053"/>
          <a:ext cx="5255166" cy="1000664"/>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3711127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9010"/>
            <a:ext cx="8229600" cy="985534"/>
          </a:xfrm>
        </p:spPr>
        <p:txBody>
          <a:bodyPr>
            <a:noAutofit/>
          </a:bodyPr>
          <a:lstStyle/>
          <a:p>
            <a:r>
              <a:rPr lang="en-US" sz="2400" b="1" dirty="0"/>
              <a:t>CAST Project Impact Compared to Other Bullying Programs</a:t>
            </a:r>
            <a:endParaRPr lang="en-US" sz="2400" b="1" dirty="0">
              <a:solidFill>
                <a:srgbClr val="141B4D"/>
              </a:solidFill>
              <a:latin typeface="Arial"/>
              <a:cs typeface="Arial"/>
            </a:endParaRPr>
          </a:p>
        </p:txBody>
      </p:sp>
      <p:pic>
        <p:nvPicPr>
          <p:cNvPr id="8" name="Picture 10" descr="http://www.psvillinois.org/images/cast%20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34470" y="5529731"/>
            <a:ext cx="1641437" cy="124351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Logo Preview"/>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572" y="5834905"/>
            <a:ext cx="1280797" cy="87912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Content Placeholder 5"/>
          <p:cNvGraphicFramePr>
            <a:graphicFrameLocks noGrp="1"/>
          </p:cNvGraphicFramePr>
          <p:nvPr>
            <p:ph idx="1"/>
            <p:extLst>
              <p:ext uri="{D42A27DB-BD31-4B8C-83A1-F6EECF244321}">
                <p14:modId xmlns:p14="http://schemas.microsoft.com/office/powerpoint/2010/main" val="1535075302"/>
              </p:ext>
            </p:extLst>
          </p:nvPr>
        </p:nvGraphicFramePr>
        <p:xfrm>
          <a:off x="761257" y="1085729"/>
          <a:ext cx="7621486" cy="4663277"/>
        </p:xfrm>
        <a:graphic>
          <a:graphicData uri="http://schemas.openxmlformats.org/drawingml/2006/table">
            <a:tbl>
              <a:tblPr>
                <a:tableStyleId>{5C22544A-7EE6-4342-B048-85BDC9FD1C3A}</a:tableStyleId>
              </a:tblPr>
              <a:tblGrid>
                <a:gridCol w="1270701">
                  <a:extLst>
                    <a:ext uri="{9D8B030D-6E8A-4147-A177-3AD203B41FA5}">
                      <a16:colId xmlns:a16="http://schemas.microsoft.com/office/drawing/2014/main" val="1206356254"/>
                    </a:ext>
                  </a:extLst>
                </a:gridCol>
                <a:gridCol w="1270157">
                  <a:extLst>
                    <a:ext uri="{9D8B030D-6E8A-4147-A177-3AD203B41FA5}">
                      <a16:colId xmlns:a16="http://schemas.microsoft.com/office/drawing/2014/main" val="1408143743"/>
                    </a:ext>
                  </a:extLst>
                </a:gridCol>
                <a:gridCol w="1270157">
                  <a:extLst>
                    <a:ext uri="{9D8B030D-6E8A-4147-A177-3AD203B41FA5}">
                      <a16:colId xmlns:a16="http://schemas.microsoft.com/office/drawing/2014/main" val="3279574902"/>
                    </a:ext>
                  </a:extLst>
                </a:gridCol>
                <a:gridCol w="1270157">
                  <a:extLst>
                    <a:ext uri="{9D8B030D-6E8A-4147-A177-3AD203B41FA5}">
                      <a16:colId xmlns:a16="http://schemas.microsoft.com/office/drawing/2014/main" val="2191217411"/>
                    </a:ext>
                  </a:extLst>
                </a:gridCol>
                <a:gridCol w="1270157">
                  <a:extLst>
                    <a:ext uri="{9D8B030D-6E8A-4147-A177-3AD203B41FA5}">
                      <a16:colId xmlns:a16="http://schemas.microsoft.com/office/drawing/2014/main" val="2292243945"/>
                    </a:ext>
                  </a:extLst>
                </a:gridCol>
                <a:gridCol w="1270157">
                  <a:extLst>
                    <a:ext uri="{9D8B030D-6E8A-4147-A177-3AD203B41FA5}">
                      <a16:colId xmlns:a16="http://schemas.microsoft.com/office/drawing/2014/main" val="4216733879"/>
                    </a:ext>
                  </a:extLst>
                </a:gridCol>
              </a:tblGrid>
              <a:tr h="0">
                <a:tc gridSpan="6">
                  <a:txBody>
                    <a:bodyPr/>
                    <a:lstStyle/>
                    <a:p>
                      <a:pPr marL="0" marR="0" algn="ctr">
                        <a:spcBef>
                          <a:spcPts val="0"/>
                        </a:spcBef>
                        <a:spcAft>
                          <a:spcPts val="0"/>
                        </a:spcAft>
                      </a:pPr>
                      <a:r>
                        <a:rPr lang="en-US" sz="1300" b="1" dirty="0">
                          <a:solidFill>
                            <a:schemeClr val="bg1"/>
                          </a:solidFill>
                          <a:effectLst/>
                        </a:rPr>
                        <a:t>Bullying Victimization and Perpetration: Percent Reduction and Effect Size</a:t>
                      </a:r>
                      <a:endParaRPr lang="en-US" sz="1100" b="1" dirty="0">
                        <a:solidFill>
                          <a:schemeClr val="bg1"/>
                        </a:solidFill>
                        <a:effectLst/>
                        <a:latin typeface="Calibri" panose="020F0502020204030204" pitchFamily="34" charset="0"/>
                        <a:ea typeface="Calibri" panose="020F0502020204030204" pitchFamily="34" charset="0"/>
                      </a:endParaRPr>
                    </a:p>
                  </a:txBody>
                  <a:tcPr marL="63500" marR="64135">
                    <a:solidFill>
                      <a:schemeClr val="accent1">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tc>
                <a:tc hMerge="1">
                  <a:txBody>
                    <a:bodyPr/>
                    <a:lstStyle/>
                    <a:p>
                      <a:pPr marL="0" marR="0" algn="ctr">
                        <a:spcBef>
                          <a:spcPts val="0"/>
                        </a:spcBef>
                        <a:spcAft>
                          <a:spcPts val="0"/>
                        </a:spcAft>
                      </a:pP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tc>
                <a:extLst>
                  <a:ext uri="{0D108BD9-81ED-4DB2-BD59-A6C34878D82A}">
                    <a16:rowId xmlns:a16="http://schemas.microsoft.com/office/drawing/2014/main" val="3746031177"/>
                  </a:ext>
                </a:extLst>
              </a:tr>
              <a:tr h="451897">
                <a:tc>
                  <a:txBody>
                    <a:bodyPr/>
                    <a:lstStyle/>
                    <a:p>
                      <a:pPr marL="0" marR="0">
                        <a:spcBef>
                          <a:spcPts val="0"/>
                        </a:spcBef>
                        <a:spcAft>
                          <a:spcPts val="0"/>
                        </a:spcAft>
                      </a:pPr>
                      <a:r>
                        <a:rPr lang="en-US" sz="1100" b="1">
                          <a:effectLst/>
                        </a:rPr>
                        <a:t>Program</a:t>
                      </a:r>
                      <a:endParaRPr lang="en-US" sz="1100" b="1">
                        <a:solidFill>
                          <a:srgbClr val="000000"/>
                        </a:solidFill>
                        <a:effectLst/>
                        <a:latin typeface="Calibri" panose="020F0502020204030204" pitchFamily="34" charset="0"/>
                        <a:ea typeface="Calibri" panose="020F0502020204030204" pitchFamily="34" charset="0"/>
                      </a:endParaRPr>
                    </a:p>
                  </a:txBody>
                  <a:tcPr marL="63500" marR="64135" anchor="ctr">
                    <a:solidFill>
                      <a:schemeClr val="accent1">
                        <a:lumMod val="60000"/>
                        <a:lumOff val="40000"/>
                      </a:schemeClr>
                    </a:solidFill>
                  </a:tcPr>
                </a:tc>
                <a:tc>
                  <a:txBody>
                    <a:bodyPr/>
                    <a:lstStyle/>
                    <a:p>
                      <a:pPr marL="0" marR="0">
                        <a:spcBef>
                          <a:spcPts val="0"/>
                        </a:spcBef>
                        <a:spcAft>
                          <a:spcPts val="0"/>
                        </a:spcAft>
                      </a:pPr>
                      <a:r>
                        <a:rPr lang="en-US" sz="1100" b="1">
                          <a:effectLst/>
                        </a:rPr>
                        <a:t>School</a:t>
                      </a:r>
                      <a:endParaRPr lang="en-US" sz="1100" b="1">
                        <a:solidFill>
                          <a:srgbClr val="000000"/>
                        </a:solidFill>
                        <a:effectLst/>
                        <a:latin typeface="Calibri" panose="020F0502020204030204" pitchFamily="34" charset="0"/>
                        <a:ea typeface="Calibri" panose="020F0502020204030204" pitchFamily="34" charset="0"/>
                      </a:endParaRPr>
                    </a:p>
                  </a:txBody>
                  <a:tcPr marL="63500" marR="64135" anchor="ctr">
                    <a:solidFill>
                      <a:schemeClr val="accent1">
                        <a:lumMod val="60000"/>
                        <a:lumOff val="40000"/>
                      </a:schemeClr>
                    </a:solidFill>
                  </a:tcPr>
                </a:tc>
                <a:tc>
                  <a:txBody>
                    <a:bodyPr/>
                    <a:lstStyle/>
                    <a:p>
                      <a:pPr marL="0" marR="0">
                        <a:spcBef>
                          <a:spcPts val="0"/>
                        </a:spcBef>
                        <a:spcAft>
                          <a:spcPts val="0"/>
                        </a:spcAft>
                      </a:pPr>
                      <a:r>
                        <a:rPr lang="en-US" sz="1100" b="1" dirty="0">
                          <a:effectLst/>
                        </a:rPr>
                        <a:t>Percent Reduction: Victimization</a:t>
                      </a:r>
                      <a:endParaRPr lang="en-US" sz="1100" b="1" dirty="0">
                        <a:solidFill>
                          <a:srgbClr val="000000"/>
                        </a:solidFill>
                        <a:effectLst/>
                        <a:latin typeface="Calibri" panose="020F0502020204030204" pitchFamily="34" charset="0"/>
                        <a:ea typeface="Calibri" panose="020F0502020204030204" pitchFamily="34" charset="0"/>
                      </a:endParaRPr>
                    </a:p>
                  </a:txBody>
                  <a:tcPr marL="63500" marR="64135" anchor="ctr">
                    <a:solidFill>
                      <a:schemeClr val="accent1">
                        <a:lumMod val="60000"/>
                        <a:lumOff val="40000"/>
                      </a:schemeClr>
                    </a:solidFill>
                  </a:tcPr>
                </a:tc>
                <a:tc>
                  <a:txBody>
                    <a:bodyPr/>
                    <a:lstStyle/>
                    <a:p>
                      <a:pPr marL="0" marR="0">
                        <a:spcBef>
                          <a:spcPts val="0"/>
                        </a:spcBef>
                        <a:spcAft>
                          <a:spcPts val="0"/>
                        </a:spcAft>
                      </a:pPr>
                      <a:r>
                        <a:rPr lang="en-US" sz="1100" b="1" dirty="0">
                          <a:effectLst/>
                        </a:rPr>
                        <a:t>Effect Size (d)</a:t>
                      </a:r>
                      <a:endParaRPr lang="en-US" sz="1100" b="1" dirty="0">
                        <a:solidFill>
                          <a:srgbClr val="000000"/>
                        </a:solidFill>
                        <a:effectLst/>
                        <a:latin typeface="Calibri" panose="020F0502020204030204" pitchFamily="34" charset="0"/>
                        <a:ea typeface="Calibri" panose="020F0502020204030204" pitchFamily="34" charset="0"/>
                      </a:endParaRPr>
                    </a:p>
                  </a:txBody>
                  <a:tcPr marL="63500" marR="64135" anchor="ctr">
                    <a:solidFill>
                      <a:schemeClr val="accent1">
                        <a:lumMod val="60000"/>
                        <a:lumOff val="40000"/>
                      </a:schemeClr>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100" b="1" dirty="0">
                          <a:effectLst/>
                        </a:rPr>
                        <a:t>Percent Reduction: Perpetration</a:t>
                      </a:r>
                      <a:endParaRPr lang="en-US" sz="1100" b="1" dirty="0">
                        <a:solidFill>
                          <a:srgbClr val="000000"/>
                        </a:solidFill>
                        <a:effectLst/>
                        <a:latin typeface="Calibri" panose="020F0502020204030204" pitchFamily="34" charset="0"/>
                        <a:ea typeface="Calibri" panose="020F0502020204030204" pitchFamily="34" charset="0"/>
                      </a:endParaRPr>
                    </a:p>
                  </a:txBody>
                  <a:tcPr marL="63500" marR="64135" anchor="ctr">
                    <a:solidFill>
                      <a:schemeClr val="accent1">
                        <a:lumMod val="60000"/>
                        <a:lumOff val="40000"/>
                      </a:schemeClr>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100" b="1" dirty="0">
                          <a:effectLst/>
                        </a:rPr>
                        <a:t>Effect Size (d)</a:t>
                      </a:r>
                      <a:endParaRPr lang="en-US" sz="1100" b="1" dirty="0">
                        <a:solidFill>
                          <a:srgbClr val="000000"/>
                        </a:solidFill>
                        <a:effectLst/>
                        <a:latin typeface="Calibri" panose="020F0502020204030204" pitchFamily="34" charset="0"/>
                        <a:ea typeface="Calibri" panose="020F0502020204030204" pitchFamily="34" charset="0"/>
                      </a:endParaRPr>
                    </a:p>
                    <a:p>
                      <a:pPr marL="0" marR="0">
                        <a:spcBef>
                          <a:spcPts val="0"/>
                        </a:spcBef>
                        <a:spcAft>
                          <a:spcPts val="0"/>
                        </a:spcAft>
                      </a:pPr>
                      <a:endParaRPr lang="en-US" sz="1100" b="1" dirty="0">
                        <a:solidFill>
                          <a:srgbClr val="000000"/>
                        </a:solidFill>
                        <a:effectLst/>
                        <a:latin typeface="Calibri" panose="020F0502020204030204" pitchFamily="34" charset="0"/>
                        <a:ea typeface="Calibri" panose="020F0502020204030204" pitchFamily="34" charset="0"/>
                      </a:endParaRPr>
                    </a:p>
                  </a:txBody>
                  <a:tcPr marL="63500" marR="64135" anchor="ctr">
                    <a:solidFill>
                      <a:schemeClr val="accent1">
                        <a:lumMod val="60000"/>
                        <a:lumOff val="40000"/>
                      </a:schemeClr>
                    </a:solidFill>
                  </a:tcPr>
                </a:tc>
                <a:extLst>
                  <a:ext uri="{0D108BD9-81ED-4DB2-BD59-A6C34878D82A}">
                    <a16:rowId xmlns:a16="http://schemas.microsoft.com/office/drawing/2014/main" val="4106790667"/>
                  </a:ext>
                </a:extLst>
              </a:tr>
              <a:tr h="274366">
                <a:tc>
                  <a:txBody>
                    <a:bodyPr/>
                    <a:lstStyle/>
                    <a:p>
                      <a:pPr marL="0" marR="0">
                        <a:spcBef>
                          <a:spcPts val="0"/>
                        </a:spcBef>
                        <a:spcAft>
                          <a:spcPts val="0"/>
                        </a:spcAft>
                      </a:pPr>
                      <a:r>
                        <a:rPr lang="en-US" sz="1100">
                          <a:effectLst/>
                        </a:rPr>
                        <a:t>CAST Project</a:t>
                      </a:r>
                      <a:endParaRPr lang="en-US" sz="1100">
                        <a:solidFill>
                          <a:srgbClr val="000000"/>
                        </a:solidFill>
                        <a:effectLst/>
                        <a:latin typeface="Calibri" panose="020F0502020204030204" pitchFamily="34" charset="0"/>
                        <a:ea typeface="Calibri" panose="020F0502020204030204" pitchFamily="34" charset="0"/>
                      </a:endParaRPr>
                    </a:p>
                  </a:txBody>
                  <a:tcPr marL="63500" marR="64135"/>
                </a:tc>
                <a:tc>
                  <a:txBody>
                    <a:bodyPr/>
                    <a:lstStyle/>
                    <a:p>
                      <a:pPr marL="0" marR="0">
                        <a:spcBef>
                          <a:spcPts val="0"/>
                        </a:spcBef>
                        <a:spcAft>
                          <a:spcPts val="0"/>
                        </a:spcAft>
                      </a:pPr>
                      <a:r>
                        <a:rPr lang="en-US" sz="1100">
                          <a:effectLst/>
                        </a:rPr>
                        <a:t>School A</a:t>
                      </a:r>
                      <a:endParaRPr lang="en-US" sz="1100">
                        <a:solidFill>
                          <a:srgbClr val="000000"/>
                        </a:solidFill>
                        <a:effectLst/>
                        <a:latin typeface="Calibri" panose="020F0502020204030204" pitchFamily="34" charset="0"/>
                        <a:ea typeface="Calibri" panose="020F0502020204030204" pitchFamily="34" charset="0"/>
                      </a:endParaRPr>
                    </a:p>
                  </a:txBody>
                  <a:tcPr marL="63500" marR="64135"/>
                </a:tc>
                <a:tc>
                  <a:txBody>
                    <a:bodyPr/>
                    <a:lstStyle/>
                    <a:p>
                      <a:pPr marL="0" marR="0">
                        <a:spcBef>
                          <a:spcPts val="0"/>
                        </a:spcBef>
                        <a:spcAft>
                          <a:spcPts val="0"/>
                        </a:spcAft>
                      </a:pPr>
                      <a:r>
                        <a:rPr lang="en-US" sz="1100">
                          <a:effectLst/>
                        </a:rPr>
                        <a:t>11.2%</a:t>
                      </a:r>
                      <a:endParaRPr lang="en-US" sz="1100">
                        <a:solidFill>
                          <a:srgbClr val="000000"/>
                        </a:solidFill>
                        <a:effectLst/>
                        <a:latin typeface="Calibri" panose="020F0502020204030204" pitchFamily="34" charset="0"/>
                        <a:ea typeface="Calibri" panose="020F0502020204030204" pitchFamily="34" charset="0"/>
                      </a:endParaRPr>
                    </a:p>
                  </a:txBody>
                  <a:tcPr marL="63500" marR="64135"/>
                </a:tc>
                <a:tc>
                  <a:txBody>
                    <a:bodyPr/>
                    <a:lstStyle/>
                    <a:p>
                      <a:pPr marL="0" marR="0">
                        <a:spcBef>
                          <a:spcPts val="0"/>
                        </a:spcBef>
                        <a:spcAft>
                          <a:spcPts val="0"/>
                        </a:spcAft>
                      </a:pPr>
                      <a:r>
                        <a:rPr lang="en-US" sz="1100">
                          <a:effectLst/>
                        </a:rPr>
                        <a:t>-0.09</a:t>
                      </a:r>
                      <a:endParaRPr lang="en-US" sz="1100">
                        <a:solidFill>
                          <a:srgbClr val="000000"/>
                        </a:solidFill>
                        <a:effectLst/>
                        <a:latin typeface="Calibri" panose="020F0502020204030204" pitchFamily="34" charset="0"/>
                        <a:ea typeface="Calibri" panose="020F0502020204030204" pitchFamily="34" charset="0"/>
                      </a:endParaRPr>
                    </a:p>
                  </a:txBody>
                  <a:tcPr marL="63500" marR="64135"/>
                </a:tc>
                <a:tc>
                  <a:txBody>
                    <a:bodyPr/>
                    <a:lstStyle/>
                    <a:p>
                      <a:pPr marL="0" marR="0">
                        <a:spcBef>
                          <a:spcPts val="0"/>
                        </a:spcBef>
                        <a:spcAft>
                          <a:spcPts val="0"/>
                        </a:spcAft>
                      </a:pPr>
                      <a:r>
                        <a:rPr lang="en-US" sz="1100" dirty="0">
                          <a:effectLst/>
                        </a:rPr>
                        <a:t>29.0%</a:t>
                      </a: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tc>
                <a:tc>
                  <a:txBody>
                    <a:bodyPr/>
                    <a:lstStyle/>
                    <a:p>
                      <a:pPr marL="0" marR="0">
                        <a:spcBef>
                          <a:spcPts val="0"/>
                        </a:spcBef>
                        <a:spcAft>
                          <a:spcPts val="0"/>
                        </a:spcAft>
                      </a:pPr>
                      <a:r>
                        <a:rPr lang="en-US" sz="1100" dirty="0">
                          <a:effectLst/>
                        </a:rPr>
                        <a:t>-0.15</a:t>
                      </a: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tc>
                <a:extLst>
                  <a:ext uri="{0D108BD9-81ED-4DB2-BD59-A6C34878D82A}">
                    <a16:rowId xmlns:a16="http://schemas.microsoft.com/office/drawing/2014/main" val="2325578630"/>
                  </a:ext>
                </a:extLst>
              </a:tr>
              <a:tr h="274366">
                <a:tc>
                  <a:txBody>
                    <a:bodyPr/>
                    <a:lstStyle/>
                    <a:p>
                      <a:pPr marL="0" marR="0">
                        <a:spcBef>
                          <a:spcPts val="0"/>
                        </a:spcBef>
                        <a:spcAft>
                          <a:spcPts val="0"/>
                        </a:spcAft>
                      </a:pPr>
                      <a:r>
                        <a:rPr lang="en-US" sz="1100" dirty="0">
                          <a:effectLst/>
                        </a:rPr>
                        <a:t>CAST Project</a:t>
                      </a: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solidFill>
                      <a:schemeClr val="accent1">
                        <a:lumMod val="20000"/>
                        <a:lumOff val="80000"/>
                      </a:schemeClr>
                    </a:solidFill>
                  </a:tcPr>
                </a:tc>
                <a:tc>
                  <a:txBody>
                    <a:bodyPr/>
                    <a:lstStyle/>
                    <a:p>
                      <a:pPr marL="0" marR="0">
                        <a:spcBef>
                          <a:spcPts val="0"/>
                        </a:spcBef>
                        <a:spcAft>
                          <a:spcPts val="0"/>
                        </a:spcAft>
                      </a:pPr>
                      <a:r>
                        <a:rPr lang="en-US" sz="1100" dirty="0">
                          <a:effectLst/>
                        </a:rPr>
                        <a:t>School B</a:t>
                      </a: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solidFill>
                      <a:schemeClr val="accent1">
                        <a:lumMod val="20000"/>
                        <a:lumOff val="80000"/>
                      </a:schemeClr>
                    </a:solidFill>
                  </a:tcPr>
                </a:tc>
                <a:tc>
                  <a:txBody>
                    <a:bodyPr/>
                    <a:lstStyle/>
                    <a:p>
                      <a:pPr marL="0" marR="0">
                        <a:spcBef>
                          <a:spcPts val="0"/>
                        </a:spcBef>
                        <a:spcAft>
                          <a:spcPts val="0"/>
                        </a:spcAft>
                      </a:pPr>
                      <a:r>
                        <a:rPr lang="en-US" sz="1100" dirty="0">
                          <a:effectLst/>
                        </a:rPr>
                        <a:t>24.4%</a:t>
                      </a: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solidFill>
                      <a:schemeClr val="accent1">
                        <a:lumMod val="20000"/>
                        <a:lumOff val="80000"/>
                      </a:schemeClr>
                    </a:solidFill>
                  </a:tcPr>
                </a:tc>
                <a:tc>
                  <a:txBody>
                    <a:bodyPr/>
                    <a:lstStyle/>
                    <a:p>
                      <a:pPr marL="0" marR="0">
                        <a:spcBef>
                          <a:spcPts val="0"/>
                        </a:spcBef>
                        <a:spcAft>
                          <a:spcPts val="0"/>
                        </a:spcAft>
                      </a:pPr>
                      <a:r>
                        <a:rPr lang="en-US" sz="1100" dirty="0">
                          <a:effectLst/>
                        </a:rPr>
                        <a:t>-0.24</a:t>
                      </a: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solidFill>
                      <a:schemeClr val="accent1">
                        <a:lumMod val="20000"/>
                        <a:lumOff val="80000"/>
                      </a:schemeClr>
                    </a:solidFill>
                  </a:tcPr>
                </a:tc>
                <a:tc>
                  <a:txBody>
                    <a:bodyPr/>
                    <a:lstStyle/>
                    <a:p>
                      <a:pPr marL="0" marR="0">
                        <a:spcBef>
                          <a:spcPts val="0"/>
                        </a:spcBef>
                        <a:spcAft>
                          <a:spcPts val="0"/>
                        </a:spcAft>
                      </a:pPr>
                      <a:r>
                        <a:rPr lang="en-US" sz="1100" dirty="0">
                          <a:effectLst/>
                        </a:rPr>
                        <a:t>35.4%</a:t>
                      </a: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solidFill>
                      <a:schemeClr val="accent1">
                        <a:lumMod val="20000"/>
                        <a:lumOff val="80000"/>
                      </a:schemeClr>
                    </a:solidFill>
                  </a:tcPr>
                </a:tc>
                <a:tc>
                  <a:txBody>
                    <a:bodyPr/>
                    <a:lstStyle/>
                    <a:p>
                      <a:pPr marL="0" marR="0">
                        <a:spcBef>
                          <a:spcPts val="0"/>
                        </a:spcBef>
                        <a:spcAft>
                          <a:spcPts val="0"/>
                        </a:spcAft>
                      </a:pPr>
                      <a:r>
                        <a:rPr lang="en-US" sz="1100" dirty="0">
                          <a:effectLst/>
                        </a:rPr>
                        <a:t>-0.26</a:t>
                      </a: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solidFill>
                      <a:schemeClr val="accent1">
                        <a:lumMod val="20000"/>
                        <a:lumOff val="80000"/>
                      </a:schemeClr>
                    </a:solidFill>
                  </a:tcPr>
                </a:tc>
                <a:extLst>
                  <a:ext uri="{0D108BD9-81ED-4DB2-BD59-A6C34878D82A}">
                    <a16:rowId xmlns:a16="http://schemas.microsoft.com/office/drawing/2014/main" val="1128705951"/>
                  </a:ext>
                </a:extLst>
              </a:tr>
              <a:tr h="274366">
                <a:tc>
                  <a:txBody>
                    <a:bodyPr/>
                    <a:lstStyle/>
                    <a:p>
                      <a:pPr marL="0" marR="0">
                        <a:spcBef>
                          <a:spcPts val="0"/>
                        </a:spcBef>
                        <a:spcAft>
                          <a:spcPts val="0"/>
                        </a:spcAft>
                      </a:pPr>
                      <a:r>
                        <a:rPr lang="en-US" sz="1100">
                          <a:effectLst/>
                        </a:rPr>
                        <a:t>CAST Project</a:t>
                      </a:r>
                      <a:endParaRPr lang="en-US" sz="1100">
                        <a:solidFill>
                          <a:srgbClr val="000000"/>
                        </a:solidFill>
                        <a:effectLst/>
                        <a:latin typeface="Calibri" panose="020F0502020204030204" pitchFamily="34" charset="0"/>
                        <a:ea typeface="Calibri" panose="020F0502020204030204" pitchFamily="34" charset="0"/>
                      </a:endParaRPr>
                    </a:p>
                  </a:txBody>
                  <a:tcPr marL="63500" marR="64135"/>
                </a:tc>
                <a:tc>
                  <a:txBody>
                    <a:bodyPr/>
                    <a:lstStyle/>
                    <a:p>
                      <a:pPr marL="0" marR="0">
                        <a:spcBef>
                          <a:spcPts val="0"/>
                        </a:spcBef>
                        <a:spcAft>
                          <a:spcPts val="0"/>
                        </a:spcAft>
                      </a:pPr>
                      <a:r>
                        <a:rPr lang="en-US" sz="1100">
                          <a:effectLst/>
                        </a:rPr>
                        <a:t>School C</a:t>
                      </a:r>
                      <a:endParaRPr lang="en-US" sz="1100">
                        <a:solidFill>
                          <a:srgbClr val="000000"/>
                        </a:solidFill>
                        <a:effectLst/>
                        <a:latin typeface="Calibri" panose="020F0502020204030204" pitchFamily="34" charset="0"/>
                        <a:ea typeface="Calibri" panose="020F0502020204030204" pitchFamily="34" charset="0"/>
                      </a:endParaRPr>
                    </a:p>
                  </a:txBody>
                  <a:tcPr marL="63500" marR="64135"/>
                </a:tc>
                <a:tc>
                  <a:txBody>
                    <a:bodyPr/>
                    <a:lstStyle/>
                    <a:p>
                      <a:pPr marL="0" marR="0">
                        <a:spcBef>
                          <a:spcPts val="0"/>
                        </a:spcBef>
                        <a:spcAft>
                          <a:spcPts val="0"/>
                        </a:spcAft>
                      </a:pPr>
                      <a:r>
                        <a:rPr lang="en-US" sz="1100">
                          <a:effectLst/>
                        </a:rPr>
                        <a:t>27.5%</a:t>
                      </a:r>
                      <a:endParaRPr lang="en-US" sz="1100">
                        <a:solidFill>
                          <a:srgbClr val="000000"/>
                        </a:solidFill>
                        <a:effectLst/>
                        <a:latin typeface="Calibri" panose="020F0502020204030204" pitchFamily="34" charset="0"/>
                        <a:ea typeface="Calibri" panose="020F0502020204030204" pitchFamily="34" charset="0"/>
                      </a:endParaRPr>
                    </a:p>
                  </a:txBody>
                  <a:tcPr marL="63500" marR="64135"/>
                </a:tc>
                <a:tc>
                  <a:txBody>
                    <a:bodyPr/>
                    <a:lstStyle/>
                    <a:p>
                      <a:pPr marL="0" marR="0">
                        <a:spcBef>
                          <a:spcPts val="0"/>
                        </a:spcBef>
                        <a:spcAft>
                          <a:spcPts val="0"/>
                        </a:spcAft>
                      </a:pPr>
                      <a:r>
                        <a:rPr lang="en-US" sz="1100">
                          <a:effectLst/>
                        </a:rPr>
                        <a:t>-0.39</a:t>
                      </a:r>
                      <a:endParaRPr lang="en-US" sz="1100">
                        <a:solidFill>
                          <a:srgbClr val="000000"/>
                        </a:solidFill>
                        <a:effectLst/>
                        <a:latin typeface="Calibri" panose="020F0502020204030204" pitchFamily="34" charset="0"/>
                        <a:ea typeface="Calibri" panose="020F0502020204030204" pitchFamily="34" charset="0"/>
                      </a:endParaRPr>
                    </a:p>
                  </a:txBody>
                  <a:tcPr marL="63500" marR="64135"/>
                </a:tc>
                <a:tc>
                  <a:txBody>
                    <a:bodyPr/>
                    <a:lstStyle/>
                    <a:p>
                      <a:pPr marL="0" marR="0">
                        <a:spcBef>
                          <a:spcPts val="0"/>
                        </a:spcBef>
                        <a:spcAft>
                          <a:spcPts val="0"/>
                        </a:spcAft>
                      </a:pPr>
                      <a:r>
                        <a:rPr lang="en-US" sz="1100">
                          <a:effectLst/>
                        </a:rPr>
                        <a:t>36.9%</a:t>
                      </a:r>
                      <a:endParaRPr lang="en-US" sz="1100">
                        <a:solidFill>
                          <a:srgbClr val="000000"/>
                        </a:solidFill>
                        <a:effectLst/>
                        <a:latin typeface="Calibri" panose="020F0502020204030204" pitchFamily="34" charset="0"/>
                        <a:ea typeface="Calibri" panose="020F0502020204030204" pitchFamily="34" charset="0"/>
                      </a:endParaRPr>
                    </a:p>
                  </a:txBody>
                  <a:tcPr marL="63500" marR="64135"/>
                </a:tc>
                <a:tc>
                  <a:txBody>
                    <a:bodyPr/>
                    <a:lstStyle/>
                    <a:p>
                      <a:pPr marL="0" marR="0">
                        <a:spcBef>
                          <a:spcPts val="0"/>
                        </a:spcBef>
                        <a:spcAft>
                          <a:spcPts val="0"/>
                        </a:spcAft>
                      </a:pPr>
                      <a:r>
                        <a:rPr lang="en-US" sz="1100" dirty="0">
                          <a:effectLst/>
                        </a:rPr>
                        <a:t>-0.37</a:t>
                      </a: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tc>
                <a:extLst>
                  <a:ext uri="{0D108BD9-81ED-4DB2-BD59-A6C34878D82A}">
                    <a16:rowId xmlns:a16="http://schemas.microsoft.com/office/drawing/2014/main" val="604112413"/>
                  </a:ext>
                </a:extLst>
              </a:tr>
              <a:tr h="274366">
                <a:tc>
                  <a:txBody>
                    <a:bodyPr/>
                    <a:lstStyle/>
                    <a:p>
                      <a:pPr marL="0" marR="0">
                        <a:spcBef>
                          <a:spcPts val="0"/>
                        </a:spcBef>
                        <a:spcAft>
                          <a:spcPts val="0"/>
                        </a:spcAft>
                      </a:pPr>
                      <a:r>
                        <a:rPr lang="en-US" sz="1100">
                          <a:effectLst/>
                        </a:rPr>
                        <a:t>CAST Project</a:t>
                      </a:r>
                      <a:endParaRPr lang="en-US" sz="1100">
                        <a:solidFill>
                          <a:srgbClr val="000000"/>
                        </a:solidFill>
                        <a:effectLst/>
                        <a:latin typeface="Calibri" panose="020F0502020204030204" pitchFamily="34" charset="0"/>
                        <a:ea typeface="Calibri" panose="020F0502020204030204" pitchFamily="34" charset="0"/>
                      </a:endParaRPr>
                    </a:p>
                  </a:txBody>
                  <a:tcPr marL="63500" marR="64135">
                    <a:solidFill>
                      <a:schemeClr val="accent1">
                        <a:lumMod val="20000"/>
                        <a:lumOff val="80000"/>
                      </a:schemeClr>
                    </a:solidFill>
                  </a:tcPr>
                </a:tc>
                <a:tc>
                  <a:txBody>
                    <a:bodyPr/>
                    <a:lstStyle/>
                    <a:p>
                      <a:pPr marL="0" marR="0">
                        <a:spcBef>
                          <a:spcPts val="0"/>
                        </a:spcBef>
                        <a:spcAft>
                          <a:spcPts val="0"/>
                        </a:spcAft>
                      </a:pPr>
                      <a:r>
                        <a:rPr lang="en-US" sz="1100" dirty="0">
                          <a:effectLst/>
                        </a:rPr>
                        <a:t>School D</a:t>
                      </a: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solidFill>
                      <a:schemeClr val="accent1">
                        <a:lumMod val="20000"/>
                        <a:lumOff val="80000"/>
                      </a:schemeClr>
                    </a:solidFill>
                  </a:tcPr>
                </a:tc>
                <a:tc>
                  <a:txBody>
                    <a:bodyPr/>
                    <a:lstStyle/>
                    <a:p>
                      <a:pPr marL="0" marR="0">
                        <a:spcBef>
                          <a:spcPts val="0"/>
                        </a:spcBef>
                        <a:spcAft>
                          <a:spcPts val="0"/>
                        </a:spcAft>
                      </a:pPr>
                      <a:r>
                        <a:rPr lang="en-US" sz="1100" dirty="0">
                          <a:effectLst/>
                        </a:rPr>
                        <a:t>26.2%</a:t>
                      </a: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solidFill>
                      <a:schemeClr val="accent1">
                        <a:lumMod val="20000"/>
                        <a:lumOff val="80000"/>
                      </a:schemeClr>
                    </a:solidFill>
                  </a:tcPr>
                </a:tc>
                <a:tc>
                  <a:txBody>
                    <a:bodyPr/>
                    <a:lstStyle/>
                    <a:p>
                      <a:pPr marL="0" marR="0">
                        <a:spcBef>
                          <a:spcPts val="0"/>
                        </a:spcBef>
                        <a:spcAft>
                          <a:spcPts val="0"/>
                        </a:spcAft>
                      </a:pPr>
                      <a:r>
                        <a:rPr lang="en-US" sz="1100">
                          <a:effectLst/>
                        </a:rPr>
                        <a:t>-0.30</a:t>
                      </a:r>
                      <a:endParaRPr lang="en-US" sz="1100">
                        <a:solidFill>
                          <a:srgbClr val="000000"/>
                        </a:solidFill>
                        <a:effectLst/>
                        <a:latin typeface="Calibri" panose="020F0502020204030204" pitchFamily="34" charset="0"/>
                        <a:ea typeface="Calibri" panose="020F0502020204030204" pitchFamily="34" charset="0"/>
                      </a:endParaRPr>
                    </a:p>
                  </a:txBody>
                  <a:tcPr marL="63500" marR="64135">
                    <a:solidFill>
                      <a:schemeClr val="accent1">
                        <a:lumMod val="20000"/>
                        <a:lumOff val="80000"/>
                      </a:schemeClr>
                    </a:solidFill>
                  </a:tcPr>
                </a:tc>
                <a:tc>
                  <a:txBody>
                    <a:bodyPr/>
                    <a:lstStyle/>
                    <a:p>
                      <a:pPr marL="0" marR="0">
                        <a:spcBef>
                          <a:spcPts val="0"/>
                        </a:spcBef>
                        <a:spcAft>
                          <a:spcPts val="0"/>
                        </a:spcAft>
                      </a:pPr>
                      <a:r>
                        <a:rPr lang="en-US" sz="1100" dirty="0">
                          <a:effectLst/>
                        </a:rPr>
                        <a:t>29.3%</a:t>
                      </a: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solidFill>
                      <a:schemeClr val="accent1">
                        <a:lumMod val="20000"/>
                        <a:lumOff val="80000"/>
                      </a:schemeClr>
                    </a:solidFill>
                  </a:tcPr>
                </a:tc>
                <a:tc>
                  <a:txBody>
                    <a:bodyPr/>
                    <a:lstStyle/>
                    <a:p>
                      <a:pPr marL="0" marR="0">
                        <a:spcBef>
                          <a:spcPts val="0"/>
                        </a:spcBef>
                        <a:spcAft>
                          <a:spcPts val="0"/>
                        </a:spcAft>
                      </a:pPr>
                      <a:r>
                        <a:rPr lang="en-US" sz="1100" dirty="0">
                          <a:effectLst/>
                        </a:rPr>
                        <a:t>-0.29</a:t>
                      </a: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solidFill>
                      <a:schemeClr val="accent1">
                        <a:lumMod val="20000"/>
                        <a:lumOff val="80000"/>
                      </a:schemeClr>
                    </a:solidFill>
                  </a:tcPr>
                </a:tc>
                <a:extLst>
                  <a:ext uri="{0D108BD9-81ED-4DB2-BD59-A6C34878D82A}">
                    <a16:rowId xmlns:a16="http://schemas.microsoft.com/office/drawing/2014/main" val="928752193"/>
                  </a:ext>
                </a:extLst>
              </a:tr>
              <a:tr h="274366">
                <a:tc>
                  <a:txBody>
                    <a:bodyPr/>
                    <a:lstStyle/>
                    <a:p>
                      <a:pPr marL="0" marR="0">
                        <a:spcBef>
                          <a:spcPts val="0"/>
                        </a:spcBef>
                        <a:spcAft>
                          <a:spcPts val="0"/>
                        </a:spcAft>
                      </a:pPr>
                      <a:r>
                        <a:rPr lang="en-US" sz="1100">
                          <a:effectLst/>
                        </a:rPr>
                        <a:t>CAST Project</a:t>
                      </a:r>
                      <a:endParaRPr lang="en-US" sz="1100">
                        <a:solidFill>
                          <a:srgbClr val="000000"/>
                        </a:solidFill>
                        <a:effectLst/>
                        <a:latin typeface="Calibri" panose="020F0502020204030204" pitchFamily="34" charset="0"/>
                        <a:ea typeface="Calibri" panose="020F0502020204030204" pitchFamily="34" charset="0"/>
                      </a:endParaRPr>
                    </a:p>
                  </a:txBody>
                  <a:tcPr marL="63500" marR="64135"/>
                </a:tc>
                <a:tc>
                  <a:txBody>
                    <a:bodyPr/>
                    <a:lstStyle/>
                    <a:p>
                      <a:pPr marL="0" marR="0">
                        <a:spcBef>
                          <a:spcPts val="0"/>
                        </a:spcBef>
                        <a:spcAft>
                          <a:spcPts val="0"/>
                        </a:spcAft>
                      </a:pPr>
                      <a:r>
                        <a:rPr lang="en-US" sz="1100">
                          <a:effectLst/>
                        </a:rPr>
                        <a:t>School E</a:t>
                      </a:r>
                      <a:endParaRPr lang="en-US" sz="1100">
                        <a:solidFill>
                          <a:srgbClr val="000000"/>
                        </a:solidFill>
                        <a:effectLst/>
                        <a:latin typeface="Calibri" panose="020F0502020204030204" pitchFamily="34" charset="0"/>
                        <a:ea typeface="Calibri" panose="020F0502020204030204" pitchFamily="34" charset="0"/>
                      </a:endParaRPr>
                    </a:p>
                  </a:txBody>
                  <a:tcPr marL="63500" marR="64135"/>
                </a:tc>
                <a:tc>
                  <a:txBody>
                    <a:bodyPr/>
                    <a:lstStyle/>
                    <a:p>
                      <a:pPr marL="0" marR="0">
                        <a:spcBef>
                          <a:spcPts val="0"/>
                        </a:spcBef>
                        <a:spcAft>
                          <a:spcPts val="0"/>
                        </a:spcAft>
                      </a:pPr>
                      <a:r>
                        <a:rPr lang="en-US" sz="1100">
                          <a:effectLst/>
                        </a:rPr>
                        <a:t>45.1%</a:t>
                      </a:r>
                      <a:endParaRPr lang="en-US" sz="1100">
                        <a:solidFill>
                          <a:srgbClr val="000000"/>
                        </a:solidFill>
                        <a:effectLst/>
                        <a:latin typeface="Calibri" panose="020F0502020204030204" pitchFamily="34" charset="0"/>
                        <a:ea typeface="Calibri" panose="020F0502020204030204" pitchFamily="34" charset="0"/>
                      </a:endParaRPr>
                    </a:p>
                  </a:txBody>
                  <a:tcPr marL="63500" marR="64135"/>
                </a:tc>
                <a:tc>
                  <a:txBody>
                    <a:bodyPr/>
                    <a:lstStyle/>
                    <a:p>
                      <a:pPr marL="0" marR="0">
                        <a:spcBef>
                          <a:spcPts val="0"/>
                        </a:spcBef>
                        <a:spcAft>
                          <a:spcPts val="0"/>
                        </a:spcAft>
                      </a:pPr>
                      <a:r>
                        <a:rPr lang="en-US" sz="1100">
                          <a:effectLst/>
                        </a:rPr>
                        <a:t>-0.47</a:t>
                      </a:r>
                      <a:endParaRPr lang="en-US" sz="1100">
                        <a:solidFill>
                          <a:srgbClr val="000000"/>
                        </a:solidFill>
                        <a:effectLst/>
                        <a:latin typeface="Calibri" panose="020F0502020204030204" pitchFamily="34" charset="0"/>
                        <a:ea typeface="Calibri" panose="020F0502020204030204" pitchFamily="34" charset="0"/>
                      </a:endParaRPr>
                    </a:p>
                  </a:txBody>
                  <a:tcPr marL="63500" marR="64135"/>
                </a:tc>
                <a:tc>
                  <a:txBody>
                    <a:bodyPr/>
                    <a:lstStyle/>
                    <a:p>
                      <a:pPr marL="0" marR="0">
                        <a:spcBef>
                          <a:spcPts val="0"/>
                        </a:spcBef>
                        <a:spcAft>
                          <a:spcPts val="0"/>
                        </a:spcAft>
                      </a:pPr>
                      <a:r>
                        <a:rPr lang="en-US" sz="1100">
                          <a:effectLst/>
                        </a:rPr>
                        <a:t>21.5%</a:t>
                      </a:r>
                      <a:endParaRPr lang="en-US" sz="1100">
                        <a:solidFill>
                          <a:srgbClr val="000000"/>
                        </a:solidFill>
                        <a:effectLst/>
                        <a:latin typeface="Calibri" panose="020F0502020204030204" pitchFamily="34" charset="0"/>
                        <a:ea typeface="Calibri" panose="020F0502020204030204" pitchFamily="34" charset="0"/>
                      </a:endParaRPr>
                    </a:p>
                  </a:txBody>
                  <a:tcPr marL="63500" marR="64135"/>
                </a:tc>
                <a:tc>
                  <a:txBody>
                    <a:bodyPr/>
                    <a:lstStyle/>
                    <a:p>
                      <a:pPr marL="0" marR="0">
                        <a:spcBef>
                          <a:spcPts val="0"/>
                        </a:spcBef>
                        <a:spcAft>
                          <a:spcPts val="0"/>
                        </a:spcAft>
                      </a:pPr>
                      <a:r>
                        <a:rPr lang="en-US" sz="1100" dirty="0">
                          <a:effectLst/>
                        </a:rPr>
                        <a:t>-0.23</a:t>
                      </a: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tc>
                <a:extLst>
                  <a:ext uri="{0D108BD9-81ED-4DB2-BD59-A6C34878D82A}">
                    <a16:rowId xmlns:a16="http://schemas.microsoft.com/office/drawing/2014/main" val="1592092950"/>
                  </a:ext>
                </a:extLst>
              </a:tr>
              <a:tr h="274366">
                <a:tc>
                  <a:txBody>
                    <a:bodyPr/>
                    <a:lstStyle/>
                    <a:p>
                      <a:pPr marL="0" marR="0">
                        <a:spcBef>
                          <a:spcPts val="0"/>
                        </a:spcBef>
                        <a:spcAft>
                          <a:spcPts val="0"/>
                        </a:spcAft>
                      </a:pPr>
                      <a:r>
                        <a:rPr lang="en-US" sz="1100" b="1">
                          <a:effectLst/>
                        </a:rPr>
                        <a:t>CAST Average</a:t>
                      </a:r>
                      <a:endParaRPr lang="en-US" sz="1100" b="1">
                        <a:solidFill>
                          <a:srgbClr val="000000"/>
                        </a:solidFill>
                        <a:effectLst/>
                        <a:latin typeface="Calibri" panose="020F0502020204030204" pitchFamily="34" charset="0"/>
                        <a:ea typeface="Calibri" panose="020F0502020204030204" pitchFamily="34" charset="0"/>
                      </a:endParaRPr>
                    </a:p>
                  </a:txBody>
                  <a:tcPr marL="63500" marR="64135">
                    <a:solidFill>
                      <a:schemeClr val="accent1">
                        <a:lumMod val="60000"/>
                        <a:lumOff val="40000"/>
                      </a:schemeClr>
                    </a:solidFill>
                  </a:tcPr>
                </a:tc>
                <a:tc>
                  <a:txBody>
                    <a:bodyPr/>
                    <a:lstStyle/>
                    <a:p>
                      <a:pPr marL="0" marR="0">
                        <a:spcBef>
                          <a:spcPts val="0"/>
                        </a:spcBef>
                        <a:spcAft>
                          <a:spcPts val="0"/>
                        </a:spcAft>
                      </a:pPr>
                      <a:r>
                        <a:rPr lang="en-US" sz="1100" b="1">
                          <a:effectLst/>
                        </a:rPr>
                        <a:t> </a:t>
                      </a:r>
                      <a:endParaRPr lang="en-US" sz="1100" b="1">
                        <a:solidFill>
                          <a:srgbClr val="000000"/>
                        </a:solidFill>
                        <a:effectLst/>
                        <a:latin typeface="Calibri" panose="020F0502020204030204" pitchFamily="34" charset="0"/>
                        <a:ea typeface="Calibri" panose="020F0502020204030204" pitchFamily="34" charset="0"/>
                      </a:endParaRPr>
                    </a:p>
                  </a:txBody>
                  <a:tcPr marL="63500" marR="64135">
                    <a:solidFill>
                      <a:schemeClr val="accent1">
                        <a:lumMod val="60000"/>
                        <a:lumOff val="40000"/>
                      </a:schemeClr>
                    </a:solidFill>
                  </a:tcPr>
                </a:tc>
                <a:tc>
                  <a:txBody>
                    <a:bodyPr/>
                    <a:lstStyle/>
                    <a:p>
                      <a:pPr marL="0" marR="0">
                        <a:spcBef>
                          <a:spcPts val="0"/>
                        </a:spcBef>
                        <a:spcAft>
                          <a:spcPts val="0"/>
                        </a:spcAft>
                      </a:pPr>
                      <a:r>
                        <a:rPr lang="en-US" sz="1100" b="1">
                          <a:effectLst/>
                        </a:rPr>
                        <a:t>26.9%</a:t>
                      </a:r>
                      <a:endParaRPr lang="en-US" sz="1100" b="1">
                        <a:solidFill>
                          <a:srgbClr val="000000"/>
                        </a:solidFill>
                        <a:effectLst/>
                        <a:latin typeface="Calibri" panose="020F0502020204030204" pitchFamily="34" charset="0"/>
                        <a:ea typeface="Calibri" panose="020F0502020204030204" pitchFamily="34" charset="0"/>
                      </a:endParaRPr>
                    </a:p>
                  </a:txBody>
                  <a:tcPr marL="63500" marR="64135">
                    <a:solidFill>
                      <a:schemeClr val="accent1">
                        <a:lumMod val="60000"/>
                        <a:lumOff val="40000"/>
                      </a:schemeClr>
                    </a:solidFill>
                  </a:tcPr>
                </a:tc>
                <a:tc>
                  <a:txBody>
                    <a:bodyPr/>
                    <a:lstStyle/>
                    <a:p>
                      <a:pPr marL="0" marR="0">
                        <a:spcBef>
                          <a:spcPts val="0"/>
                        </a:spcBef>
                        <a:spcAft>
                          <a:spcPts val="0"/>
                        </a:spcAft>
                      </a:pPr>
                      <a:r>
                        <a:rPr lang="en-US" sz="1100" b="1">
                          <a:effectLst/>
                        </a:rPr>
                        <a:t>-0.30</a:t>
                      </a:r>
                      <a:endParaRPr lang="en-US" sz="1100" b="1">
                        <a:solidFill>
                          <a:srgbClr val="000000"/>
                        </a:solidFill>
                        <a:effectLst/>
                        <a:latin typeface="Calibri" panose="020F0502020204030204" pitchFamily="34" charset="0"/>
                        <a:ea typeface="Calibri" panose="020F0502020204030204" pitchFamily="34" charset="0"/>
                      </a:endParaRPr>
                    </a:p>
                  </a:txBody>
                  <a:tcPr marL="63500" marR="64135">
                    <a:solidFill>
                      <a:schemeClr val="accent1">
                        <a:lumMod val="60000"/>
                        <a:lumOff val="40000"/>
                      </a:schemeClr>
                    </a:solidFill>
                  </a:tcPr>
                </a:tc>
                <a:tc>
                  <a:txBody>
                    <a:bodyPr/>
                    <a:lstStyle/>
                    <a:p>
                      <a:pPr marL="0" marR="0">
                        <a:spcBef>
                          <a:spcPts val="0"/>
                        </a:spcBef>
                        <a:spcAft>
                          <a:spcPts val="0"/>
                        </a:spcAft>
                      </a:pPr>
                      <a:r>
                        <a:rPr lang="en-US" sz="1100" b="1">
                          <a:effectLst/>
                        </a:rPr>
                        <a:t>30.4%</a:t>
                      </a:r>
                      <a:endParaRPr lang="en-US" sz="1100" b="1">
                        <a:solidFill>
                          <a:srgbClr val="000000"/>
                        </a:solidFill>
                        <a:effectLst/>
                        <a:latin typeface="Calibri" panose="020F0502020204030204" pitchFamily="34" charset="0"/>
                        <a:ea typeface="Calibri" panose="020F0502020204030204" pitchFamily="34" charset="0"/>
                      </a:endParaRPr>
                    </a:p>
                  </a:txBody>
                  <a:tcPr marL="63500" marR="64135">
                    <a:solidFill>
                      <a:schemeClr val="accent1">
                        <a:lumMod val="60000"/>
                        <a:lumOff val="40000"/>
                      </a:schemeClr>
                    </a:solidFill>
                  </a:tcPr>
                </a:tc>
                <a:tc>
                  <a:txBody>
                    <a:bodyPr/>
                    <a:lstStyle/>
                    <a:p>
                      <a:pPr marL="0" marR="0">
                        <a:spcBef>
                          <a:spcPts val="0"/>
                        </a:spcBef>
                        <a:spcAft>
                          <a:spcPts val="0"/>
                        </a:spcAft>
                      </a:pPr>
                      <a:r>
                        <a:rPr lang="en-US" sz="1100" b="1" dirty="0">
                          <a:effectLst/>
                        </a:rPr>
                        <a:t>-0.26</a:t>
                      </a:r>
                      <a:endParaRPr lang="en-US" sz="1100" b="1" dirty="0">
                        <a:solidFill>
                          <a:srgbClr val="000000"/>
                        </a:solidFill>
                        <a:effectLst/>
                        <a:latin typeface="Calibri" panose="020F0502020204030204" pitchFamily="34" charset="0"/>
                        <a:ea typeface="Calibri" panose="020F0502020204030204" pitchFamily="34" charset="0"/>
                      </a:endParaRPr>
                    </a:p>
                  </a:txBody>
                  <a:tcPr marL="63500" marR="64135">
                    <a:solidFill>
                      <a:schemeClr val="accent1">
                        <a:lumMod val="60000"/>
                        <a:lumOff val="40000"/>
                      </a:schemeClr>
                    </a:solidFill>
                  </a:tcPr>
                </a:tc>
                <a:extLst>
                  <a:ext uri="{0D108BD9-81ED-4DB2-BD59-A6C34878D82A}">
                    <a16:rowId xmlns:a16="http://schemas.microsoft.com/office/drawing/2014/main" val="3117880567"/>
                  </a:ext>
                </a:extLst>
              </a:tr>
              <a:tr h="274366">
                <a:tc>
                  <a:txBody>
                    <a:bodyPr/>
                    <a:lstStyle/>
                    <a:p>
                      <a:pPr marL="0" marR="0">
                        <a:spcBef>
                          <a:spcPts val="0"/>
                        </a:spcBef>
                        <a:spcAft>
                          <a:spcPts val="0"/>
                        </a:spcAft>
                      </a:pPr>
                      <a:r>
                        <a:rPr lang="en-US" sz="1100">
                          <a:effectLst/>
                        </a:rPr>
                        <a:t>Program</a:t>
                      </a:r>
                      <a:endParaRPr lang="en-US" sz="1100">
                        <a:solidFill>
                          <a:srgbClr val="000000"/>
                        </a:solidFill>
                        <a:effectLst/>
                        <a:latin typeface="Calibri" panose="020F0502020204030204" pitchFamily="34" charset="0"/>
                        <a:ea typeface="Calibri" panose="020F0502020204030204" pitchFamily="34" charset="0"/>
                      </a:endParaRPr>
                    </a:p>
                  </a:txBody>
                  <a:tcPr marL="63500" marR="64135" anchor="ctr"/>
                </a:tc>
                <a:tc>
                  <a:txBody>
                    <a:bodyPr/>
                    <a:lstStyle/>
                    <a:p>
                      <a:pPr marL="0" marR="0">
                        <a:spcBef>
                          <a:spcPts val="0"/>
                        </a:spcBef>
                        <a:spcAft>
                          <a:spcPts val="0"/>
                        </a:spcAft>
                      </a:pPr>
                      <a:r>
                        <a:rPr lang="en-US" sz="1100" dirty="0">
                          <a:effectLst/>
                        </a:rPr>
                        <a:t>Publication</a:t>
                      </a: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nchor="ctr"/>
                </a:tc>
                <a:tc>
                  <a:txBody>
                    <a:bodyPr/>
                    <a:lstStyle/>
                    <a:p>
                      <a:pPr marL="0" marR="0">
                        <a:spcBef>
                          <a:spcPts val="0"/>
                        </a:spcBef>
                        <a:spcAft>
                          <a:spcPts val="0"/>
                        </a:spcAft>
                      </a:pPr>
                      <a:r>
                        <a:rPr lang="en-US" sz="1100">
                          <a:effectLst/>
                        </a:rPr>
                        <a:t>Percent Reduction</a:t>
                      </a:r>
                      <a:endParaRPr lang="en-US" sz="1100">
                        <a:solidFill>
                          <a:srgbClr val="000000"/>
                        </a:solidFill>
                        <a:effectLst/>
                        <a:latin typeface="Calibri" panose="020F0502020204030204" pitchFamily="34" charset="0"/>
                        <a:ea typeface="Calibri" panose="020F0502020204030204" pitchFamily="34" charset="0"/>
                      </a:endParaRPr>
                    </a:p>
                  </a:txBody>
                  <a:tcPr marL="63500" marR="64135" anchor="ctr"/>
                </a:tc>
                <a:tc>
                  <a:txBody>
                    <a:bodyPr/>
                    <a:lstStyle/>
                    <a:p>
                      <a:pPr marL="0" marR="0">
                        <a:spcBef>
                          <a:spcPts val="0"/>
                        </a:spcBef>
                        <a:spcAft>
                          <a:spcPts val="0"/>
                        </a:spcAft>
                      </a:pPr>
                      <a:r>
                        <a:rPr lang="en-US" sz="1100">
                          <a:effectLst/>
                        </a:rPr>
                        <a:t>Effect Size (d)</a:t>
                      </a:r>
                      <a:endParaRPr lang="en-US" sz="1100">
                        <a:solidFill>
                          <a:srgbClr val="000000"/>
                        </a:solidFill>
                        <a:effectLst/>
                        <a:latin typeface="Calibri" panose="020F0502020204030204" pitchFamily="34" charset="0"/>
                        <a:ea typeface="Calibri" panose="020F0502020204030204" pitchFamily="34" charset="0"/>
                      </a:endParaRPr>
                    </a:p>
                  </a:txBody>
                  <a:tcPr marL="63500" marR="64135" anchor="ctr"/>
                </a:tc>
                <a:tc>
                  <a:txBody>
                    <a:bodyPr/>
                    <a:lstStyle/>
                    <a:p>
                      <a:pPr marL="0" marR="0">
                        <a:spcBef>
                          <a:spcPts val="0"/>
                        </a:spcBef>
                        <a:spcAft>
                          <a:spcPts val="0"/>
                        </a:spcAft>
                      </a:pPr>
                      <a:r>
                        <a:rPr lang="en-US" sz="1100">
                          <a:effectLst/>
                        </a:rPr>
                        <a:t>Percent Reduction</a:t>
                      </a:r>
                      <a:endParaRPr lang="en-US" sz="1100">
                        <a:solidFill>
                          <a:srgbClr val="000000"/>
                        </a:solidFill>
                        <a:effectLst/>
                        <a:latin typeface="Calibri" panose="020F0502020204030204" pitchFamily="34" charset="0"/>
                        <a:ea typeface="Calibri" panose="020F0502020204030204" pitchFamily="34" charset="0"/>
                      </a:endParaRPr>
                    </a:p>
                  </a:txBody>
                  <a:tcPr marL="63500" marR="64135" anchor="ctr"/>
                </a:tc>
                <a:tc>
                  <a:txBody>
                    <a:bodyPr/>
                    <a:lstStyle/>
                    <a:p>
                      <a:pPr marL="0" marR="0">
                        <a:spcBef>
                          <a:spcPts val="0"/>
                        </a:spcBef>
                        <a:spcAft>
                          <a:spcPts val="0"/>
                        </a:spcAft>
                      </a:pPr>
                      <a:r>
                        <a:rPr lang="en-US" sz="1100" dirty="0">
                          <a:effectLst/>
                        </a:rPr>
                        <a:t>Effect Size (d)</a:t>
                      </a: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nchor="ctr"/>
                </a:tc>
                <a:extLst>
                  <a:ext uri="{0D108BD9-81ED-4DB2-BD59-A6C34878D82A}">
                    <a16:rowId xmlns:a16="http://schemas.microsoft.com/office/drawing/2014/main" val="2373849130"/>
                  </a:ext>
                </a:extLst>
              </a:tr>
              <a:tr h="274366">
                <a:tc>
                  <a:txBody>
                    <a:bodyPr/>
                    <a:lstStyle/>
                    <a:p>
                      <a:pPr marL="0" marR="0">
                        <a:spcBef>
                          <a:spcPts val="0"/>
                        </a:spcBef>
                        <a:spcAft>
                          <a:spcPts val="0"/>
                        </a:spcAft>
                      </a:pPr>
                      <a:r>
                        <a:rPr lang="en-US" sz="1100">
                          <a:effectLst/>
                        </a:rPr>
                        <a:t>KiVa</a:t>
                      </a:r>
                      <a:endParaRPr lang="en-US" sz="1100">
                        <a:solidFill>
                          <a:srgbClr val="000000"/>
                        </a:solidFill>
                        <a:effectLst/>
                        <a:latin typeface="Calibri" panose="020F0502020204030204" pitchFamily="34" charset="0"/>
                        <a:ea typeface="Calibri" panose="020F0502020204030204" pitchFamily="34" charset="0"/>
                      </a:endParaRPr>
                    </a:p>
                  </a:txBody>
                  <a:tcPr marL="63500" marR="64135" anchor="ctr">
                    <a:solidFill>
                      <a:schemeClr val="accent1">
                        <a:lumMod val="20000"/>
                        <a:lumOff val="80000"/>
                      </a:schemeClr>
                    </a:solidFill>
                  </a:tcPr>
                </a:tc>
                <a:tc>
                  <a:txBody>
                    <a:bodyPr/>
                    <a:lstStyle/>
                    <a:p>
                      <a:pPr marL="0" marR="0">
                        <a:spcBef>
                          <a:spcPts val="0"/>
                        </a:spcBef>
                        <a:spcAft>
                          <a:spcPts val="0"/>
                        </a:spcAft>
                      </a:pPr>
                      <a:r>
                        <a:rPr lang="en-US" sz="1100">
                          <a:effectLst/>
                        </a:rPr>
                        <a:t>Karna et al., 2011</a:t>
                      </a:r>
                      <a:endParaRPr lang="en-US" sz="1100">
                        <a:solidFill>
                          <a:srgbClr val="000000"/>
                        </a:solidFill>
                        <a:effectLst/>
                        <a:latin typeface="Calibri" panose="020F0502020204030204" pitchFamily="34" charset="0"/>
                        <a:ea typeface="Calibri" panose="020F0502020204030204" pitchFamily="34" charset="0"/>
                      </a:endParaRPr>
                    </a:p>
                  </a:txBody>
                  <a:tcPr marL="63500" marR="64135" anchor="ctr">
                    <a:solidFill>
                      <a:schemeClr val="accent1">
                        <a:lumMod val="20000"/>
                        <a:lumOff val="80000"/>
                      </a:schemeClr>
                    </a:solidFill>
                  </a:tcPr>
                </a:tc>
                <a:tc>
                  <a:txBody>
                    <a:bodyPr/>
                    <a:lstStyle/>
                    <a:p>
                      <a:pPr marL="0" marR="0">
                        <a:spcBef>
                          <a:spcPts val="0"/>
                        </a:spcBef>
                        <a:spcAft>
                          <a:spcPts val="0"/>
                        </a:spcAft>
                      </a:pPr>
                      <a:r>
                        <a:rPr lang="en-US" sz="1100">
                          <a:effectLst/>
                        </a:rPr>
                        <a:t>26.2%</a:t>
                      </a:r>
                      <a:endParaRPr lang="en-US" sz="1100">
                        <a:solidFill>
                          <a:srgbClr val="000000"/>
                        </a:solidFill>
                        <a:effectLst/>
                        <a:latin typeface="Calibri" panose="020F0502020204030204" pitchFamily="34" charset="0"/>
                        <a:ea typeface="Calibri" panose="020F0502020204030204" pitchFamily="34" charset="0"/>
                      </a:endParaRPr>
                    </a:p>
                  </a:txBody>
                  <a:tcPr marL="63500" marR="64135" anchor="ctr">
                    <a:solidFill>
                      <a:schemeClr val="accent1">
                        <a:lumMod val="20000"/>
                        <a:lumOff val="80000"/>
                      </a:schemeClr>
                    </a:solidFill>
                  </a:tcPr>
                </a:tc>
                <a:tc>
                  <a:txBody>
                    <a:bodyPr/>
                    <a:lstStyle/>
                    <a:p>
                      <a:pPr marL="0" marR="0">
                        <a:spcBef>
                          <a:spcPts val="0"/>
                        </a:spcBef>
                        <a:spcAft>
                          <a:spcPts val="0"/>
                        </a:spcAft>
                      </a:pPr>
                      <a:r>
                        <a:rPr lang="en-US" sz="1100">
                          <a:effectLst/>
                        </a:rPr>
                        <a:t>-0.24</a:t>
                      </a:r>
                      <a:endParaRPr lang="en-US" sz="1100">
                        <a:solidFill>
                          <a:srgbClr val="000000"/>
                        </a:solidFill>
                        <a:effectLst/>
                        <a:latin typeface="Calibri" panose="020F0502020204030204" pitchFamily="34" charset="0"/>
                        <a:ea typeface="Calibri" panose="020F0502020204030204" pitchFamily="34" charset="0"/>
                      </a:endParaRPr>
                    </a:p>
                  </a:txBody>
                  <a:tcPr marL="63500" marR="64135">
                    <a:solidFill>
                      <a:schemeClr val="accent1">
                        <a:lumMod val="20000"/>
                        <a:lumOff val="80000"/>
                      </a:schemeClr>
                    </a:solidFill>
                  </a:tcPr>
                </a:tc>
                <a:tc>
                  <a:txBody>
                    <a:bodyPr/>
                    <a:lstStyle/>
                    <a:p>
                      <a:pPr marL="0" marR="0">
                        <a:spcBef>
                          <a:spcPts val="0"/>
                        </a:spcBef>
                        <a:spcAft>
                          <a:spcPts val="0"/>
                        </a:spcAft>
                      </a:pPr>
                      <a:r>
                        <a:rPr lang="en-US" sz="1100">
                          <a:effectLst/>
                        </a:rPr>
                        <a:t>21.6%</a:t>
                      </a:r>
                      <a:endParaRPr lang="en-US" sz="1100">
                        <a:solidFill>
                          <a:srgbClr val="000000"/>
                        </a:solidFill>
                        <a:effectLst/>
                        <a:latin typeface="Calibri" panose="020F0502020204030204" pitchFamily="34" charset="0"/>
                        <a:ea typeface="Calibri" panose="020F0502020204030204" pitchFamily="34" charset="0"/>
                      </a:endParaRPr>
                    </a:p>
                  </a:txBody>
                  <a:tcPr marL="63500" marR="64135">
                    <a:solidFill>
                      <a:schemeClr val="accent1">
                        <a:lumMod val="20000"/>
                        <a:lumOff val="80000"/>
                      </a:schemeClr>
                    </a:solidFill>
                  </a:tcPr>
                </a:tc>
                <a:tc>
                  <a:txBody>
                    <a:bodyPr/>
                    <a:lstStyle/>
                    <a:p>
                      <a:pPr marL="0" marR="0">
                        <a:spcBef>
                          <a:spcPts val="0"/>
                        </a:spcBef>
                        <a:spcAft>
                          <a:spcPts val="0"/>
                        </a:spcAft>
                      </a:pPr>
                      <a:r>
                        <a:rPr lang="en-US" sz="1100" dirty="0">
                          <a:effectLst/>
                        </a:rPr>
                        <a:t>-0.18</a:t>
                      </a: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solidFill>
                      <a:schemeClr val="accent1">
                        <a:lumMod val="20000"/>
                        <a:lumOff val="80000"/>
                      </a:schemeClr>
                    </a:solidFill>
                  </a:tcPr>
                </a:tc>
                <a:extLst>
                  <a:ext uri="{0D108BD9-81ED-4DB2-BD59-A6C34878D82A}">
                    <a16:rowId xmlns:a16="http://schemas.microsoft.com/office/drawing/2014/main" val="1307951626"/>
                  </a:ext>
                </a:extLst>
              </a:tr>
              <a:tr h="274366">
                <a:tc>
                  <a:txBody>
                    <a:bodyPr/>
                    <a:lstStyle/>
                    <a:p>
                      <a:pPr marL="0" marR="0">
                        <a:spcBef>
                          <a:spcPts val="0"/>
                        </a:spcBef>
                        <a:spcAft>
                          <a:spcPts val="0"/>
                        </a:spcAft>
                      </a:pPr>
                      <a:r>
                        <a:rPr lang="en-US" sz="1100">
                          <a:effectLst/>
                        </a:rPr>
                        <a:t>Olweus</a:t>
                      </a:r>
                      <a:endParaRPr lang="en-US" sz="1100">
                        <a:solidFill>
                          <a:srgbClr val="000000"/>
                        </a:solidFill>
                        <a:effectLst/>
                        <a:latin typeface="Calibri" panose="020F0502020204030204" pitchFamily="34" charset="0"/>
                        <a:ea typeface="Calibri" panose="020F0502020204030204" pitchFamily="34" charset="0"/>
                      </a:endParaRPr>
                    </a:p>
                  </a:txBody>
                  <a:tcPr marL="63500" marR="64135" anchor="ctr"/>
                </a:tc>
                <a:tc>
                  <a:txBody>
                    <a:bodyPr/>
                    <a:lstStyle/>
                    <a:p>
                      <a:pPr marL="0" marR="0">
                        <a:spcBef>
                          <a:spcPts val="0"/>
                        </a:spcBef>
                        <a:spcAft>
                          <a:spcPts val="0"/>
                        </a:spcAft>
                      </a:pPr>
                      <a:r>
                        <a:rPr lang="en-US" sz="1100">
                          <a:effectLst/>
                        </a:rPr>
                        <a:t>Olweus, 2004</a:t>
                      </a:r>
                      <a:endParaRPr lang="en-US" sz="1100">
                        <a:solidFill>
                          <a:srgbClr val="000000"/>
                        </a:solidFill>
                        <a:effectLst/>
                        <a:latin typeface="Calibri" panose="020F0502020204030204" pitchFamily="34" charset="0"/>
                        <a:ea typeface="Calibri" panose="020F0502020204030204" pitchFamily="34" charset="0"/>
                      </a:endParaRPr>
                    </a:p>
                  </a:txBody>
                  <a:tcPr marL="63500" marR="64135" anchor="ctr"/>
                </a:tc>
                <a:tc>
                  <a:txBody>
                    <a:bodyPr/>
                    <a:lstStyle/>
                    <a:p>
                      <a:pPr marL="0" marR="0">
                        <a:spcBef>
                          <a:spcPts val="0"/>
                        </a:spcBef>
                        <a:spcAft>
                          <a:spcPts val="0"/>
                        </a:spcAft>
                      </a:pPr>
                      <a:r>
                        <a:rPr lang="en-US" sz="1100">
                          <a:effectLst/>
                        </a:rPr>
                        <a:t>24.4%</a:t>
                      </a:r>
                      <a:endParaRPr lang="en-US" sz="1100">
                        <a:solidFill>
                          <a:srgbClr val="000000"/>
                        </a:solidFill>
                        <a:effectLst/>
                        <a:latin typeface="Calibri" panose="020F0502020204030204" pitchFamily="34" charset="0"/>
                        <a:ea typeface="Calibri" panose="020F0502020204030204" pitchFamily="34" charset="0"/>
                      </a:endParaRPr>
                    </a:p>
                  </a:txBody>
                  <a:tcPr marL="63500" marR="64135" anchor="ctr"/>
                </a:tc>
                <a:tc>
                  <a:txBody>
                    <a:bodyPr/>
                    <a:lstStyle/>
                    <a:p>
                      <a:pPr marL="0" marR="0">
                        <a:spcBef>
                          <a:spcPts val="0"/>
                        </a:spcBef>
                        <a:spcAft>
                          <a:spcPts val="0"/>
                        </a:spcAft>
                      </a:pPr>
                      <a:r>
                        <a:rPr lang="en-US" sz="1100">
                          <a:effectLst/>
                        </a:rPr>
                        <a:t>-0.22</a:t>
                      </a:r>
                      <a:endParaRPr lang="en-US" sz="1100">
                        <a:solidFill>
                          <a:srgbClr val="000000"/>
                        </a:solidFill>
                        <a:effectLst/>
                        <a:latin typeface="Calibri" panose="020F0502020204030204" pitchFamily="34" charset="0"/>
                        <a:ea typeface="Calibri" panose="020F0502020204030204" pitchFamily="34" charset="0"/>
                      </a:endParaRPr>
                    </a:p>
                  </a:txBody>
                  <a:tcPr marL="63500" marR="64135"/>
                </a:tc>
                <a:tc>
                  <a:txBody>
                    <a:bodyPr/>
                    <a:lstStyle/>
                    <a:p>
                      <a:pPr marL="0" marR="0">
                        <a:spcBef>
                          <a:spcPts val="0"/>
                        </a:spcBef>
                        <a:spcAft>
                          <a:spcPts val="0"/>
                        </a:spcAft>
                      </a:pPr>
                      <a:r>
                        <a:rPr lang="en-US" sz="1100">
                          <a:effectLst/>
                        </a:rPr>
                        <a:t>30.0%</a:t>
                      </a:r>
                      <a:endParaRPr lang="en-US" sz="1100">
                        <a:solidFill>
                          <a:srgbClr val="000000"/>
                        </a:solidFill>
                        <a:effectLst/>
                        <a:latin typeface="Calibri" panose="020F0502020204030204" pitchFamily="34" charset="0"/>
                        <a:ea typeface="Calibri" panose="020F0502020204030204" pitchFamily="34" charset="0"/>
                      </a:endParaRPr>
                    </a:p>
                  </a:txBody>
                  <a:tcPr marL="63500" marR="64135"/>
                </a:tc>
                <a:tc>
                  <a:txBody>
                    <a:bodyPr/>
                    <a:lstStyle/>
                    <a:p>
                      <a:pPr marL="0" marR="0">
                        <a:spcBef>
                          <a:spcPts val="0"/>
                        </a:spcBef>
                        <a:spcAft>
                          <a:spcPts val="0"/>
                        </a:spcAft>
                      </a:pPr>
                      <a:r>
                        <a:rPr lang="en-US" sz="1100" dirty="0">
                          <a:effectLst/>
                        </a:rPr>
                        <a:t>-0.31</a:t>
                      </a: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tc>
                <a:extLst>
                  <a:ext uri="{0D108BD9-81ED-4DB2-BD59-A6C34878D82A}">
                    <a16:rowId xmlns:a16="http://schemas.microsoft.com/office/drawing/2014/main" val="3378048208"/>
                  </a:ext>
                </a:extLst>
              </a:tr>
              <a:tr h="274366">
                <a:tc>
                  <a:txBody>
                    <a:bodyPr/>
                    <a:lstStyle/>
                    <a:p>
                      <a:pPr marL="0" marR="0">
                        <a:spcBef>
                          <a:spcPts val="0"/>
                        </a:spcBef>
                        <a:spcAft>
                          <a:spcPts val="0"/>
                        </a:spcAft>
                      </a:pPr>
                      <a:r>
                        <a:rPr lang="en-US" sz="1100">
                          <a:effectLst/>
                        </a:rPr>
                        <a:t>Peaceful Schools</a:t>
                      </a:r>
                      <a:endParaRPr lang="en-US" sz="1100">
                        <a:solidFill>
                          <a:srgbClr val="000000"/>
                        </a:solidFill>
                        <a:effectLst/>
                        <a:latin typeface="Calibri" panose="020F0502020204030204" pitchFamily="34" charset="0"/>
                        <a:ea typeface="Calibri" panose="020F0502020204030204" pitchFamily="34" charset="0"/>
                      </a:endParaRPr>
                    </a:p>
                  </a:txBody>
                  <a:tcPr marL="63500" marR="64135" anchor="ctr">
                    <a:solidFill>
                      <a:schemeClr val="accent1">
                        <a:lumMod val="20000"/>
                        <a:lumOff val="80000"/>
                      </a:schemeClr>
                    </a:solidFill>
                  </a:tcPr>
                </a:tc>
                <a:tc>
                  <a:txBody>
                    <a:bodyPr/>
                    <a:lstStyle/>
                    <a:p>
                      <a:pPr marL="0" marR="0">
                        <a:spcBef>
                          <a:spcPts val="0"/>
                        </a:spcBef>
                        <a:spcAft>
                          <a:spcPts val="0"/>
                        </a:spcAft>
                      </a:pPr>
                      <a:r>
                        <a:rPr lang="en-US" sz="1100">
                          <a:effectLst/>
                        </a:rPr>
                        <a:t>Fonagy et al., 2009</a:t>
                      </a:r>
                      <a:endParaRPr lang="en-US" sz="1100">
                        <a:solidFill>
                          <a:srgbClr val="000000"/>
                        </a:solidFill>
                        <a:effectLst/>
                        <a:latin typeface="Calibri" panose="020F0502020204030204" pitchFamily="34" charset="0"/>
                        <a:ea typeface="Calibri" panose="020F0502020204030204" pitchFamily="34" charset="0"/>
                      </a:endParaRPr>
                    </a:p>
                  </a:txBody>
                  <a:tcPr marL="63500" marR="64135" anchor="ctr">
                    <a:solidFill>
                      <a:schemeClr val="accent1">
                        <a:lumMod val="20000"/>
                        <a:lumOff val="80000"/>
                      </a:schemeClr>
                    </a:solidFill>
                  </a:tcPr>
                </a:tc>
                <a:tc>
                  <a:txBody>
                    <a:bodyPr/>
                    <a:lstStyle/>
                    <a:p>
                      <a:pPr marL="0" marR="0">
                        <a:spcBef>
                          <a:spcPts val="0"/>
                        </a:spcBef>
                        <a:spcAft>
                          <a:spcPts val="0"/>
                        </a:spcAft>
                      </a:pPr>
                      <a:r>
                        <a:rPr lang="en-US" sz="1100">
                          <a:effectLst/>
                        </a:rPr>
                        <a:t>21.9%</a:t>
                      </a:r>
                      <a:endParaRPr lang="en-US" sz="1100">
                        <a:solidFill>
                          <a:srgbClr val="000000"/>
                        </a:solidFill>
                        <a:effectLst/>
                        <a:latin typeface="Calibri" panose="020F0502020204030204" pitchFamily="34" charset="0"/>
                        <a:ea typeface="Calibri" panose="020F0502020204030204" pitchFamily="34" charset="0"/>
                      </a:endParaRPr>
                    </a:p>
                  </a:txBody>
                  <a:tcPr marL="63500" marR="64135" anchor="ctr">
                    <a:solidFill>
                      <a:schemeClr val="accent1">
                        <a:lumMod val="20000"/>
                        <a:lumOff val="80000"/>
                      </a:schemeClr>
                    </a:solidFill>
                  </a:tcPr>
                </a:tc>
                <a:tc>
                  <a:txBody>
                    <a:bodyPr/>
                    <a:lstStyle/>
                    <a:p>
                      <a:pPr marL="0" marR="0">
                        <a:spcBef>
                          <a:spcPts val="0"/>
                        </a:spcBef>
                        <a:spcAft>
                          <a:spcPts val="0"/>
                        </a:spcAft>
                      </a:pPr>
                      <a:r>
                        <a:rPr lang="en-US" sz="1100">
                          <a:effectLst/>
                        </a:rPr>
                        <a:t>-0.18</a:t>
                      </a:r>
                      <a:endParaRPr lang="en-US" sz="1100">
                        <a:solidFill>
                          <a:srgbClr val="000000"/>
                        </a:solidFill>
                        <a:effectLst/>
                        <a:latin typeface="Calibri" panose="020F0502020204030204" pitchFamily="34" charset="0"/>
                        <a:ea typeface="Calibri" panose="020F0502020204030204" pitchFamily="34" charset="0"/>
                      </a:endParaRPr>
                    </a:p>
                  </a:txBody>
                  <a:tcPr marL="63500" marR="64135">
                    <a:solidFill>
                      <a:schemeClr val="accent1">
                        <a:lumMod val="20000"/>
                        <a:lumOff val="80000"/>
                      </a:schemeClr>
                    </a:solidFill>
                  </a:tcPr>
                </a:tc>
                <a:tc>
                  <a:txBody>
                    <a:bodyPr/>
                    <a:lstStyle/>
                    <a:p>
                      <a:pPr marL="0" marR="0">
                        <a:spcBef>
                          <a:spcPts val="0"/>
                        </a:spcBef>
                        <a:spcAft>
                          <a:spcPts val="0"/>
                        </a:spcAft>
                      </a:pPr>
                      <a:r>
                        <a:rPr lang="en-US" sz="1100" dirty="0">
                          <a:effectLst/>
                        </a:rPr>
                        <a:t>28.4%</a:t>
                      </a: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solidFill>
                      <a:schemeClr val="accent1">
                        <a:lumMod val="20000"/>
                        <a:lumOff val="80000"/>
                      </a:schemeClr>
                    </a:solidFill>
                  </a:tcPr>
                </a:tc>
                <a:tc>
                  <a:txBody>
                    <a:bodyPr/>
                    <a:lstStyle/>
                    <a:p>
                      <a:pPr marL="0" marR="0">
                        <a:spcBef>
                          <a:spcPts val="0"/>
                        </a:spcBef>
                        <a:spcAft>
                          <a:spcPts val="0"/>
                        </a:spcAft>
                      </a:pPr>
                      <a:r>
                        <a:rPr lang="en-US" sz="1100" dirty="0">
                          <a:effectLst/>
                        </a:rPr>
                        <a:t>-0.28</a:t>
                      </a: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solidFill>
                      <a:schemeClr val="accent1">
                        <a:lumMod val="20000"/>
                        <a:lumOff val="80000"/>
                      </a:schemeClr>
                    </a:solidFill>
                  </a:tcPr>
                </a:tc>
                <a:extLst>
                  <a:ext uri="{0D108BD9-81ED-4DB2-BD59-A6C34878D82A}">
                    <a16:rowId xmlns:a16="http://schemas.microsoft.com/office/drawing/2014/main" val="2258756353"/>
                  </a:ext>
                </a:extLst>
              </a:tr>
              <a:tr h="451897">
                <a:tc>
                  <a:txBody>
                    <a:bodyPr/>
                    <a:lstStyle/>
                    <a:p>
                      <a:pPr marL="0" marR="0">
                        <a:spcBef>
                          <a:spcPts val="0"/>
                        </a:spcBef>
                        <a:spcAft>
                          <a:spcPts val="0"/>
                        </a:spcAft>
                      </a:pPr>
                      <a:r>
                        <a:rPr lang="en-US" sz="1100">
                          <a:effectLst/>
                        </a:rPr>
                        <a:t>Sheffield</a:t>
                      </a:r>
                      <a:endParaRPr lang="en-US" sz="1100">
                        <a:solidFill>
                          <a:srgbClr val="000000"/>
                        </a:solidFill>
                        <a:effectLst/>
                        <a:latin typeface="Calibri" panose="020F0502020204030204" pitchFamily="34" charset="0"/>
                        <a:ea typeface="Calibri" panose="020F0502020204030204" pitchFamily="34" charset="0"/>
                      </a:endParaRPr>
                    </a:p>
                  </a:txBody>
                  <a:tcPr marL="63500" marR="64135" anchor="ctr"/>
                </a:tc>
                <a:tc>
                  <a:txBody>
                    <a:bodyPr/>
                    <a:lstStyle/>
                    <a:p>
                      <a:pPr marL="0" marR="0">
                        <a:spcBef>
                          <a:spcPts val="0"/>
                        </a:spcBef>
                        <a:spcAft>
                          <a:spcPts val="0"/>
                        </a:spcAft>
                      </a:pPr>
                      <a:r>
                        <a:rPr lang="en-US" sz="1100">
                          <a:effectLst/>
                        </a:rPr>
                        <a:t>Whitney et al., 1994</a:t>
                      </a:r>
                      <a:endParaRPr lang="en-US" sz="1100">
                        <a:solidFill>
                          <a:srgbClr val="000000"/>
                        </a:solidFill>
                        <a:effectLst/>
                        <a:latin typeface="Calibri" panose="020F0502020204030204" pitchFamily="34" charset="0"/>
                        <a:ea typeface="Calibri" panose="020F0502020204030204" pitchFamily="34" charset="0"/>
                      </a:endParaRPr>
                    </a:p>
                  </a:txBody>
                  <a:tcPr marL="63500" marR="64135" anchor="ctr"/>
                </a:tc>
                <a:tc>
                  <a:txBody>
                    <a:bodyPr/>
                    <a:lstStyle/>
                    <a:p>
                      <a:pPr marL="0" marR="0">
                        <a:spcBef>
                          <a:spcPts val="0"/>
                        </a:spcBef>
                        <a:spcAft>
                          <a:spcPts val="0"/>
                        </a:spcAft>
                      </a:pPr>
                      <a:r>
                        <a:rPr lang="en-US" sz="1100" dirty="0">
                          <a:effectLst/>
                        </a:rPr>
                        <a:t>10.9%</a:t>
                      </a: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nchor="ctr"/>
                </a:tc>
                <a:tc>
                  <a:txBody>
                    <a:bodyPr/>
                    <a:lstStyle/>
                    <a:p>
                      <a:pPr marL="0" marR="0">
                        <a:spcBef>
                          <a:spcPts val="0"/>
                        </a:spcBef>
                        <a:spcAft>
                          <a:spcPts val="0"/>
                        </a:spcAft>
                      </a:pPr>
                      <a:r>
                        <a:rPr lang="en-US" sz="1100" dirty="0">
                          <a:effectLst/>
                        </a:rPr>
                        <a:t>-0.07</a:t>
                      </a: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tc>
                <a:tc>
                  <a:txBody>
                    <a:bodyPr/>
                    <a:lstStyle/>
                    <a:p>
                      <a:pPr marL="0" marR="0">
                        <a:spcBef>
                          <a:spcPts val="0"/>
                        </a:spcBef>
                        <a:spcAft>
                          <a:spcPts val="0"/>
                        </a:spcAft>
                      </a:pPr>
                      <a:r>
                        <a:rPr lang="en-US" sz="1100">
                          <a:effectLst/>
                        </a:rPr>
                        <a:t>19.9%</a:t>
                      </a:r>
                      <a:endParaRPr lang="en-US" sz="1100">
                        <a:solidFill>
                          <a:srgbClr val="000000"/>
                        </a:solidFill>
                        <a:effectLst/>
                        <a:latin typeface="Calibri" panose="020F0502020204030204" pitchFamily="34" charset="0"/>
                        <a:ea typeface="Calibri" panose="020F0502020204030204" pitchFamily="34" charset="0"/>
                      </a:endParaRPr>
                    </a:p>
                  </a:txBody>
                  <a:tcPr marL="63500" marR="64135"/>
                </a:tc>
                <a:tc>
                  <a:txBody>
                    <a:bodyPr/>
                    <a:lstStyle/>
                    <a:p>
                      <a:pPr marL="0" marR="0">
                        <a:spcBef>
                          <a:spcPts val="0"/>
                        </a:spcBef>
                        <a:spcAft>
                          <a:spcPts val="0"/>
                        </a:spcAft>
                      </a:pPr>
                      <a:r>
                        <a:rPr lang="en-US" sz="1100" dirty="0">
                          <a:effectLst/>
                        </a:rPr>
                        <a:t>-0.16</a:t>
                      </a: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tc>
                <a:extLst>
                  <a:ext uri="{0D108BD9-81ED-4DB2-BD59-A6C34878D82A}">
                    <a16:rowId xmlns:a16="http://schemas.microsoft.com/office/drawing/2014/main" val="1666278995"/>
                  </a:ext>
                </a:extLst>
              </a:tr>
              <a:tr h="274366">
                <a:tc>
                  <a:txBody>
                    <a:bodyPr/>
                    <a:lstStyle/>
                    <a:p>
                      <a:pPr marL="0" marR="0">
                        <a:spcBef>
                          <a:spcPts val="0"/>
                        </a:spcBef>
                        <a:spcAft>
                          <a:spcPts val="0"/>
                        </a:spcAft>
                      </a:pPr>
                      <a:r>
                        <a:rPr lang="en-US" sz="1100">
                          <a:effectLst/>
                        </a:rPr>
                        <a:t>Steps to Respect</a:t>
                      </a:r>
                      <a:endParaRPr lang="en-US" sz="1100">
                        <a:solidFill>
                          <a:srgbClr val="000000"/>
                        </a:solidFill>
                        <a:effectLst/>
                        <a:latin typeface="Calibri" panose="020F0502020204030204" pitchFamily="34" charset="0"/>
                        <a:ea typeface="Calibri" panose="020F0502020204030204" pitchFamily="34" charset="0"/>
                      </a:endParaRPr>
                    </a:p>
                  </a:txBody>
                  <a:tcPr marL="63500" marR="64135" anchor="ctr">
                    <a:solidFill>
                      <a:schemeClr val="accent1">
                        <a:lumMod val="20000"/>
                        <a:lumOff val="80000"/>
                      </a:schemeClr>
                    </a:solidFill>
                  </a:tcPr>
                </a:tc>
                <a:tc>
                  <a:txBody>
                    <a:bodyPr/>
                    <a:lstStyle/>
                    <a:p>
                      <a:pPr marL="0" marR="0">
                        <a:spcBef>
                          <a:spcPts val="0"/>
                        </a:spcBef>
                        <a:spcAft>
                          <a:spcPts val="0"/>
                        </a:spcAft>
                      </a:pPr>
                      <a:r>
                        <a:rPr lang="en-US" sz="1100" dirty="0">
                          <a:effectLst/>
                        </a:rPr>
                        <a:t>Frey et al., 2005</a:t>
                      </a: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nchor="ctr">
                    <a:solidFill>
                      <a:schemeClr val="accent1">
                        <a:lumMod val="20000"/>
                        <a:lumOff val="80000"/>
                      </a:schemeClr>
                    </a:solidFill>
                  </a:tcPr>
                </a:tc>
                <a:tc>
                  <a:txBody>
                    <a:bodyPr/>
                    <a:lstStyle/>
                    <a:p>
                      <a:pPr marL="0" marR="0">
                        <a:spcBef>
                          <a:spcPts val="0"/>
                        </a:spcBef>
                        <a:spcAft>
                          <a:spcPts val="0"/>
                        </a:spcAft>
                      </a:pPr>
                      <a:r>
                        <a:rPr lang="en-US" sz="1100">
                          <a:effectLst/>
                        </a:rPr>
                        <a:t>7.6%</a:t>
                      </a:r>
                      <a:endParaRPr lang="en-US" sz="1100">
                        <a:solidFill>
                          <a:srgbClr val="000000"/>
                        </a:solidFill>
                        <a:effectLst/>
                        <a:latin typeface="Calibri" panose="020F0502020204030204" pitchFamily="34" charset="0"/>
                        <a:ea typeface="Calibri" panose="020F0502020204030204" pitchFamily="34" charset="0"/>
                      </a:endParaRPr>
                    </a:p>
                  </a:txBody>
                  <a:tcPr marL="63500" marR="64135" anchor="ctr">
                    <a:solidFill>
                      <a:schemeClr val="accent1">
                        <a:lumMod val="20000"/>
                        <a:lumOff val="80000"/>
                      </a:schemeClr>
                    </a:solidFill>
                  </a:tcPr>
                </a:tc>
                <a:tc>
                  <a:txBody>
                    <a:bodyPr/>
                    <a:lstStyle/>
                    <a:p>
                      <a:pPr marL="0" marR="0">
                        <a:spcBef>
                          <a:spcPts val="0"/>
                        </a:spcBef>
                        <a:spcAft>
                          <a:spcPts val="0"/>
                        </a:spcAft>
                      </a:pPr>
                      <a:r>
                        <a:rPr lang="en-US" sz="1100">
                          <a:effectLst/>
                        </a:rPr>
                        <a:t>-0.05</a:t>
                      </a:r>
                      <a:endParaRPr lang="en-US" sz="1100">
                        <a:solidFill>
                          <a:srgbClr val="000000"/>
                        </a:solidFill>
                        <a:effectLst/>
                        <a:latin typeface="Calibri" panose="020F0502020204030204" pitchFamily="34" charset="0"/>
                        <a:ea typeface="Calibri" panose="020F0502020204030204" pitchFamily="34" charset="0"/>
                      </a:endParaRPr>
                    </a:p>
                  </a:txBody>
                  <a:tcPr marL="63500" marR="64135">
                    <a:solidFill>
                      <a:schemeClr val="accent1">
                        <a:lumMod val="20000"/>
                        <a:lumOff val="80000"/>
                      </a:schemeClr>
                    </a:solidFill>
                  </a:tcPr>
                </a:tc>
                <a:tc>
                  <a:txBody>
                    <a:bodyPr/>
                    <a:lstStyle/>
                    <a:p>
                      <a:pPr marL="0" marR="0">
                        <a:spcBef>
                          <a:spcPts val="0"/>
                        </a:spcBef>
                        <a:spcAft>
                          <a:spcPts val="0"/>
                        </a:spcAft>
                      </a:pPr>
                      <a:r>
                        <a:rPr lang="en-US" sz="1100">
                          <a:effectLst/>
                        </a:rPr>
                        <a:t>3.7%</a:t>
                      </a:r>
                      <a:endParaRPr lang="en-US" sz="1100">
                        <a:solidFill>
                          <a:srgbClr val="000000"/>
                        </a:solidFill>
                        <a:effectLst/>
                        <a:latin typeface="Calibri" panose="020F0502020204030204" pitchFamily="34" charset="0"/>
                        <a:ea typeface="Calibri" panose="020F0502020204030204" pitchFamily="34" charset="0"/>
                      </a:endParaRPr>
                    </a:p>
                  </a:txBody>
                  <a:tcPr marL="63500" marR="64135">
                    <a:solidFill>
                      <a:schemeClr val="accent1">
                        <a:lumMod val="20000"/>
                        <a:lumOff val="80000"/>
                      </a:schemeClr>
                    </a:solidFill>
                  </a:tcPr>
                </a:tc>
                <a:tc>
                  <a:txBody>
                    <a:bodyPr/>
                    <a:lstStyle/>
                    <a:p>
                      <a:pPr marL="0" marR="0">
                        <a:spcBef>
                          <a:spcPts val="0"/>
                        </a:spcBef>
                        <a:spcAft>
                          <a:spcPts val="0"/>
                        </a:spcAft>
                      </a:pPr>
                      <a:r>
                        <a:rPr lang="en-US" sz="1100" dirty="0">
                          <a:effectLst/>
                        </a:rPr>
                        <a:t>-0.02</a:t>
                      </a: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solidFill>
                      <a:schemeClr val="accent1">
                        <a:lumMod val="20000"/>
                        <a:lumOff val="80000"/>
                      </a:schemeClr>
                    </a:solidFill>
                  </a:tcPr>
                </a:tc>
                <a:extLst>
                  <a:ext uri="{0D108BD9-81ED-4DB2-BD59-A6C34878D82A}">
                    <a16:rowId xmlns:a16="http://schemas.microsoft.com/office/drawing/2014/main" val="3717580736"/>
                  </a:ext>
                </a:extLst>
              </a:tr>
              <a:tr h="451897">
                <a:tc>
                  <a:txBody>
                    <a:bodyPr/>
                    <a:lstStyle/>
                    <a:p>
                      <a:pPr marL="0" marR="0">
                        <a:spcBef>
                          <a:spcPts val="0"/>
                        </a:spcBef>
                        <a:spcAft>
                          <a:spcPts val="0"/>
                        </a:spcAft>
                      </a:pPr>
                      <a:r>
                        <a:rPr lang="en-US" sz="1100">
                          <a:effectLst/>
                        </a:rPr>
                        <a:t>Comparison Average</a:t>
                      </a:r>
                      <a:endParaRPr lang="en-US" sz="1100">
                        <a:solidFill>
                          <a:srgbClr val="000000"/>
                        </a:solidFill>
                        <a:effectLst/>
                        <a:latin typeface="Calibri" panose="020F0502020204030204" pitchFamily="34" charset="0"/>
                        <a:ea typeface="Calibri" panose="020F0502020204030204" pitchFamily="34" charset="0"/>
                      </a:endParaRPr>
                    </a:p>
                  </a:txBody>
                  <a:tcPr marL="63500" marR="64135" anchor="ctr">
                    <a:solidFill>
                      <a:schemeClr val="accent1">
                        <a:lumMod val="60000"/>
                        <a:lumOff val="40000"/>
                      </a:schemeClr>
                    </a:solidFill>
                  </a:tcPr>
                </a:tc>
                <a:tc>
                  <a:txBody>
                    <a:bodyPr/>
                    <a:lstStyle/>
                    <a:p>
                      <a:pPr marL="0" marR="0">
                        <a:spcBef>
                          <a:spcPts val="0"/>
                        </a:spcBef>
                        <a:spcAft>
                          <a:spcPts val="0"/>
                        </a:spcAft>
                      </a:pPr>
                      <a:r>
                        <a:rPr lang="en-US" sz="1100">
                          <a:effectLst/>
                        </a:rPr>
                        <a:t> </a:t>
                      </a:r>
                      <a:endParaRPr lang="en-US" sz="1100">
                        <a:solidFill>
                          <a:srgbClr val="000000"/>
                        </a:solidFill>
                        <a:effectLst/>
                        <a:latin typeface="Calibri" panose="020F0502020204030204" pitchFamily="34" charset="0"/>
                        <a:ea typeface="Calibri" panose="020F0502020204030204" pitchFamily="34" charset="0"/>
                      </a:endParaRPr>
                    </a:p>
                  </a:txBody>
                  <a:tcPr marL="63500" marR="64135" anchor="ctr">
                    <a:solidFill>
                      <a:schemeClr val="accent1">
                        <a:lumMod val="60000"/>
                        <a:lumOff val="40000"/>
                      </a:schemeClr>
                    </a:solidFill>
                  </a:tcPr>
                </a:tc>
                <a:tc>
                  <a:txBody>
                    <a:bodyPr/>
                    <a:lstStyle/>
                    <a:p>
                      <a:pPr marL="0" marR="0">
                        <a:spcBef>
                          <a:spcPts val="0"/>
                        </a:spcBef>
                        <a:spcAft>
                          <a:spcPts val="0"/>
                        </a:spcAft>
                      </a:pPr>
                      <a:r>
                        <a:rPr lang="en-US" sz="1100">
                          <a:effectLst/>
                        </a:rPr>
                        <a:t>18.2%</a:t>
                      </a:r>
                      <a:endParaRPr lang="en-US" sz="1100">
                        <a:solidFill>
                          <a:srgbClr val="000000"/>
                        </a:solidFill>
                        <a:effectLst/>
                        <a:latin typeface="Calibri" panose="020F0502020204030204" pitchFamily="34" charset="0"/>
                        <a:ea typeface="Calibri" panose="020F0502020204030204" pitchFamily="34" charset="0"/>
                      </a:endParaRPr>
                    </a:p>
                  </a:txBody>
                  <a:tcPr marL="63500" marR="64135" anchor="ctr">
                    <a:solidFill>
                      <a:schemeClr val="accent1">
                        <a:lumMod val="60000"/>
                        <a:lumOff val="40000"/>
                      </a:schemeClr>
                    </a:solidFill>
                  </a:tcPr>
                </a:tc>
                <a:tc>
                  <a:txBody>
                    <a:bodyPr/>
                    <a:lstStyle/>
                    <a:p>
                      <a:pPr marL="0" marR="0">
                        <a:spcBef>
                          <a:spcPts val="0"/>
                        </a:spcBef>
                        <a:spcAft>
                          <a:spcPts val="0"/>
                        </a:spcAft>
                      </a:pPr>
                      <a:r>
                        <a:rPr lang="en-US" sz="1100" dirty="0">
                          <a:effectLst/>
                        </a:rPr>
                        <a:t>-0.15</a:t>
                      </a: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nchor="ctr">
                    <a:solidFill>
                      <a:schemeClr val="accent1">
                        <a:lumMod val="60000"/>
                        <a:lumOff val="40000"/>
                      </a:schemeClr>
                    </a:solidFill>
                  </a:tcPr>
                </a:tc>
                <a:tc>
                  <a:txBody>
                    <a:bodyPr/>
                    <a:lstStyle/>
                    <a:p>
                      <a:pPr marL="0" marR="0">
                        <a:spcBef>
                          <a:spcPts val="0"/>
                        </a:spcBef>
                        <a:spcAft>
                          <a:spcPts val="0"/>
                        </a:spcAft>
                      </a:pPr>
                      <a:r>
                        <a:rPr lang="en-US" sz="1100">
                          <a:effectLst/>
                        </a:rPr>
                        <a:t>20.7%</a:t>
                      </a:r>
                      <a:endParaRPr lang="en-US" sz="1100">
                        <a:solidFill>
                          <a:srgbClr val="000000"/>
                        </a:solidFill>
                        <a:effectLst/>
                        <a:latin typeface="Calibri" panose="020F0502020204030204" pitchFamily="34" charset="0"/>
                        <a:ea typeface="Calibri" panose="020F0502020204030204" pitchFamily="34" charset="0"/>
                      </a:endParaRPr>
                    </a:p>
                  </a:txBody>
                  <a:tcPr marL="63500" marR="64135" anchor="ctr">
                    <a:solidFill>
                      <a:schemeClr val="accent1">
                        <a:lumMod val="60000"/>
                        <a:lumOff val="40000"/>
                      </a:schemeClr>
                    </a:solidFill>
                  </a:tcPr>
                </a:tc>
                <a:tc>
                  <a:txBody>
                    <a:bodyPr/>
                    <a:lstStyle/>
                    <a:p>
                      <a:pPr marL="0" marR="0">
                        <a:spcBef>
                          <a:spcPts val="0"/>
                        </a:spcBef>
                        <a:spcAft>
                          <a:spcPts val="0"/>
                        </a:spcAft>
                      </a:pPr>
                      <a:r>
                        <a:rPr lang="en-US" sz="1100" dirty="0">
                          <a:effectLst/>
                        </a:rPr>
                        <a:t>-0.19</a:t>
                      </a:r>
                      <a:endParaRPr lang="en-US" sz="1100" dirty="0">
                        <a:solidFill>
                          <a:srgbClr val="000000"/>
                        </a:solidFill>
                        <a:effectLst/>
                        <a:latin typeface="Calibri" panose="020F0502020204030204" pitchFamily="34" charset="0"/>
                        <a:ea typeface="Calibri" panose="020F0502020204030204" pitchFamily="34" charset="0"/>
                      </a:endParaRPr>
                    </a:p>
                  </a:txBody>
                  <a:tcPr marL="63500" marR="64135" anchor="ctr">
                    <a:solidFill>
                      <a:schemeClr val="accent1">
                        <a:lumMod val="60000"/>
                        <a:lumOff val="40000"/>
                      </a:schemeClr>
                    </a:solidFill>
                  </a:tcPr>
                </a:tc>
                <a:extLst>
                  <a:ext uri="{0D108BD9-81ED-4DB2-BD59-A6C34878D82A}">
                    <a16:rowId xmlns:a16="http://schemas.microsoft.com/office/drawing/2014/main" val="196886422"/>
                  </a:ext>
                </a:extLst>
              </a:tr>
            </a:tbl>
          </a:graphicData>
        </a:graphic>
      </p:graphicFrame>
    </p:spTree>
    <p:extLst>
      <p:ext uri="{BB962C8B-B14F-4D97-AF65-F5344CB8AC3E}">
        <p14:creationId xmlns:p14="http://schemas.microsoft.com/office/powerpoint/2010/main" val="37206893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5829"/>
            <a:ext cx="8229600" cy="985534"/>
          </a:xfrm>
        </p:spPr>
        <p:txBody>
          <a:bodyPr>
            <a:normAutofit/>
          </a:bodyPr>
          <a:lstStyle/>
          <a:p>
            <a:r>
              <a:rPr lang="en-US" sz="3500" b="1" dirty="0">
                <a:solidFill>
                  <a:srgbClr val="141B4D"/>
                </a:solidFill>
                <a:latin typeface="Arial"/>
                <a:cs typeface="Arial"/>
              </a:rPr>
              <a:t>Discussion</a:t>
            </a:r>
          </a:p>
        </p:txBody>
      </p:sp>
      <p:sp>
        <p:nvSpPr>
          <p:cNvPr id="3" name="Content Placeholder 2"/>
          <p:cNvSpPr>
            <a:spLocks noGrp="1"/>
          </p:cNvSpPr>
          <p:nvPr>
            <p:ph idx="1"/>
          </p:nvPr>
        </p:nvSpPr>
        <p:spPr>
          <a:xfrm>
            <a:off x="457200" y="1435878"/>
            <a:ext cx="8229600" cy="4521577"/>
          </a:xfrm>
        </p:spPr>
        <p:txBody>
          <a:bodyPr>
            <a:normAutofit fontScale="92500" lnSpcReduction="20000"/>
          </a:bodyPr>
          <a:lstStyle/>
          <a:p>
            <a:r>
              <a:rPr lang="en-US" sz="2800" dirty="0">
                <a:solidFill>
                  <a:srgbClr val="141B4D"/>
                </a:solidFill>
                <a:latin typeface="Arial"/>
                <a:cs typeface="Arial"/>
              </a:rPr>
              <a:t>Success in one school improving school climate</a:t>
            </a:r>
          </a:p>
          <a:p>
            <a:r>
              <a:rPr lang="en-US" sz="2800" dirty="0">
                <a:solidFill>
                  <a:srgbClr val="141B4D"/>
                </a:solidFill>
                <a:latin typeface="Arial"/>
                <a:cs typeface="Arial"/>
              </a:rPr>
              <a:t>Very little success in impacting levels of reported bias-based bullying</a:t>
            </a:r>
          </a:p>
          <a:p>
            <a:pPr lvl="1"/>
            <a:r>
              <a:rPr lang="en-US" sz="2400" dirty="0">
                <a:solidFill>
                  <a:srgbClr val="141B4D"/>
                </a:solidFill>
                <a:latin typeface="Arial"/>
                <a:cs typeface="Arial"/>
              </a:rPr>
              <a:t>Lack of specific strategies that targeted specific types of bias</a:t>
            </a:r>
          </a:p>
          <a:p>
            <a:pPr lvl="1"/>
            <a:r>
              <a:rPr lang="en-US" sz="2400" dirty="0">
                <a:solidFill>
                  <a:srgbClr val="141B4D"/>
                </a:solidFill>
                <a:latin typeface="Arial"/>
                <a:cs typeface="Arial"/>
              </a:rPr>
              <a:t>Effects of naming something that may have previously been silenced within the school context</a:t>
            </a:r>
          </a:p>
          <a:p>
            <a:r>
              <a:rPr lang="en-US" sz="2800" dirty="0">
                <a:solidFill>
                  <a:srgbClr val="141B4D"/>
                </a:solidFill>
                <a:latin typeface="Arial"/>
                <a:cs typeface="Arial"/>
              </a:rPr>
              <a:t>Improvements in school climate were not necessarily directly connected to bullying reductions</a:t>
            </a:r>
          </a:p>
          <a:p>
            <a:r>
              <a:rPr lang="en-US" sz="2800" dirty="0">
                <a:solidFill>
                  <a:srgbClr val="141B4D"/>
                </a:solidFill>
                <a:latin typeface="Arial"/>
                <a:cs typeface="Arial"/>
              </a:rPr>
              <a:t>BUT, we did have success in impacting levels of reported general bullying victimization and perpetration</a:t>
            </a:r>
          </a:p>
          <a:p>
            <a:endParaRPr lang="en-US" sz="2800" dirty="0">
              <a:solidFill>
                <a:srgbClr val="141B4D"/>
              </a:solidFill>
              <a:latin typeface="Arial"/>
              <a:cs typeface="Arial"/>
            </a:endParaRPr>
          </a:p>
        </p:txBody>
      </p:sp>
      <p:pic>
        <p:nvPicPr>
          <p:cNvPr id="8" name="Picture 10" descr="http://www.psvillinois.org/images/cast%20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34470" y="5529731"/>
            <a:ext cx="1641437" cy="124351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Logo Preview"/>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572" y="5834905"/>
            <a:ext cx="1280797" cy="8791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04473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5829"/>
            <a:ext cx="8229600" cy="985534"/>
          </a:xfrm>
        </p:spPr>
        <p:txBody>
          <a:bodyPr>
            <a:normAutofit/>
          </a:bodyPr>
          <a:lstStyle/>
          <a:p>
            <a:r>
              <a:rPr lang="en-US" sz="3500" b="1" dirty="0">
                <a:solidFill>
                  <a:srgbClr val="141B4D"/>
                </a:solidFill>
                <a:latin typeface="Arial"/>
                <a:cs typeface="Arial"/>
              </a:rPr>
              <a:t>Implications</a:t>
            </a:r>
          </a:p>
        </p:txBody>
      </p:sp>
      <p:sp>
        <p:nvSpPr>
          <p:cNvPr id="3" name="Content Placeholder 2"/>
          <p:cNvSpPr>
            <a:spLocks noGrp="1"/>
          </p:cNvSpPr>
          <p:nvPr>
            <p:ph idx="1"/>
          </p:nvPr>
        </p:nvSpPr>
        <p:spPr>
          <a:xfrm>
            <a:off x="491247" y="1590998"/>
            <a:ext cx="8229600" cy="4683470"/>
          </a:xfrm>
        </p:spPr>
        <p:txBody>
          <a:bodyPr>
            <a:normAutofit/>
          </a:bodyPr>
          <a:lstStyle/>
          <a:p>
            <a:r>
              <a:rPr lang="en-US" sz="2800" dirty="0">
                <a:solidFill>
                  <a:srgbClr val="141B4D"/>
                </a:solidFill>
                <a:latin typeface="Arial"/>
                <a:cs typeface="Arial"/>
              </a:rPr>
              <a:t>To reduce bias-motivated bullying approaches/strategies need to be both focused and comprehensive</a:t>
            </a:r>
          </a:p>
          <a:p>
            <a:pPr lvl="1"/>
            <a:r>
              <a:rPr lang="en-US" sz="2400" dirty="0">
                <a:solidFill>
                  <a:srgbClr val="141B4D"/>
                </a:solidFill>
                <a:latin typeface="Arial"/>
                <a:cs typeface="Arial"/>
              </a:rPr>
              <a:t>Focused on factors related to the type of bias (e.g. anti-racism work; SOGIE specific PD for teachers)</a:t>
            </a:r>
          </a:p>
          <a:p>
            <a:pPr lvl="1"/>
            <a:r>
              <a:rPr lang="en-US" sz="2400" dirty="0">
                <a:solidFill>
                  <a:srgbClr val="141B4D"/>
                </a:solidFill>
                <a:latin typeface="Arial"/>
                <a:cs typeface="Arial"/>
              </a:rPr>
              <a:t>Comprehensive in that these social identity dimensions and factors related to bias need to be considered in relation to every aspect of school/multiple dimensions (e.g. policy, instruction, student supports and services, discipline).  </a:t>
            </a:r>
          </a:p>
        </p:txBody>
      </p:sp>
      <p:pic>
        <p:nvPicPr>
          <p:cNvPr id="8" name="Picture 10" descr="http://www.psvillinois.org/images/cast%20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34470" y="5529731"/>
            <a:ext cx="1641437" cy="124351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Logo Preview"/>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572" y="5834905"/>
            <a:ext cx="1280797" cy="8791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66515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6904"/>
            <a:ext cx="8229600" cy="1138961"/>
          </a:xfrm>
        </p:spPr>
        <p:txBody>
          <a:bodyPr>
            <a:normAutofit fontScale="90000"/>
          </a:bodyPr>
          <a:lstStyle/>
          <a:p>
            <a:r>
              <a:rPr lang="en-US" sz="3500" b="1" dirty="0">
                <a:solidFill>
                  <a:srgbClr val="141B4D"/>
                </a:solidFill>
                <a:latin typeface="Arial"/>
                <a:cs typeface="Arial"/>
              </a:rPr>
              <a:t>Comprehensive School Transformation</a:t>
            </a:r>
          </a:p>
        </p:txBody>
      </p:sp>
      <p:pic>
        <p:nvPicPr>
          <p:cNvPr id="8" name="Picture 10" descr="http://www.psvillinois.org/images/cast%20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34470" y="5529731"/>
            <a:ext cx="1641437" cy="124351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Logo Preview"/>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572" y="5834905"/>
            <a:ext cx="1280797" cy="879127"/>
          </a:xfrm>
          <a:prstGeom prst="rect">
            <a:avLst/>
          </a:prstGeom>
          <a:noFill/>
          <a:extLst>
            <a:ext uri="{909E8E84-426E-40DD-AFC4-6F175D3DCCD1}">
              <a14:hiddenFill xmlns:a14="http://schemas.microsoft.com/office/drawing/2010/main">
                <a:solidFill>
                  <a:srgbClr val="FFFFFF"/>
                </a:solidFill>
              </a14:hiddenFill>
            </a:ext>
          </a:extLst>
        </p:spPr>
      </p:pic>
      <p:pic>
        <p:nvPicPr>
          <p:cNvPr id="14338" name="Picture 2" descr="PSViL-final-60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4566" y="1924363"/>
            <a:ext cx="4114868" cy="412858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logo">
            <a:extLst>
              <a:ext uri="{FF2B5EF4-FFF2-40B4-BE49-F238E27FC236}">
                <a16:creationId xmlns:a16="http://schemas.microsoft.com/office/drawing/2014/main" id="{EBE028FB-6092-43CA-82F4-9AB5DE96411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15074" y="1090313"/>
            <a:ext cx="1113852" cy="7062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31879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5829"/>
            <a:ext cx="8229600" cy="985534"/>
          </a:xfrm>
        </p:spPr>
        <p:txBody>
          <a:bodyPr>
            <a:normAutofit/>
          </a:bodyPr>
          <a:lstStyle/>
          <a:p>
            <a:r>
              <a:rPr lang="en-US" sz="3500" b="1" dirty="0">
                <a:solidFill>
                  <a:srgbClr val="141B4D"/>
                </a:solidFill>
                <a:latin typeface="Arial"/>
                <a:cs typeface="Arial"/>
              </a:rPr>
              <a:t>Thank You!</a:t>
            </a:r>
          </a:p>
        </p:txBody>
      </p:sp>
      <p:sp>
        <p:nvSpPr>
          <p:cNvPr id="3" name="Content Placeholder 2"/>
          <p:cNvSpPr>
            <a:spLocks noGrp="1"/>
          </p:cNvSpPr>
          <p:nvPr>
            <p:ph idx="1"/>
          </p:nvPr>
        </p:nvSpPr>
        <p:spPr>
          <a:xfrm>
            <a:off x="491247" y="1755568"/>
            <a:ext cx="8229600" cy="4683470"/>
          </a:xfrm>
        </p:spPr>
        <p:txBody>
          <a:bodyPr>
            <a:normAutofit/>
          </a:bodyPr>
          <a:lstStyle/>
          <a:p>
            <a:r>
              <a:rPr lang="en-US" sz="2800" dirty="0">
                <a:solidFill>
                  <a:srgbClr val="141B4D"/>
                </a:solidFill>
                <a:latin typeface="Arial"/>
                <a:cs typeface="Arial"/>
              </a:rPr>
              <a:t>Prevent School Violence Illinois and National School Climate Center Staff</a:t>
            </a:r>
          </a:p>
          <a:p>
            <a:r>
              <a:rPr lang="en-US" sz="2800" dirty="0">
                <a:solidFill>
                  <a:srgbClr val="141B4D"/>
                </a:solidFill>
                <a:latin typeface="Arial"/>
                <a:cs typeface="Arial"/>
              </a:rPr>
              <a:t>Tim Tasker: CAST project manager</a:t>
            </a:r>
          </a:p>
          <a:p>
            <a:r>
              <a:rPr lang="en-US" sz="2800" dirty="0">
                <a:solidFill>
                  <a:srgbClr val="141B4D"/>
                </a:solidFill>
                <a:latin typeface="Arial"/>
                <a:cs typeface="Arial"/>
              </a:rPr>
              <a:t>Katie Romeo: CAST evaluation manager</a:t>
            </a:r>
          </a:p>
          <a:p>
            <a:r>
              <a:rPr lang="en-US" sz="2800" dirty="0">
                <a:solidFill>
                  <a:srgbClr val="141B4D"/>
                </a:solidFill>
                <a:latin typeface="Arial"/>
                <a:cs typeface="Arial"/>
              </a:rPr>
              <a:t>Harvey Miller Foundation who funded the project</a:t>
            </a:r>
          </a:p>
          <a:p>
            <a:r>
              <a:rPr lang="en-US" sz="2800" dirty="0">
                <a:solidFill>
                  <a:srgbClr val="141B4D"/>
                </a:solidFill>
                <a:latin typeface="Arial"/>
                <a:cs typeface="Arial"/>
              </a:rPr>
              <a:t>All the educators, staff, students and families at the schools with which we worked.</a:t>
            </a:r>
          </a:p>
          <a:p>
            <a:r>
              <a:rPr lang="en-US" sz="2800" dirty="0">
                <a:solidFill>
                  <a:srgbClr val="141B4D"/>
                </a:solidFill>
                <a:latin typeface="Arial"/>
                <a:cs typeface="Arial"/>
              </a:rPr>
              <a:t>To YOU!</a:t>
            </a:r>
            <a:endParaRPr lang="en-US" sz="2400" dirty="0">
              <a:solidFill>
                <a:srgbClr val="141B4D"/>
              </a:solidFill>
              <a:latin typeface="Arial"/>
              <a:cs typeface="Arial"/>
            </a:endParaRPr>
          </a:p>
        </p:txBody>
      </p:sp>
      <p:pic>
        <p:nvPicPr>
          <p:cNvPr id="8" name="Picture 10" descr="http://www.psvillinois.org/images/cast%20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34470" y="5529731"/>
            <a:ext cx="1641437" cy="124351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Logo Preview"/>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572" y="5834905"/>
            <a:ext cx="1280797" cy="8791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5167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3970" y="186912"/>
            <a:ext cx="8229600" cy="985534"/>
          </a:xfrm>
        </p:spPr>
        <p:txBody>
          <a:bodyPr>
            <a:normAutofit/>
          </a:bodyPr>
          <a:lstStyle/>
          <a:p>
            <a:r>
              <a:rPr lang="en-US" sz="3500" b="1" dirty="0">
                <a:solidFill>
                  <a:srgbClr val="141B4D"/>
                </a:solidFill>
                <a:cs typeface="Arial"/>
              </a:rPr>
              <a:t>Introduction</a:t>
            </a:r>
          </a:p>
        </p:txBody>
      </p:sp>
      <p:sp>
        <p:nvSpPr>
          <p:cNvPr id="3" name="Content Placeholder 2"/>
          <p:cNvSpPr>
            <a:spLocks noGrp="1"/>
          </p:cNvSpPr>
          <p:nvPr>
            <p:ph idx="1"/>
          </p:nvPr>
        </p:nvSpPr>
        <p:spPr>
          <a:xfrm>
            <a:off x="457200" y="1215957"/>
            <a:ext cx="8229600" cy="4151997"/>
          </a:xfrm>
        </p:spPr>
        <p:txBody>
          <a:bodyPr>
            <a:normAutofit/>
          </a:bodyPr>
          <a:lstStyle/>
          <a:p>
            <a:pPr>
              <a:defRPr sz="2400"/>
            </a:pPr>
            <a:r>
              <a:rPr lang="en-US" sz="2800" dirty="0">
                <a:solidFill>
                  <a:srgbClr val="141B4D"/>
                </a:solidFill>
              </a:rPr>
              <a:t>Generalized bullying prevention programs have limited effectiveness in reducing bullying</a:t>
            </a:r>
          </a:p>
          <a:p>
            <a:pPr>
              <a:defRPr sz="2400"/>
            </a:pPr>
            <a:r>
              <a:rPr lang="en-US" sz="2800" dirty="0">
                <a:solidFill>
                  <a:srgbClr val="141B4D"/>
                </a:solidFill>
              </a:rPr>
              <a:t>Even less effective in preventing bullying motivated by bias or stigma such as race- or sexual orientation-based bullying</a:t>
            </a:r>
          </a:p>
          <a:p>
            <a:pPr>
              <a:defRPr sz="2400"/>
            </a:pPr>
            <a:r>
              <a:rPr lang="en-US" sz="2800" dirty="0">
                <a:solidFill>
                  <a:srgbClr val="141B4D"/>
                </a:solidFill>
              </a:rPr>
              <a:t>Bias-motivated bullying has serious and detrimental effects for young peoples’ health, education, and development</a:t>
            </a:r>
          </a:p>
          <a:p>
            <a:pPr marL="0" indent="0">
              <a:buNone/>
              <a:defRPr sz="2400"/>
            </a:pPr>
            <a:endParaRPr lang="en-US" sz="2400" dirty="0">
              <a:solidFill>
                <a:srgbClr val="141B4D"/>
              </a:solidFill>
            </a:endParaRPr>
          </a:p>
          <a:p>
            <a:pPr>
              <a:defRPr sz="2400"/>
            </a:pPr>
            <a:endParaRPr lang="en-US" sz="2400" dirty="0">
              <a:solidFill>
                <a:srgbClr val="141B4D"/>
              </a:solidFill>
            </a:endParaRPr>
          </a:p>
          <a:p>
            <a:endParaRPr lang="en-US" sz="2000" dirty="0">
              <a:solidFill>
                <a:srgbClr val="141B4D"/>
              </a:solidFill>
              <a:latin typeface="Arial"/>
              <a:cs typeface="Arial"/>
            </a:endParaRPr>
          </a:p>
        </p:txBody>
      </p:sp>
      <p:pic>
        <p:nvPicPr>
          <p:cNvPr id="8" name="Picture 10" descr="http://www.psvillinois.org/images/cast%20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34470" y="5529731"/>
            <a:ext cx="1641437" cy="124351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Logo Preview"/>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572" y="5834905"/>
            <a:ext cx="1280797" cy="8791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8769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29"/>
            <a:ext cx="8229600" cy="985534"/>
          </a:xfrm>
        </p:spPr>
        <p:txBody>
          <a:bodyPr>
            <a:normAutofit/>
          </a:bodyPr>
          <a:lstStyle/>
          <a:p>
            <a:r>
              <a:rPr lang="en-US" sz="3500" b="1" dirty="0">
                <a:solidFill>
                  <a:srgbClr val="141B4D"/>
                </a:solidFill>
                <a:latin typeface="Arial"/>
                <a:cs typeface="Arial"/>
              </a:rPr>
              <a:t>CAST Approach/Theory of Change</a:t>
            </a:r>
          </a:p>
        </p:txBody>
      </p:sp>
      <p:sp>
        <p:nvSpPr>
          <p:cNvPr id="3" name="Content Placeholder 2"/>
          <p:cNvSpPr>
            <a:spLocks noGrp="1"/>
          </p:cNvSpPr>
          <p:nvPr>
            <p:ph idx="1"/>
          </p:nvPr>
        </p:nvSpPr>
        <p:spPr>
          <a:xfrm>
            <a:off x="632298" y="1224063"/>
            <a:ext cx="8229600" cy="4683470"/>
          </a:xfrm>
        </p:spPr>
        <p:txBody>
          <a:bodyPr>
            <a:normAutofit lnSpcReduction="10000"/>
          </a:bodyPr>
          <a:lstStyle/>
          <a:p>
            <a:pPr>
              <a:spcBef>
                <a:spcPts val="700"/>
              </a:spcBef>
              <a:defRPr sz="3200"/>
            </a:pPr>
            <a:r>
              <a:rPr lang="en-US" sz="2800" dirty="0">
                <a:solidFill>
                  <a:srgbClr val="141B4D"/>
                </a:solidFill>
              </a:rPr>
              <a:t>Blended framework from two organizations</a:t>
            </a:r>
          </a:p>
          <a:p>
            <a:pPr lvl="1">
              <a:spcBef>
                <a:spcPts val="700"/>
              </a:spcBef>
              <a:defRPr sz="3200"/>
            </a:pPr>
            <a:r>
              <a:rPr lang="en-US" sz="2400" dirty="0">
                <a:solidFill>
                  <a:srgbClr val="141B4D"/>
                </a:solidFill>
              </a:rPr>
              <a:t>Prevent School Violence Illinois </a:t>
            </a:r>
          </a:p>
          <a:p>
            <a:pPr lvl="2">
              <a:spcBef>
                <a:spcPts val="700"/>
              </a:spcBef>
              <a:defRPr sz="3200"/>
            </a:pPr>
            <a:r>
              <a:rPr lang="en-US" sz="2000" dirty="0">
                <a:solidFill>
                  <a:srgbClr val="141B4D"/>
                </a:solidFill>
              </a:rPr>
              <a:t>Comprehensive School Transformation</a:t>
            </a:r>
          </a:p>
          <a:p>
            <a:pPr lvl="1">
              <a:spcBef>
                <a:spcPts val="700"/>
              </a:spcBef>
              <a:defRPr sz="3200"/>
            </a:pPr>
            <a:r>
              <a:rPr lang="en-US" sz="2400" dirty="0">
                <a:solidFill>
                  <a:srgbClr val="141B4D"/>
                </a:solidFill>
              </a:rPr>
              <a:t>National School Climate Center</a:t>
            </a:r>
          </a:p>
          <a:p>
            <a:pPr lvl="2">
              <a:spcBef>
                <a:spcPts val="700"/>
              </a:spcBef>
              <a:defRPr sz="3200"/>
            </a:pPr>
            <a:r>
              <a:rPr lang="en-US" sz="2000" dirty="0">
                <a:solidFill>
                  <a:srgbClr val="141B4D"/>
                </a:solidFill>
              </a:rPr>
              <a:t>Five Stage Approach</a:t>
            </a:r>
            <a:endParaRPr lang="en-US" sz="2800" dirty="0">
              <a:solidFill>
                <a:srgbClr val="141B4D"/>
              </a:solidFill>
            </a:endParaRPr>
          </a:p>
          <a:p>
            <a:pPr>
              <a:spcBef>
                <a:spcPts val="700"/>
              </a:spcBef>
              <a:defRPr sz="3200"/>
            </a:pPr>
            <a:r>
              <a:rPr lang="en-US" sz="2800" dirty="0">
                <a:solidFill>
                  <a:srgbClr val="141B4D"/>
                </a:solidFill>
              </a:rPr>
              <a:t>Primary Goals</a:t>
            </a:r>
          </a:p>
          <a:p>
            <a:pPr lvl="1">
              <a:spcBef>
                <a:spcPts val="700"/>
              </a:spcBef>
              <a:defRPr sz="3200"/>
            </a:pPr>
            <a:r>
              <a:rPr lang="en-US" sz="2400" dirty="0">
                <a:solidFill>
                  <a:srgbClr val="141B4D"/>
                </a:solidFill>
              </a:rPr>
              <a:t>Reduce bullying, especially bias-based bullying</a:t>
            </a:r>
          </a:p>
          <a:p>
            <a:pPr lvl="1">
              <a:spcBef>
                <a:spcPts val="700"/>
              </a:spcBef>
              <a:defRPr sz="3200"/>
            </a:pPr>
            <a:r>
              <a:rPr lang="en-US" sz="2400" dirty="0">
                <a:solidFill>
                  <a:srgbClr val="141B4D"/>
                </a:solidFill>
              </a:rPr>
              <a:t>Improve school climate</a:t>
            </a:r>
          </a:p>
          <a:p>
            <a:pPr>
              <a:spcBef>
                <a:spcPts val="700"/>
              </a:spcBef>
              <a:defRPr sz="3200"/>
            </a:pPr>
            <a:r>
              <a:rPr lang="en-US" sz="2800" dirty="0">
                <a:solidFill>
                  <a:srgbClr val="141B4D"/>
                </a:solidFill>
              </a:rPr>
              <a:t>Project Scope</a:t>
            </a:r>
          </a:p>
          <a:p>
            <a:pPr lvl="1">
              <a:spcBef>
                <a:spcPts val="700"/>
              </a:spcBef>
              <a:defRPr sz="3200"/>
            </a:pPr>
            <a:r>
              <a:rPr lang="en-US" sz="2400" dirty="0">
                <a:solidFill>
                  <a:srgbClr val="141B4D"/>
                </a:solidFill>
              </a:rPr>
              <a:t>2 years intensive; 1 year sustainability support</a:t>
            </a:r>
          </a:p>
          <a:p>
            <a:pPr lvl="1">
              <a:spcBef>
                <a:spcPts val="700"/>
              </a:spcBef>
              <a:defRPr sz="3200"/>
            </a:pPr>
            <a:r>
              <a:rPr lang="en-US" sz="2400" dirty="0">
                <a:solidFill>
                  <a:srgbClr val="141B4D"/>
                </a:solidFill>
              </a:rPr>
              <a:t>5 middle school communities</a:t>
            </a:r>
          </a:p>
          <a:p>
            <a:pPr marL="457200" lvl="1" indent="0">
              <a:spcBef>
                <a:spcPts val="700"/>
              </a:spcBef>
              <a:buNone/>
              <a:defRPr sz="3200"/>
            </a:pPr>
            <a:endParaRPr lang="en-US" sz="2400" dirty="0"/>
          </a:p>
        </p:txBody>
      </p:sp>
      <p:pic>
        <p:nvPicPr>
          <p:cNvPr id="7" name="Picture 4" descr="https://www.schoolclimate.org/themes/schoolclimate/assets/includes/img/NSCC-tagline-logo5-768x10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434" y="2602414"/>
            <a:ext cx="2258979" cy="36192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6" descr="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59218" y="1584378"/>
            <a:ext cx="1113852" cy="70623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10" descr="http://www.psvillinois.org/images/cast%20logo.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34470" y="5529731"/>
            <a:ext cx="1641437" cy="1243512"/>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Logo Preview"/>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572" y="5834905"/>
            <a:ext cx="1280797" cy="879127"/>
          </a:xfrm>
          <a:prstGeom prst="rect">
            <a:avLst/>
          </a:prstGeom>
          <a:noFill/>
          <a:extLst>
            <a:ext uri="{909E8E84-426E-40DD-AFC4-6F175D3DCCD1}">
              <a14:hiddenFill xmlns:a14="http://schemas.microsoft.com/office/drawing/2010/main">
                <a:solidFill>
                  <a:srgbClr val="FFFFFF"/>
                </a:solidFill>
              </a14:hiddenFill>
            </a:ext>
          </a:extLst>
        </p:spPr>
      </p:pic>
      <p:sp>
        <p:nvSpPr>
          <p:cNvPr id="12" name="Shape 160"/>
          <p:cNvSpPr txBox="1">
            <a:spLocks/>
          </p:cNvSpPr>
          <p:nvPr/>
        </p:nvSpPr>
        <p:spPr>
          <a:xfrm>
            <a:off x="457198" y="1798635"/>
            <a:ext cx="3291844" cy="4525965"/>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defRPr sz="2400"/>
            </a:pPr>
            <a:endParaRPr lang="en-US" sz="2400" dirty="0"/>
          </a:p>
        </p:txBody>
      </p:sp>
    </p:spTree>
    <p:extLst>
      <p:ext uri="{BB962C8B-B14F-4D97-AF65-F5344CB8AC3E}">
        <p14:creationId xmlns:p14="http://schemas.microsoft.com/office/powerpoint/2010/main" val="1196806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p:tmAbs val="0"/>
                                  </p:iterate>
                                  <p:childTnLst>
                                    <p:set>
                                      <p:cBhvr>
                                        <p:cTn id="6" fill="hold"/>
                                        <p:tgtEl>
                                          <p:spTgt spid="12">
                                            <p:bg/>
                                          </p:spTgt>
                                        </p:tgtEl>
                                        <p:attrNameLst>
                                          <p:attrName>style.visibility</p:attrName>
                                        </p:attrNameLst>
                                      </p:cBhvr>
                                      <p:to>
                                        <p:strVal val="visible"/>
                                      </p:to>
                                    </p:set>
                                  </p:childTnLst>
                                </p:cTn>
                              </p:par>
                              <p:par>
                                <p:cTn id="7" presetID="1" presetClass="entr" presetSubtype="0" fill="hold" grpId="0" nodeType="withEffect" nodePh="1">
                                  <p:stCondLst>
                                    <p:cond delay="0"/>
                                  </p:stCondLst>
                                  <p:endCondLst>
                                    <p:cond evt="begin" delay="0">
                                      <p:tn val="7"/>
                                    </p:cond>
                                  </p:endCondLst>
                                  <p:iterate>
                                    <p:tmAbs val="0"/>
                                  </p:iterate>
                                  <p:childTnLst>
                                    <p:set>
                                      <p:cBhvr>
                                        <p:cTn id="8" fill="hold"/>
                                        <p:tgtEl>
                                          <p:spTgt spid="1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uiExpand="1" build="p" bldLvl="5" animBg="1" advAuto="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5829"/>
            <a:ext cx="8229600" cy="985534"/>
          </a:xfrm>
        </p:spPr>
        <p:txBody>
          <a:bodyPr>
            <a:normAutofit/>
          </a:bodyPr>
          <a:lstStyle/>
          <a:p>
            <a:r>
              <a:rPr lang="en-US" sz="3500" b="1" dirty="0">
                <a:solidFill>
                  <a:srgbClr val="141B4D"/>
                </a:solidFill>
                <a:latin typeface="Arial"/>
                <a:cs typeface="Arial"/>
              </a:rPr>
              <a:t>CAST Approach/Theory of Change</a:t>
            </a:r>
          </a:p>
        </p:txBody>
      </p:sp>
      <p:sp>
        <p:nvSpPr>
          <p:cNvPr id="3" name="Content Placeholder 2"/>
          <p:cNvSpPr>
            <a:spLocks noGrp="1"/>
          </p:cNvSpPr>
          <p:nvPr>
            <p:ph idx="1"/>
          </p:nvPr>
        </p:nvSpPr>
        <p:spPr>
          <a:xfrm>
            <a:off x="491247" y="1590998"/>
            <a:ext cx="8229600" cy="4683470"/>
          </a:xfrm>
        </p:spPr>
        <p:txBody>
          <a:bodyPr>
            <a:normAutofit/>
          </a:bodyPr>
          <a:lstStyle/>
          <a:p>
            <a:r>
              <a:rPr lang="en-US" sz="2800" dirty="0">
                <a:solidFill>
                  <a:srgbClr val="141B4D"/>
                </a:solidFill>
                <a:latin typeface="Arial"/>
                <a:cs typeface="Arial"/>
              </a:rPr>
              <a:t>Tailored approach</a:t>
            </a:r>
          </a:p>
          <a:p>
            <a:r>
              <a:rPr lang="en-US" sz="2800" dirty="0">
                <a:solidFill>
                  <a:srgbClr val="141B4D"/>
                </a:solidFill>
                <a:latin typeface="Arial"/>
                <a:cs typeface="Arial"/>
              </a:rPr>
              <a:t>Primacy of building relationships and local control</a:t>
            </a:r>
          </a:p>
          <a:p>
            <a:r>
              <a:rPr lang="en-US" sz="2800" dirty="0">
                <a:solidFill>
                  <a:srgbClr val="141B4D"/>
                </a:solidFill>
                <a:latin typeface="Arial"/>
                <a:cs typeface="Arial"/>
              </a:rPr>
              <a:t>Engagement of key stakeholders</a:t>
            </a:r>
          </a:p>
          <a:p>
            <a:r>
              <a:rPr lang="en-US" sz="2800" dirty="0">
                <a:solidFill>
                  <a:srgbClr val="141B4D"/>
                </a:solidFill>
                <a:latin typeface="Arial"/>
                <a:cs typeface="Arial"/>
              </a:rPr>
              <a:t>Based on real-time data</a:t>
            </a:r>
          </a:p>
          <a:p>
            <a:r>
              <a:rPr lang="en-US" sz="2800" dirty="0">
                <a:solidFill>
                  <a:srgbClr val="141B4D"/>
                </a:solidFill>
                <a:latin typeface="Arial"/>
                <a:cs typeface="Arial"/>
              </a:rPr>
              <a:t>Utilizing expertise of collaborating organizations</a:t>
            </a:r>
          </a:p>
          <a:p>
            <a:r>
              <a:rPr lang="en-US" sz="2800" dirty="0">
                <a:solidFill>
                  <a:srgbClr val="141B4D"/>
                </a:solidFill>
                <a:latin typeface="Arial"/>
                <a:cs typeface="Arial"/>
              </a:rPr>
              <a:t>Building capacity</a:t>
            </a:r>
          </a:p>
          <a:p>
            <a:r>
              <a:rPr lang="en-US" sz="2800" dirty="0">
                <a:solidFill>
                  <a:srgbClr val="141B4D"/>
                </a:solidFill>
                <a:latin typeface="Arial"/>
                <a:cs typeface="Arial"/>
              </a:rPr>
              <a:t>Leveraging available and existing resources</a:t>
            </a:r>
          </a:p>
        </p:txBody>
      </p:sp>
      <p:pic>
        <p:nvPicPr>
          <p:cNvPr id="8" name="Picture 10" descr="http://www.psvillinois.org/images/cast%20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34470" y="5529731"/>
            <a:ext cx="1641437" cy="124351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Logo Preview"/>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572" y="5834905"/>
            <a:ext cx="1280797" cy="8791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8283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5829"/>
            <a:ext cx="8229600" cy="985534"/>
          </a:xfrm>
        </p:spPr>
        <p:txBody>
          <a:bodyPr>
            <a:normAutofit/>
          </a:bodyPr>
          <a:lstStyle/>
          <a:p>
            <a:r>
              <a:rPr lang="en-US" sz="3500" b="1" dirty="0">
                <a:solidFill>
                  <a:srgbClr val="141B4D"/>
                </a:solidFill>
                <a:latin typeface="Arial"/>
                <a:cs typeface="Arial"/>
              </a:rPr>
              <a:t>CAST Approach</a:t>
            </a:r>
          </a:p>
        </p:txBody>
      </p:sp>
      <p:sp>
        <p:nvSpPr>
          <p:cNvPr id="3" name="Content Placeholder 2"/>
          <p:cNvSpPr>
            <a:spLocks noGrp="1"/>
          </p:cNvSpPr>
          <p:nvPr>
            <p:ph idx="1"/>
          </p:nvPr>
        </p:nvSpPr>
        <p:spPr>
          <a:xfrm>
            <a:off x="491247" y="1286399"/>
            <a:ext cx="8229600" cy="4683470"/>
          </a:xfrm>
        </p:spPr>
        <p:txBody>
          <a:bodyPr>
            <a:normAutofit fontScale="85000" lnSpcReduction="20000"/>
          </a:bodyPr>
          <a:lstStyle/>
          <a:p>
            <a:r>
              <a:rPr lang="en-US" sz="2800" dirty="0">
                <a:solidFill>
                  <a:srgbClr val="141B4D"/>
                </a:solidFill>
                <a:latin typeface="Arial"/>
                <a:cs typeface="Arial"/>
              </a:rPr>
              <a:t>Building relationships and engaging key stakeholders at the school level (e.g. development of School Climate Teams)</a:t>
            </a:r>
          </a:p>
          <a:p>
            <a:r>
              <a:rPr lang="en-US" sz="2800" dirty="0">
                <a:solidFill>
                  <a:srgbClr val="141B4D"/>
                </a:solidFill>
                <a:latin typeface="Arial"/>
                <a:cs typeface="Arial"/>
              </a:rPr>
              <a:t>Data collection, analysis, and interpretation with key stakeholders (e.g. reporting out on survey results from Time 1)</a:t>
            </a:r>
          </a:p>
          <a:p>
            <a:r>
              <a:rPr lang="en-US" sz="2800" dirty="0">
                <a:solidFill>
                  <a:srgbClr val="141B4D"/>
                </a:solidFill>
                <a:latin typeface="Arial"/>
                <a:cs typeface="Arial"/>
              </a:rPr>
              <a:t>Developing a Tailored Action Plan (e.g. each school SCT developed their own action plan)</a:t>
            </a:r>
          </a:p>
          <a:p>
            <a:r>
              <a:rPr lang="en-US" sz="2800" dirty="0">
                <a:solidFill>
                  <a:srgbClr val="141B4D"/>
                </a:solidFill>
                <a:latin typeface="Arial"/>
                <a:cs typeface="Arial"/>
              </a:rPr>
              <a:t>Implementing the Tailored Action Plan (with reflections and on-going adjustment as necessary!)</a:t>
            </a:r>
          </a:p>
          <a:p>
            <a:r>
              <a:rPr lang="en-US" sz="2800" dirty="0">
                <a:solidFill>
                  <a:srgbClr val="141B4D"/>
                </a:solidFill>
                <a:latin typeface="Arial"/>
                <a:cs typeface="Arial"/>
              </a:rPr>
              <a:t>Implementation of project level interventions/strategies (e.g. Core 4 Professional Development Sessions)</a:t>
            </a:r>
          </a:p>
          <a:p>
            <a:r>
              <a:rPr lang="en-US" sz="2800" dirty="0">
                <a:solidFill>
                  <a:srgbClr val="141B4D"/>
                </a:solidFill>
                <a:latin typeface="Arial"/>
                <a:cs typeface="Arial"/>
              </a:rPr>
              <a:t>Reflection, celebration, and next steps!</a:t>
            </a:r>
          </a:p>
        </p:txBody>
      </p:sp>
      <p:pic>
        <p:nvPicPr>
          <p:cNvPr id="8" name="Picture 10" descr="http://www.psvillinois.org/images/cast%20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34470" y="5529731"/>
            <a:ext cx="1641437" cy="124351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Logo Preview"/>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572" y="5834905"/>
            <a:ext cx="1280797" cy="8791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0461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5829"/>
            <a:ext cx="8229600" cy="985534"/>
          </a:xfrm>
        </p:spPr>
        <p:txBody>
          <a:bodyPr>
            <a:normAutofit/>
          </a:bodyPr>
          <a:lstStyle/>
          <a:p>
            <a:r>
              <a:rPr lang="en-US" sz="3500" b="1" dirty="0">
                <a:solidFill>
                  <a:srgbClr val="141B4D"/>
                </a:solidFill>
                <a:latin typeface="Arial"/>
                <a:cs typeface="Arial"/>
              </a:rPr>
              <a:t>Method</a:t>
            </a:r>
          </a:p>
        </p:txBody>
      </p:sp>
      <p:sp>
        <p:nvSpPr>
          <p:cNvPr id="3" name="Content Placeholder 2"/>
          <p:cNvSpPr>
            <a:spLocks noGrp="1"/>
          </p:cNvSpPr>
          <p:nvPr>
            <p:ph idx="1"/>
          </p:nvPr>
        </p:nvSpPr>
        <p:spPr>
          <a:xfrm>
            <a:off x="491247" y="1755568"/>
            <a:ext cx="8229600" cy="4179406"/>
          </a:xfrm>
        </p:spPr>
        <p:txBody>
          <a:bodyPr>
            <a:normAutofit lnSpcReduction="10000"/>
          </a:bodyPr>
          <a:lstStyle/>
          <a:p>
            <a:r>
              <a:rPr lang="en-US" sz="2800" dirty="0">
                <a:solidFill>
                  <a:srgbClr val="141B4D"/>
                </a:solidFill>
                <a:latin typeface="Arial"/>
                <a:cs typeface="Arial"/>
              </a:rPr>
              <a:t>Participants</a:t>
            </a:r>
          </a:p>
          <a:p>
            <a:pPr lvl="1"/>
            <a:r>
              <a:rPr lang="en-US" sz="2400" dirty="0">
                <a:solidFill>
                  <a:srgbClr val="141B4D"/>
                </a:solidFill>
                <a:latin typeface="Arial"/>
                <a:cs typeface="Arial"/>
              </a:rPr>
              <a:t>5 schools (students, personnel, families)</a:t>
            </a:r>
          </a:p>
          <a:p>
            <a:pPr lvl="2"/>
            <a:r>
              <a:rPr lang="en-US" sz="2000" dirty="0">
                <a:solidFill>
                  <a:srgbClr val="141B4D"/>
                </a:solidFill>
                <a:latin typeface="Arial"/>
                <a:cs typeface="Arial"/>
              </a:rPr>
              <a:t>Diversity of communities</a:t>
            </a:r>
          </a:p>
          <a:p>
            <a:pPr lvl="2"/>
            <a:r>
              <a:rPr lang="en-US" sz="2000" dirty="0">
                <a:solidFill>
                  <a:srgbClr val="141B4D"/>
                </a:solidFill>
                <a:latin typeface="Arial"/>
                <a:cs typeface="Arial"/>
              </a:rPr>
              <a:t>Enrollments ranging from 50 – 2,750</a:t>
            </a:r>
          </a:p>
          <a:p>
            <a:pPr lvl="1"/>
            <a:r>
              <a:rPr lang="en-US" sz="2400" dirty="0">
                <a:solidFill>
                  <a:srgbClr val="141B4D"/>
                </a:solidFill>
                <a:latin typeface="Arial"/>
                <a:cs typeface="Arial"/>
              </a:rPr>
              <a:t>2 organizations (personnel)</a:t>
            </a:r>
          </a:p>
          <a:p>
            <a:r>
              <a:rPr lang="en-US" sz="2800" dirty="0">
                <a:solidFill>
                  <a:srgbClr val="141B4D"/>
                </a:solidFill>
                <a:latin typeface="Arial"/>
                <a:cs typeface="Arial"/>
              </a:rPr>
              <a:t>Data Collection</a:t>
            </a:r>
          </a:p>
          <a:p>
            <a:pPr lvl="1"/>
            <a:r>
              <a:rPr lang="en-US" sz="2400" dirty="0">
                <a:solidFill>
                  <a:srgbClr val="141B4D"/>
                </a:solidFill>
                <a:latin typeface="Arial"/>
                <a:cs typeface="Arial"/>
              </a:rPr>
              <a:t>Surveys </a:t>
            </a:r>
          </a:p>
          <a:p>
            <a:pPr lvl="1"/>
            <a:r>
              <a:rPr lang="en-US" sz="2400" dirty="0">
                <a:solidFill>
                  <a:srgbClr val="141B4D"/>
                </a:solidFill>
                <a:latin typeface="Arial"/>
                <a:cs typeface="Arial"/>
              </a:rPr>
              <a:t>Focus groups</a:t>
            </a:r>
          </a:p>
          <a:p>
            <a:pPr lvl="1"/>
            <a:r>
              <a:rPr lang="en-US" sz="2400" dirty="0">
                <a:solidFill>
                  <a:srgbClr val="141B4D"/>
                </a:solidFill>
                <a:latin typeface="Arial"/>
                <a:cs typeface="Arial"/>
              </a:rPr>
              <a:t>Key stakeholder interview</a:t>
            </a:r>
          </a:p>
          <a:p>
            <a:pPr lvl="1"/>
            <a:r>
              <a:rPr lang="en-US" sz="2400" dirty="0">
                <a:solidFill>
                  <a:srgbClr val="141B4D"/>
                </a:solidFill>
                <a:latin typeface="Arial"/>
                <a:cs typeface="Arial"/>
              </a:rPr>
              <a:t>Process documentation</a:t>
            </a:r>
          </a:p>
        </p:txBody>
      </p:sp>
      <p:pic>
        <p:nvPicPr>
          <p:cNvPr id="8" name="Picture 10" descr="http://www.psvillinois.org/images/cast%20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34470" y="5529731"/>
            <a:ext cx="1641437" cy="124351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Logo Preview"/>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572" y="5834905"/>
            <a:ext cx="1280797" cy="8791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1957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5829"/>
            <a:ext cx="8229600" cy="985534"/>
          </a:xfrm>
        </p:spPr>
        <p:txBody>
          <a:bodyPr>
            <a:normAutofit/>
          </a:bodyPr>
          <a:lstStyle/>
          <a:p>
            <a:r>
              <a:rPr lang="en-US" sz="3500" b="1" dirty="0">
                <a:solidFill>
                  <a:srgbClr val="141B4D"/>
                </a:solidFill>
                <a:latin typeface="Arial"/>
                <a:cs typeface="Arial"/>
              </a:rPr>
              <a:t>Measures</a:t>
            </a:r>
          </a:p>
        </p:txBody>
      </p:sp>
      <p:sp>
        <p:nvSpPr>
          <p:cNvPr id="3" name="Content Placeholder 2"/>
          <p:cNvSpPr>
            <a:spLocks noGrp="1"/>
          </p:cNvSpPr>
          <p:nvPr>
            <p:ph idx="1"/>
          </p:nvPr>
        </p:nvSpPr>
        <p:spPr>
          <a:xfrm>
            <a:off x="491247" y="1755568"/>
            <a:ext cx="8229600" cy="4683470"/>
          </a:xfrm>
        </p:spPr>
        <p:txBody>
          <a:bodyPr>
            <a:normAutofit/>
          </a:bodyPr>
          <a:lstStyle/>
          <a:p>
            <a:r>
              <a:rPr lang="en-US" sz="2800" dirty="0">
                <a:solidFill>
                  <a:srgbClr val="141B4D"/>
                </a:solidFill>
                <a:latin typeface="Arial"/>
                <a:cs typeface="Arial"/>
              </a:rPr>
              <a:t>CAST Survey</a:t>
            </a:r>
          </a:p>
          <a:p>
            <a:pPr lvl="1"/>
            <a:r>
              <a:rPr lang="en-US" sz="2400" dirty="0">
                <a:solidFill>
                  <a:srgbClr val="141B4D"/>
                </a:solidFill>
                <a:latin typeface="Arial"/>
                <a:cs typeface="Arial"/>
              </a:rPr>
              <a:t>Components</a:t>
            </a:r>
          </a:p>
          <a:p>
            <a:pPr lvl="2"/>
            <a:r>
              <a:rPr lang="en-US" sz="2000" dirty="0">
                <a:solidFill>
                  <a:srgbClr val="141B4D"/>
                </a:solidFill>
                <a:latin typeface="Arial"/>
                <a:cs typeface="Arial"/>
              </a:rPr>
              <a:t>Bias-Based Bullying Survey (BBBS)</a:t>
            </a:r>
            <a:endParaRPr lang="en-US" sz="800" dirty="0">
              <a:solidFill>
                <a:srgbClr val="141B4D"/>
              </a:solidFill>
              <a:latin typeface="Arial"/>
              <a:cs typeface="Arial"/>
            </a:endParaRPr>
          </a:p>
          <a:p>
            <a:pPr lvl="2"/>
            <a:r>
              <a:rPr lang="en-US" sz="2000" dirty="0">
                <a:solidFill>
                  <a:srgbClr val="141B4D"/>
                </a:solidFill>
                <a:latin typeface="Arial"/>
                <a:cs typeface="Arial"/>
              </a:rPr>
              <a:t>Comprehensive School Climate Inventory (CSCI)</a:t>
            </a:r>
          </a:p>
          <a:p>
            <a:pPr lvl="2"/>
            <a:r>
              <a:rPr lang="en-US" sz="2000" dirty="0">
                <a:solidFill>
                  <a:srgbClr val="141B4D"/>
                </a:solidFill>
                <a:latin typeface="Arial"/>
                <a:cs typeface="Arial"/>
              </a:rPr>
              <a:t>Supplemental Questions</a:t>
            </a:r>
          </a:p>
          <a:p>
            <a:pPr lvl="1"/>
            <a:r>
              <a:rPr lang="en-US" sz="2400" dirty="0">
                <a:solidFill>
                  <a:srgbClr val="141B4D"/>
                </a:solidFill>
                <a:latin typeface="Arial"/>
                <a:cs typeface="Arial"/>
              </a:rPr>
              <a:t>4 Waves</a:t>
            </a:r>
          </a:p>
          <a:p>
            <a:pPr lvl="2"/>
            <a:r>
              <a:rPr lang="en-US" sz="2000" dirty="0">
                <a:solidFill>
                  <a:srgbClr val="141B4D"/>
                </a:solidFill>
                <a:latin typeface="Arial"/>
                <a:cs typeface="Arial"/>
              </a:rPr>
              <a:t>Spring 2015 – Spring 2017</a:t>
            </a:r>
          </a:p>
          <a:p>
            <a:pPr lvl="2"/>
            <a:endParaRPr lang="en-US" sz="2000" dirty="0">
              <a:solidFill>
                <a:srgbClr val="141B4D"/>
              </a:solidFill>
              <a:latin typeface="Arial"/>
              <a:cs typeface="Arial"/>
            </a:endParaRPr>
          </a:p>
        </p:txBody>
      </p:sp>
      <p:pic>
        <p:nvPicPr>
          <p:cNvPr id="8" name="Picture 10" descr="http://www.psvillinois.org/images/cast%20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34470" y="5529731"/>
            <a:ext cx="1641437" cy="124351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Logo Preview"/>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572" y="5834905"/>
            <a:ext cx="1280797" cy="8791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6888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5829"/>
            <a:ext cx="8229600" cy="985534"/>
          </a:xfrm>
        </p:spPr>
        <p:txBody>
          <a:bodyPr>
            <a:normAutofit/>
          </a:bodyPr>
          <a:lstStyle/>
          <a:p>
            <a:r>
              <a:rPr lang="en-US" sz="3500" b="1" dirty="0">
                <a:solidFill>
                  <a:srgbClr val="141B4D"/>
                </a:solidFill>
                <a:latin typeface="Arial"/>
                <a:cs typeface="Arial"/>
              </a:rPr>
              <a:t>Bias-Based Bullying Survey</a:t>
            </a:r>
          </a:p>
        </p:txBody>
      </p:sp>
      <p:sp>
        <p:nvSpPr>
          <p:cNvPr id="3" name="Content Placeholder 2"/>
          <p:cNvSpPr>
            <a:spLocks noGrp="1"/>
          </p:cNvSpPr>
          <p:nvPr>
            <p:ph idx="1"/>
          </p:nvPr>
        </p:nvSpPr>
        <p:spPr>
          <a:xfrm>
            <a:off x="491247" y="1356734"/>
            <a:ext cx="8229600" cy="4683470"/>
          </a:xfrm>
        </p:spPr>
        <p:txBody>
          <a:bodyPr>
            <a:normAutofit fontScale="85000" lnSpcReduction="20000"/>
          </a:bodyPr>
          <a:lstStyle/>
          <a:p>
            <a:r>
              <a:rPr lang="en-US" sz="2800" dirty="0">
                <a:solidFill>
                  <a:srgbClr val="141B4D"/>
                </a:solidFill>
                <a:latin typeface="Arial"/>
                <a:cs typeface="Arial"/>
              </a:rPr>
              <a:t>47 – 48 item measure</a:t>
            </a:r>
          </a:p>
          <a:p>
            <a:r>
              <a:rPr lang="en-US" sz="2800" dirty="0">
                <a:solidFill>
                  <a:srgbClr val="141B4D"/>
                </a:solidFill>
                <a:latin typeface="Arial"/>
                <a:cs typeface="Arial"/>
              </a:rPr>
              <a:t>Generalized bullying frequency</a:t>
            </a:r>
          </a:p>
          <a:p>
            <a:pPr lvl="1"/>
            <a:r>
              <a:rPr lang="en-US" sz="2400" dirty="0">
                <a:solidFill>
                  <a:srgbClr val="141B4D"/>
                </a:solidFill>
                <a:latin typeface="Arial"/>
                <a:cs typeface="Arial"/>
              </a:rPr>
              <a:t>Victimization</a:t>
            </a:r>
          </a:p>
          <a:p>
            <a:pPr lvl="1"/>
            <a:r>
              <a:rPr lang="en-US" sz="2400" dirty="0">
                <a:solidFill>
                  <a:srgbClr val="141B4D"/>
                </a:solidFill>
                <a:latin typeface="Arial"/>
                <a:cs typeface="Arial"/>
              </a:rPr>
              <a:t>Perpetration</a:t>
            </a:r>
          </a:p>
          <a:p>
            <a:r>
              <a:rPr lang="en-US" sz="2800" dirty="0">
                <a:solidFill>
                  <a:srgbClr val="141B4D"/>
                </a:solidFill>
                <a:latin typeface="Arial"/>
                <a:cs typeface="Arial"/>
              </a:rPr>
              <a:t>Modes of bullying (e.g., verbal, physical, cyber)</a:t>
            </a:r>
          </a:p>
          <a:p>
            <a:r>
              <a:rPr lang="en-US" sz="2800" dirty="0">
                <a:solidFill>
                  <a:srgbClr val="141B4D"/>
                </a:solidFill>
                <a:latin typeface="Arial"/>
                <a:cs typeface="Arial"/>
              </a:rPr>
              <a:t>Frequency of 8 types of bias-motivated bullying</a:t>
            </a:r>
          </a:p>
          <a:p>
            <a:pPr lvl="1"/>
            <a:r>
              <a:rPr lang="en-US" sz="2400" dirty="0">
                <a:solidFill>
                  <a:srgbClr val="141B4D"/>
                </a:solidFill>
                <a:latin typeface="Arial"/>
                <a:cs typeface="Arial"/>
              </a:rPr>
              <a:t>Religion</a:t>
            </a:r>
          </a:p>
          <a:p>
            <a:pPr lvl="1"/>
            <a:r>
              <a:rPr lang="en-US" sz="2400" dirty="0">
                <a:solidFill>
                  <a:srgbClr val="141B4D"/>
                </a:solidFill>
                <a:latin typeface="Arial"/>
                <a:cs typeface="Arial"/>
              </a:rPr>
              <a:t>Race/ethnicity/skin color</a:t>
            </a:r>
          </a:p>
          <a:p>
            <a:pPr lvl="1"/>
            <a:r>
              <a:rPr lang="en-US" sz="2400" dirty="0">
                <a:solidFill>
                  <a:srgbClr val="141B4D"/>
                </a:solidFill>
                <a:latin typeface="Arial"/>
                <a:cs typeface="Arial"/>
              </a:rPr>
              <a:t>Ability</a:t>
            </a:r>
          </a:p>
          <a:p>
            <a:pPr lvl="1"/>
            <a:r>
              <a:rPr lang="en-US" sz="2400" dirty="0">
                <a:solidFill>
                  <a:srgbClr val="141B4D"/>
                </a:solidFill>
                <a:latin typeface="Arial"/>
                <a:cs typeface="Arial"/>
              </a:rPr>
              <a:t>Gender</a:t>
            </a:r>
          </a:p>
          <a:p>
            <a:pPr lvl="1"/>
            <a:r>
              <a:rPr lang="en-US" sz="2400" dirty="0">
                <a:solidFill>
                  <a:srgbClr val="141B4D"/>
                </a:solidFill>
                <a:latin typeface="Arial"/>
                <a:cs typeface="Arial"/>
              </a:rPr>
              <a:t>Gender expression</a:t>
            </a:r>
          </a:p>
          <a:p>
            <a:pPr lvl="1"/>
            <a:r>
              <a:rPr lang="en-US" sz="2400" dirty="0">
                <a:solidFill>
                  <a:srgbClr val="141B4D"/>
                </a:solidFill>
                <a:latin typeface="Arial"/>
                <a:cs typeface="Arial"/>
              </a:rPr>
              <a:t>Sexual orientation</a:t>
            </a:r>
          </a:p>
          <a:p>
            <a:pPr lvl="1"/>
            <a:r>
              <a:rPr lang="en-US" sz="2400" dirty="0">
                <a:solidFill>
                  <a:srgbClr val="141B4D"/>
                </a:solidFill>
                <a:latin typeface="Arial"/>
                <a:cs typeface="Arial"/>
              </a:rPr>
              <a:t>Body size</a:t>
            </a:r>
          </a:p>
          <a:p>
            <a:pPr lvl="1"/>
            <a:r>
              <a:rPr lang="en-US" sz="2400" dirty="0">
                <a:solidFill>
                  <a:srgbClr val="141B4D"/>
                </a:solidFill>
                <a:latin typeface="Arial"/>
                <a:cs typeface="Arial"/>
              </a:rPr>
              <a:t>Family income/SES</a:t>
            </a:r>
          </a:p>
        </p:txBody>
      </p:sp>
      <p:pic>
        <p:nvPicPr>
          <p:cNvPr id="8" name="Picture 10" descr="http://www.psvillinois.org/images/cast%20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34470" y="5529731"/>
            <a:ext cx="1641437" cy="124351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Logo Preview"/>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572" y="5834905"/>
            <a:ext cx="1280797" cy="8791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8579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5829"/>
            <a:ext cx="8229600" cy="985534"/>
          </a:xfrm>
        </p:spPr>
        <p:txBody>
          <a:bodyPr>
            <a:normAutofit fontScale="90000"/>
          </a:bodyPr>
          <a:lstStyle/>
          <a:p>
            <a:r>
              <a:rPr lang="en-US" sz="3500" b="1" dirty="0">
                <a:solidFill>
                  <a:srgbClr val="141B4D"/>
                </a:solidFill>
                <a:latin typeface="Arial"/>
                <a:cs typeface="Arial"/>
              </a:rPr>
              <a:t>Comprehensive School Climate Inventory</a:t>
            </a:r>
          </a:p>
        </p:txBody>
      </p:sp>
      <p:sp>
        <p:nvSpPr>
          <p:cNvPr id="3" name="Content Placeholder 2"/>
          <p:cNvSpPr>
            <a:spLocks noGrp="1"/>
          </p:cNvSpPr>
          <p:nvPr>
            <p:ph idx="1"/>
          </p:nvPr>
        </p:nvSpPr>
        <p:spPr>
          <a:xfrm>
            <a:off x="491247" y="1755568"/>
            <a:ext cx="8229600" cy="4683470"/>
          </a:xfrm>
        </p:spPr>
        <p:txBody>
          <a:bodyPr>
            <a:normAutofit/>
          </a:bodyPr>
          <a:lstStyle/>
          <a:p>
            <a:r>
              <a:rPr lang="en-US" sz="2800" dirty="0">
                <a:solidFill>
                  <a:srgbClr val="141B4D"/>
                </a:solidFill>
                <a:latin typeface="Arial"/>
                <a:cs typeface="Arial"/>
              </a:rPr>
              <a:t>74 – 102 item measure</a:t>
            </a:r>
          </a:p>
          <a:p>
            <a:r>
              <a:rPr lang="en-US" sz="2800" dirty="0">
                <a:solidFill>
                  <a:srgbClr val="141B4D"/>
                </a:solidFill>
                <a:latin typeface="Arial"/>
                <a:cs typeface="Arial"/>
              </a:rPr>
              <a:t>Four Domains</a:t>
            </a:r>
          </a:p>
          <a:p>
            <a:pPr lvl="1"/>
            <a:r>
              <a:rPr lang="en-US" sz="2400" dirty="0">
                <a:solidFill>
                  <a:srgbClr val="141B4D"/>
                </a:solidFill>
                <a:latin typeface="Arial"/>
                <a:cs typeface="Arial"/>
              </a:rPr>
              <a:t>Safety</a:t>
            </a:r>
          </a:p>
          <a:p>
            <a:pPr lvl="1"/>
            <a:r>
              <a:rPr lang="en-US" sz="2400" dirty="0">
                <a:solidFill>
                  <a:srgbClr val="141B4D"/>
                </a:solidFill>
                <a:latin typeface="Arial"/>
                <a:cs typeface="Arial"/>
              </a:rPr>
              <a:t>Teaching and Learning</a:t>
            </a:r>
          </a:p>
          <a:p>
            <a:pPr lvl="1"/>
            <a:r>
              <a:rPr lang="en-US" sz="2400" dirty="0">
                <a:solidFill>
                  <a:srgbClr val="141B4D"/>
                </a:solidFill>
                <a:latin typeface="Arial"/>
                <a:cs typeface="Arial"/>
              </a:rPr>
              <a:t>Interpersonal Relationships</a:t>
            </a:r>
          </a:p>
          <a:p>
            <a:pPr lvl="1"/>
            <a:r>
              <a:rPr lang="en-US" sz="2400" dirty="0">
                <a:solidFill>
                  <a:srgbClr val="141B4D"/>
                </a:solidFill>
                <a:latin typeface="Arial"/>
                <a:cs typeface="Arial"/>
              </a:rPr>
              <a:t>Institutional Environment</a:t>
            </a:r>
          </a:p>
        </p:txBody>
      </p:sp>
      <p:pic>
        <p:nvPicPr>
          <p:cNvPr id="8" name="Picture 10" descr="http://www.psvillinois.org/images/cast%20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34470" y="5529731"/>
            <a:ext cx="1641437" cy="124351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Logo Preview"/>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572" y="5834905"/>
            <a:ext cx="1280797" cy="8791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24808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10512</TotalTime>
  <Words>3944</Words>
  <Application>Microsoft Office PowerPoint</Application>
  <PresentationFormat>On-screen Show (4:3)</PresentationFormat>
  <Paragraphs>363</Paragraphs>
  <Slides>17</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Reducing bias-motivated bullying in middle schools: An evaluation of Communities Aligning for School Transformation</vt:lpstr>
      <vt:lpstr>Introduction</vt:lpstr>
      <vt:lpstr>CAST Approach/Theory of Change</vt:lpstr>
      <vt:lpstr>CAST Approach/Theory of Change</vt:lpstr>
      <vt:lpstr>CAST Approach</vt:lpstr>
      <vt:lpstr>Method</vt:lpstr>
      <vt:lpstr>Measures</vt:lpstr>
      <vt:lpstr>Bias-Based Bullying Survey</vt:lpstr>
      <vt:lpstr>Comprehensive School Climate Inventory</vt:lpstr>
      <vt:lpstr>Results: School Climate</vt:lpstr>
      <vt:lpstr>Results: Bias-Based Bullying</vt:lpstr>
      <vt:lpstr>Results: General Bullying</vt:lpstr>
      <vt:lpstr>CAST Project Impact Compared to Other Bullying Programs</vt:lpstr>
      <vt:lpstr>Discussion</vt:lpstr>
      <vt:lpstr>Implications</vt:lpstr>
      <vt:lpstr>Comprehensive School Transformation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Here</dc:title>
  <dc:creator>Rob</dc:creator>
  <cp:lastModifiedBy>Sarah Schriber</cp:lastModifiedBy>
  <cp:revision>193</cp:revision>
  <dcterms:created xsi:type="dcterms:W3CDTF">2015-03-18T21:00:48Z</dcterms:created>
  <dcterms:modified xsi:type="dcterms:W3CDTF">2019-11-06T18:41:57Z</dcterms:modified>
  <cp:contentStatus/>
</cp:coreProperties>
</file>